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3" r:id="rId2"/>
    <p:sldId id="262" r:id="rId3"/>
    <p:sldId id="257" r:id="rId4"/>
    <p:sldId id="258" r:id="rId5"/>
    <p:sldId id="264" r:id="rId6"/>
    <p:sldId id="267" r:id="rId7"/>
    <p:sldId id="266" r:id="rId8"/>
    <p:sldId id="261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-35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Уважаемые коллеги, добрый день! В докладе остановлюсь</a:t>
            </a:r>
            <a:r>
              <a:rPr lang="ru-RU" baseline="0" dirty="0" smtClean="0"/>
              <a:t> </a:t>
            </a:r>
            <a:r>
              <a:rPr lang="ru-RU" dirty="0" smtClean="0"/>
              <a:t>на наиболее актуальных и проблемных вопросах осуществления КНД РПН в области ЗПП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2913460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A25B4606-E64D-40A5-94FF-760CAC58D2C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E2EEE03A-8A67-4FF3-9BFF-CF6DF4E20C6D}" type="datetime1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3707904" y="1399422"/>
            <a:ext cx="5406386" cy="23446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4286248" y="3176723"/>
            <a:ext cx="4212468" cy="11347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Roboto Condensed ExtraBold"/>
              </a:rPr>
              <a:t>Елена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ea typeface="Roboto Condensed ExtraBold"/>
              </a:rPr>
              <a:t> Борисовна Березина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ea typeface="Roboto Condensed ExtraBold"/>
            </a:endParaRP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b="1" dirty="0" smtClean="0">
                <a:ea typeface="Roboto Condensed ExtraBold"/>
              </a:rPr>
              <a:t>заместитель начальника отдела защиты прав потребителей Межрегионального управления </a:t>
            </a:r>
            <a:r>
              <a:rPr lang="ru-RU" sz="1600" b="1" dirty="0" err="1" smtClean="0">
                <a:ea typeface="Roboto Condensed ExtraBold"/>
              </a:rPr>
              <a:t>Роспотребнадзора</a:t>
            </a:r>
            <a:r>
              <a:rPr lang="ru-RU" sz="1600" b="1" dirty="0" smtClean="0">
                <a:ea typeface="Roboto Condensed ExtraBold"/>
              </a:rPr>
              <a:t> 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b="1" dirty="0" smtClean="0">
                <a:ea typeface="Roboto Condensed ExtraBold"/>
              </a:rPr>
              <a:t>по Архангельской области и Ненецкому автономному округу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7" y="1223010"/>
            <a:ext cx="2833287" cy="255908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286248" y="761241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Roboto Condensed ExtraBold"/>
              </a:rPr>
              <a:t>Постановления по делам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Roboto Condensed ExtraBold"/>
              </a:rPr>
              <a:t>об административных правонарушениях, зафиксированных информационной системой мониторинга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Roboto Condensed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650" y="868635"/>
            <a:ext cx="40005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4150" b="1" dirty="0">
                <a:solidFill>
                  <a:srgbClr val="212529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АВТОШТРАФЫ
ЧЕСТНЫЙ
ЗНАК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628650" y="2497410"/>
            <a:ext cx="4000500" cy="384721"/>
          </a:xfrm>
          <a:prstGeom prst="rect">
            <a:avLst/>
          </a:prstGeom>
          <a:noFill/>
          <a:ln/>
        </p:spPr>
        <p:txBody>
          <a:bodyPr wrap="square" lIns="136017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77F0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Федеральный закон № 120-ФЗ
от 02.05.2026</a:t>
            </a:r>
            <a:endParaRPr lang="en-US" sz="1250" b="1" dirty="0"/>
          </a:p>
        </p:txBody>
      </p:sp>
      <p:sp>
        <p:nvSpPr>
          <p:cNvPr id="5" name="Text 2"/>
          <p:cNvSpPr/>
          <p:nvPr/>
        </p:nvSpPr>
        <p:spPr>
          <a:xfrm>
            <a:off x="628650" y="2990329"/>
            <a:ext cx="2857500" cy="17727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5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Переход контроля за розничной торговлей маркированными товарами в </a:t>
            </a:r>
            <a:r>
              <a:rPr lang="en-US" sz="1050" dirty="0" err="1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цифровой</a:t>
            </a:r>
            <a:r>
              <a:rPr lang="en-US" sz="1050" dirty="0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r>
              <a:rPr lang="en-US" sz="1050" dirty="0" err="1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режим</a:t>
            </a:r>
            <a:r>
              <a:rPr lang="en-US" sz="1050" dirty="0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.</a:t>
            </a:r>
            <a:endParaRPr lang="ru-RU" sz="1050" dirty="0" smtClean="0">
              <a:solidFill>
                <a:srgbClr val="343A40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pPr marL="0" indent="0" algn="l">
              <a:lnSpc>
                <a:spcPct val="128000"/>
              </a:lnSpc>
              <a:buNone/>
            </a:pPr>
            <a:endParaRPr lang="ru-RU" sz="1050" dirty="0" smtClean="0">
              <a:solidFill>
                <a:srgbClr val="343A40"/>
              </a:solidFill>
              <a:ea typeface="Roboto Medium" pitchFamily="34" charset="-122"/>
            </a:endParaRPr>
          </a:p>
          <a:p>
            <a:pPr marL="0" indent="0" algn="l">
              <a:lnSpc>
                <a:spcPct val="128000"/>
              </a:lnSpc>
              <a:buNone/>
            </a:pPr>
            <a:r>
              <a:rPr lang="ru-RU" sz="1200" b="1" dirty="0" smtClean="0">
                <a:ea typeface="Roboto Condensed ExtraBold"/>
              </a:rPr>
              <a:t>Оценка соблюдения:</a:t>
            </a:r>
          </a:p>
          <a:p>
            <a:pPr marL="0" indent="0" algn="l">
              <a:lnSpc>
                <a:spcPct val="128000"/>
              </a:lnSpc>
              <a:buNone/>
            </a:pPr>
            <a:r>
              <a:rPr lang="ru-RU" sz="1200" b="1" dirty="0" smtClean="0">
                <a:ea typeface="Roboto Condensed ExtraBold"/>
              </a:rPr>
              <a:t>- регистрации продавца в ГИС МТ;</a:t>
            </a:r>
          </a:p>
          <a:p>
            <a:pPr marL="0" indent="0" algn="l">
              <a:lnSpc>
                <a:spcPct val="128000"/>
              </a:lnSpc>
              <a:buFontTx/>
              <a:buChar char="-"/>
            </a:pPr>
            <a:r>
              <a:rPr lang="ru-RU" sz="1200" b="1" dirty="0" smtClean="0">
                <a:ea typeface="Roboto Condensed ExtraBold"/>
              </a:rPr>
              <a:t> корректности цен табака и НСП;</a:t>
            </a:r>
          </a:p>
          <a:p>
            <a:pPr marL="0" indent="0" algn="l">
              <a:lnSpc>
                <a:spcPct val="128000"/>
              </a:lnSpc>
              <a:buFontTx/>
              <a:buChar char="-"/>
            </a:pPr>
            <a:r>
              <a:rPr lang="ru-RU" sz="1200" b="1" dirty="0" smtClean="0">
                <a:ea typeface="Roboto Condensed ExtraBold"/>
              </a:rPr>
              <a:t> не истек ли срок годности продукции.</a:t>
            </a:r>
            <a:endParaRPr lang="en-US" sz="1200" b="1" dirty="0">
              <a:latin typeface="Roboto Condensed ExtraBold"/>
              <a:ea typeface="Roboto Condensed ExtraBold"/>
            </a:endParaRPr>
          </a:p>
        </p:txBody>
      </p:sp>
      <p:sp>
        <p:nvSpPr>
          <p:cNvPr id="6" name="Shape 3"/>
          <p:cNvSpPr/>
          <p:nvPr/>
        </p:nvSpPr>
        <p:spPr>
          <a:xfrm>
            <a:off x="4572000" y="57150"/>
            <a:ext cx="4572000" cy="5143500"/>
          </a:xfrm>
          <a:prstGeom prst="rect">
            <a:avLst/>
          </a:prstGeom>
          <a:solidFill>
            <a:srgbClr val="212529"/>
          </a:solidFill>
          <a:ln/>
        </p:spPr>
      </p:sp>
      <p:sp>
        <p:nvSpPr>
          <p:cNvPr id="7" name="Text 4"/>
          <p:cNvSpPr/>
          <p:nvPr/>
        </p:nvSpPr>
        <p:spPr>
          <a:xfrm>
            <a:off x="6184702" y="308967"/>
            <a:ext cx="1460897" cy="167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ВСТУПЛЕНИЕ В СИЛУ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664994" y="548283"/>
            <a:ext cx="2500313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45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1 СЕНТЯБРЯ 2026</a:t>
            </a:r>
            <a:endParaRPr lang="en-US" sz="2450" dirty="0"/>
          </a:p>
        </p:txBody>
      </p:sp>
      <p:sp>
        <p:nvSpPr>
          <p:cNvPr id="9" name="Text 6"/>
          <p:cNvSpPr/>
          <p:nvPr/>
        </p:nvSpPr>
        <p:spPr>
          <a:xfrm>
            <a:off x="5600700" y="1543050"/>
            <a:ext cx="2628900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Изменения в КоАП РФ:
Цифровой мониторинг как доказательство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0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796" y="68126"/>
            <a:ext cx="563782" cy="481682"/>
          </a:xfrm>
          <a:prstGeom prst="rect">
            <a:avLst/>
          </a:prstGeom>
          <a:noFill/>
        </p:spPr>
      </p:pic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6360" y="2990330"/>
            <a:ext cx="3705577" cy="13367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42900" y="725091"/>
            <a:ext cx="4229100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550" b="1" dirty="0">
                <a:solidFill>
                  <a:srgbClr val="212529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НОВЫЕ СОСТАВЫ
И САНКЦИИ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342900" y="1625203"/>
            <a:ext cx="4229100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ПРОСРОЧЕННЫЕ</a:t>
            </a:r>
            <a:r>
              <a:rPr lang="en-US" sz="12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 ТОВАРЫ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342900" y="1871663"/>
            <a:ext cx="4229100" cy="397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Реализация продукции с истекшим сроком годности (ч. 4 ст. 14.43 КоАП). Штраф </a:t>
            </a: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начисляется</a:t>
            </a:r>
            <a:r>
              <a:rPr lang="en-US" sz="95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за </a:t>
            </a:r>
            <a:r>
              <a:rPr lang="en-US" sz="1200" b="1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каждую</a:t>
            </a:r>
            <a:r>
              <a:rPr lang="en-US" sz="95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проданную единицу.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342900" y="2880360"/>
            <a:ext cx="4229100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ТОРГОВЛЯ</a:t>
            </a:r>
            <a:r>
              <a:rPr lang="en-US" sz="12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 БЕЗ РЕГИСТРАЦИИ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42900" y="3238977"/>
            <a:ext cx="4229100" cy="397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95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Продажа табака и никотинсодержащей продукции лицами, не зарегистрированными в </a:t>
            </a: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ГИС</a:t>
            </a:r>
            <a:r>
              <a:rPr lang="en-US" sz="95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МТ (ст. 15.12.2 КоАП).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12529"/>
          </a:solidFill>
          <a:ln/>
        </p:spPr>
      </p:sp>
      <p:sp>
        <p:nvSpPr>
          <p:cNvPr id="9" name="Shape 6"/>
          <p:cNvSpPr/>
          <p:nvPr/>
        </p:nvSpPr>
        <p:spPr>
          <a:xfrm>
            <a:off x="5693569" y="142875"/>
            <a:ext cx="2328863" cy="757238"/>
          </a:xfrm>
          <a:prstGeom prst="rect">
            <a:avLst/>
          </a:prstGeom>
          <a:solidFill>
            <a:srgbClr val="F77F00">
              <a:alpha val="5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129338" y="142875"/>
            <a:ext cx="1457325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ШТРАФ</a:t>
            </a:r>
            <a:r>
              <a:rPr lang="en-US" sz="100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ДЛЯ ИП (ПРОСРОЧКА)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384727" y="421481"/>
            <a:ext cx="946547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10 000 ₽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5693569" y="914400"/>
            <a:ext cx="2328863" cy="757238"/>
          </a:xfrm>
          <a:prstGeom prst="rect">
            <a:avLst/>
          </a:prstGeom>
          <a:solidFill>
            <a:srgbClr val="F77F00">
              <a:alpha val="5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857875" y="1046559"/>
            <a:ext cx="2164557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ШТРАФ ДЛЯ ЮЛ (ПРОСРОЧКА)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6384727" y="1193006"/>
            <a:ext cx="946547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20 000 ₽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693569" y="1685925"/>
            <a:ext cx="2328863" cy="757238"/>
          </a:xfrm>
          <a:prstGeom prst="rect">
            <a:avLst/>
          </a:prstGeom>
          <a:solidFill>
            <a:srgbClr val="F77F00">
              <a:alpha val="5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857876" y="1818084"/>
            <a:ext cx="200025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БЕЗ РЕГИСТРАЦИИ (ОТ 10 ЕД/МЕС)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7" name="Text 14"/>
          <p:cNvSpPr/>
          <p:nvPr/>
        </p:nvSpPr>
        <p:spPr>
          <a:xfrm>
            <a:off x="6384727" y="2116335"/>
            <a:ext cx="946547" cy="3036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50 000 ₽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5857875" y="2500313"/>
            <a:ext cx="200025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Автоматическая фиксация делает невозможным сокрытие фактов реализации.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9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796" y="68126"/>
            <a:ext cx="563782" cy="481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8625" y="725091"/>
            <a:ext cx="4143375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550" b="1" dirty="0">
                <a:solidFill>
                  <a:srgbClr val="212529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НАРУШЕНИЕ
ЦЕНОВОГО РЕЖИМА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407194" y="1700213"/>
            <a:ext cx="4143375" cy="70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Применяется к табачной и никотинсодержащей продукции при продаже ниже минимальной или выше </a:t>
            </a:r>
            <a:r>
              <a:rPr lang="en-US" sz="1200" dirty="0" err="1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максимальной</a:t>
            </a: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r>
              <a:rPr lang="en-US" sz="1200" dirty="0" err="1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цены</a:t>
            </a:r>
            <a:r>
              <a:rPr lang="ru-RU" sz="1200" dirty="0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(ч. 6-8 ст. 14.3.1, ч. 4-6 ст. 14.6 </a:t>
            </a:r>
            <a:r>
              <a:rPr lang="ru-RU" sz="1200" dirty="0" err="1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КоАП</a:t>
            </a:r>
            <a:r>
              <a:rPr lang="ru-RU" sz="1200" dirty="0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)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07219" y="2482453"/>
            <a:ext cx="3964781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77F0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АВТОМАТИЧЕСКАЯ ФИКСАЦИЯ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07194" y="2860000"/>
            <a:ext cx="3943350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Система сравнивает цену в чеке с МРЦ, заложенной в коде маркировки.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212529"/>
          </a:solidFill>
          <a:ln/>
        </p:spPr>
      </p:sp>
      <p:sp>
        <p:nvSpPr>
          <p:cNvPr id="8" name="Shape 5"/>
          <p:cNvSpPr/>
          <p:nvPr/>
        </p:nvSpPr>
        <p:spPr>
          <a:xfrm>
            <a:off x="5250656" y="142875"/>
            <a:ext cx="3214688" cy="542925"/>
          </a:xfrm>
          <a:prstGeom prst="rect">
            <a:avLst/>
          </a:prstGeom>
          <a:solidFill>
            <a:srgbClr val="F77F00">
              <a:alpha val="10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50681" y="339328"/>
            <a:ext cx="1125141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ДО 100 ЕД. / ДЕНЬ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7540228" y="280392"/>
            <a:ext cx="725091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5 000 ₽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250656" y="757238"/>
            <a:ext cx="3214688" cy="542925"/>
          </a:xfrm>
          <a:prstGeom prst="rect">
            <a:avLst/>
          </a:prstGeom>
          <a:solidFill>
            <a:srgbClr val="F77F00">
              <a:alpha val="10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50681" y="953691"/>
            <a:ext cx="1339453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101 – 1000 ЕД. / ДЕНЬ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7422356" y="894755"/>
            <a:ext cx="842963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50 000 ₽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250656" y="1371600"/>
            <a:ext cx="3214688" cy="542925"/>
          </a:xfrm>
          <a:prstGeom prst="rect">
            <a:avLst/>
          </a:prstGeom>
          <a:solidFill>
            <a:srgbClr val="F77F00">
              <a:alpha val="10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50681" y="1568053"/>
            <a:ext cx="1482328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СВЫШЕ 1000 ЕД. / ДЕНЬ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7304484" y="1509117"/>
            <a:ext cx="960834" cy="26789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77F00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500 000 ₽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413177" y="2043113"/>
            <a:ext cx="2889647" cy="430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Штраф за один календарный день на одном объекте.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8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796" y="68126"/>
            <a:ext cx="563782" cy="481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804" y="331470"/>
            <a:ext cx="439403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550" b="1" dirty="0" smtClean="0">
              <a:ea typeface="Roboto Condensed ExtraBold"/>
            </a:endParaRPr>
          </a:p>
          <a:p>
            <a:r>
              <a:rPr lang="ru-RU" sz="2550" b="1" dirty="0" smtClean="0">
                <a:ea typeface="Roboto Condensed ExtraBold"/>
              </a:rPr>
              <a:t>КОЛИЧЕСТВО ПОСТАНОВЛЕНИЙ НА 18.09.2026</a:t>
            </a:r>
            <a:endParaRPr lang="ru-RU" sz="2550" b="1" dirty="0">
              <a:ea typeface="Roboto Condensed ExtraBold"/>
            </a:endParaRPr>
          </a:p>
        </p:txBody>
      </p:sp>
      <p:pic>
        <p:nvPicPr>
          <p:cNvPr id="4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96" y="68126"/>
            <a:ext cx="563782" cy="4816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27232" y="0"/>
            <a:ext cx="4516768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01.09.2026-18.09.2026: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Архангельская область –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93 постановления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Цена ниже установленной – 43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Цена выше установленной – 21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Некорректный срок годности – 29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Оборот участником с ненадлежащим статусом – 0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9805" y="2157983"/>
            <a:ext cx="3596230" cy="801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8000"/>
              </a:lnSpc>
            </a:pPr>
            <a:r>
              <a:rPr lang="ru-RU" sz="1200" dirty="0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Наибольшее количество </a:t>
            </a:r>
            <a:r>
              <a:rPr lang="ru-RU" sz="1200" dirty="0" err="1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автоштрафов</a:t>
            </a:r>
            <a:r>
              <a:rPr lang="ru-RU" sz="1200" dirty="0" smtClean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фиксируется в г. Архангельске, Приморском муниципальном округе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804" y="331470"/>
            <a:ext cx="4394030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550" b="1" dirty="0" smtClean="0">
              <a:ea typeface="Roboto Condensed ExtraBold"/>
            </a:endParaRPr>
          </a:p>
          <a:p>
            <a:r>
              <a:rPr lang="ru-RU" sz="2550" b="1" dirty="0" smtClean="0">
                <a:ea typeface="Roboto Condensed ExtraBold"/>
              </a:rPr>
              <a:t>КОЛИЧЕСТВО ПОСТАНОВЛЕНИЙ В РАЗРЕЗЕ МУНИЦИПАЛЬНЫХ ОБРАЗОВАНИЙ</a:t>
            </a:r>
            <a:endParaRPr lang="ru-RU" sz="2550" b="1" dirty="0">
              <a:ea typeface="Roboto Condensed ExtraBold"/>
            </a:endParaRPr>
          </a:p>
        </p:txBody>
      </p:sp>
      <p:pic>
        <p:nvPicPr>
          <p:cNvPr id="4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96" y="68126"/>
            <a:ext cx="563782" cy="4816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27232" y="0"/>
            <a:ext cx="4516768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г.Архангельск – 13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Приморский МО – 12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г.Котлас,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Котласский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МО – 8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Холмогорский МО – 8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Заполярный МР – 8</a:t>
            </a:r>
          </a:p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Няндомский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МО – 7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г.Северодвинск – 7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Пинежский</a:t>
            </a:r>
            <a:r>
              <a:rPr lang="ru-RU" dirty="0" smtClean="0">
                <a:solidFill>
                  <a:schemeClr val="bg1"/>
                </a:solidFill>
              </a:rPr>
              <a:t> МО – 6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г.Нарьян-Мар – 5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Устьянский</a:t>
            </a:r>
            <a:r>
              <a:rPr lang="ru-RU" dirty="0" smtClean="0">
                <a:solidFill>
                  <a:schemeClr val="bg1"/>
                </a:solidFill>
              </a:rPr>
              <a:t> МО – 5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Плесецкий</a:t>
            </a:r>
            <a:r>
              <a:rPr lang="ru-RU" dirty="0" smtClean="0">
                <a:solidFill>
                  <a:schemeClr val="bg1"/>
                </a:solidFill>
              </a:rPr>
              <a:t> МО – 3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г.Новодвинск</a:t>
            </a:r>
            <a:r>
              <a:rPr lang="ru-RU" dirty="0" smtClean="0">
                <a:solidFill>
                  <a:schemeClr val="bg1"/>
                </a:solidFill>
              </a:rPr>
              <a:t> – 2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Ленский МР – 2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Мезенский МО – 2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Новая Земля – 2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Онежский МО – 2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Верхнетоемский</a:t>
            </a:r>
            <a:r>
              <a:rPr lang="ru-RU" dirty="0" smtClean="0">
                <a:solidFill>
                  <a:schemeClr val="bg1"/>
                </a:solidFill>
              </a:rPr>
              <a:t> МО – 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9805" y="2157983"/>
            <a:ext cx="3596230" cy="565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8000"/>
              </a:lnSpc>
            </a:pPr>
            <a:endParaRPr lang="ru-RU" sz="1200" dirty="0" smtClean="0">
              <a:solidFill>
                <a:srgbClr val="343A40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pPr>
              <a:lnSpc>
                <a:spcPct val="128000"/>
              </a:lnSpc>
            </a:pPr>
            <a:endParaRPr lang="ru-RU" sz="1200" dirty="0" smtClean="0">
              <a:solidFill>
                <a:srgbClr val="343A40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28625" y="725091"/>
            <a:ext cx="4143375" cy="785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550" b="1" dirty="0">
                <a:solidFill>
                  <a:srgbClr val="212529"/>
                </a:solidFill>
                <a:latin typeface="Roboto Condensed ExtraBold" pitchFamily="34" charset="0"/>
                <a:ea typeface="Roboto Condensed ExtraBold" pitchFamily="34" charset="-122"/>
                <a:cs typeface="Roboto Condensed ExtraBold" pitchFamily="34" charset="-120"/>
              </a:rPr>
              <a:t>ПОРЯДОК
ВЫНЕСЕНИЯ</a:t>
            </a:r>
            <a:endParaRPr lang="en-US" sz="25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71650"/>
            <a:ext cx="128588" cy="1714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1513" y="1725216"/>
            <a:ext cx="3900488" cy="4014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Упрощенное производство:</a:t>
            </a: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Протокол об административном правонарушении не составляется.</a:t>
            </a:r>
            <a:endParaRPr lang="en-US" sz="1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" y="2217353"/>
            <a:ext cx="128588" cy="1714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71513" y="2170919"/>
            <a:ext cx="3900488" cy="4014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Электронное постановление:</a:t>
            </a: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Оформляется без участия нарушителя на основе данных ГИС МТ.</a:t>
            </a:r>
            <a:endParaRPr lang="en-US" sz="1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" y="2663056"/>
            <a:ext cx="171450" cy="17145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14375" y="2616622"/>
            <a:ext cx="3857625" cy="608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Цифровое обжалование:</a:t>
            </a:r>
            <a:r>
              <a:rPr lang="en-US" sz="1200" dirty="0">
                <a:solidFill>
                  <a:srgbClr val="343A4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Жалобы на постановления подаются исключительно в электронном виде.</a:t>
            </a:r>
            <a:endParaRPr lang="en-US" sz="1200" dirty="0"/>
          </a:p>
        </p:txBody>
      </p:sp>
      <p:sp>
        <p:nvSpPr>
          <p:cNvPr id="10" name="Shape 4"/>
          <p:cNvSpPr/>
          <p:nvPr/>
        </p:nvSpPr>
        <p:spPr>
          <a:xfrm>
            <a:off x="4572031" y="0"/>
            <a:ext cx="4572000" cy="5143500"/>
          </a:xfrm>
          <a:prstGeom prst="rect">
            <a:avLst/>
          </a:prstGeom>
          <a:solidFill>
            <a:srgbClr val="212529"/>
          </a:solidFill>
          <a:ln/>
        </p:spPr>
      </p:sp>
      <p:sp>
        <p:nvSpPr>
          <p:cNvPr id="11" name="Text 5"/>
          <p:cNvSpPr/>
          <p:nvPr/>
        </p:nvSpPr>
        <p:spPr>
          <a:xfrm>
            <a:off x="6195417" y="517922"/>
            <a:ext cx="1325166" cy="1500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endParaRPr lang="en-US" sz="950" dirty="0"/>
          </a:p>
        </p:txBody>
      </p:sp>
      <p:sp>
        <p:nvSpPr>
          <p:cNvPr id="12" name="Text 6"/>
          <p:cNvSpPr/>
          <p:nvPr/>
        </p:nvSpPr>
        <p:spPr>
          <a:xfrm>
            <a:off x="6857967" y="725091"/>
            <a:ext cx="64" cy="32316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endParaRPr lang="en-US" sz="2100" dirty="0"/>
          </a:p>
        </p:txBody>
      </p:sp>
      <p:sp>
        <p:nvSpPr>
          <p:cNvPr id="13" name="Text 7"/>
          <p:cNvSpPr/>
          <p:nvPr/>
        </p:nvSpPr>
        <p:spPr>
          <a:xfrm>
            <a:off x="6857965" y="1121569"/>
            <a:ext cx="65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4" name="Shape 8"/>
          <p:cNvSpPr/>
          <p:nvPr/>
        </p:nvSpPr>
        <p:spPr>
          <a:xfrm>
            <a:off x="4903435" y="779506"/>
            <a:ext cx="3909060" cy="1191443"/>
          </a:xfrm>
          <a:prstGeom prst="rect">
            <a:avLst/>
          </a:prstGeom>
          <a:solidFill>
            <a:srgbClr val="F77F00">
              <a:alpha val="10000"/>
            </a:srgbClr>
          </a:solidFill>
          <a:ln w="18288">
            <a:solidFill>
              <a:srgbClr val="F77F00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5811494" y="853651"/>
            <a:ext cx="2093073" cy="1946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F77F00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РЕКОМЕНДАЦИЯ БИЗНЕСУ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5368601" y="1121569"/>
            <a:ext cx="3138360" cy="1946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0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Настройте кассовое ПО на автоматическую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5136263" y="1316299"/>
            <a:ext cx="3602589" cy="1946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0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блокировку продаж при получении запрещающего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5624805" y="1530611"/>
            <a:ext cx="2638223" cy="1946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00" dirty="0">
                <a:solidFill>
                  <a:srgbClr val="EBF2FA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сигнала от системы «Честный знак».</a:t>
            </a:r>
            <a:endParaRPr lang="en-US" sz="1200" dirty="0"/>
          </a:p>
        </p:txBody>
      </p:sp>
      <p:pic>
        <p:nvPicPr>
          <p:cNvPr id="19" name="Picture 2" descr="Файл:Emblem of the Federal Service for the Oversight of Consumer Protection  and Welfare.svg — Википедия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1796" y="68126"/>
            <a:ext cx="563782" cy="48168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903435" y="2834506"/>
            <a:ext cx="40073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Roboto Condensed ExtraBold"/>
                <a:ea typeface="Roboto Condensed ExtraBold"/>
              </a:rPr>
              <a:t>Подробности: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Roboto Condensed ExtraBold"/>
                <a:ea typeface="Roboto Condensed ExtraBold"/>
              </a:rPr>
              <a:t>https://29.rospotrebnadzor.ru/</a:t>
            </a:r>
            <a:endParaRPr lang="ru-RU" b="1" dirty="0" smtClean="0">
              <a:solidFill>
                <a:schemeClr val="bg1"/>
              </a:solidFill>
              <a:latin typeface="Roboto Condensed ExtraBold"/>
              <a:ea typeface="Roboto Condensed ExtraBold"/>
            </a:endParaRPr>
          </a:p>
          <a:p>
            <a:r>
              <a:rPr lang="en-US" b="1" dirty="0" smtClean="0">
                <a:solidFill>
                  <a:schemeClr val="bg1"/>
                </a:solidFill>
                <a:latin typeface="Roboto Condensed ExtraBold"/>
                <a:ea typeface="Roboto Condensed ExtraBold"/>
              </a:rPr>
              <a:t>https://</a:t>
            </a:r>
            <a:r>
              <a:rPr lang="ru-RU" b="1" dirty="0" err="1" smtClean="0">
                <a:solidFill>
                  <a:schemeClr val="bg1"/>
                </a:solidFill>
                <a:latin typeface="Roboto Condensed ExtraBold"/>
                <a:ea typeface="Roboto Condensed ExtraBold"/>
              </a:rPr>
              <a:t>честныйзнак.рф</a:t>
            </a:r>
            <a:r>
              <a:rPr lang="ru-RU" b="1" dirty="0" smtClean="0">
                <a:solidFill>
                  <a:schemeClr val="bg1"/>
                </a:solidFill>
                <a:latin typeface="Roboto Condensed ExtraBold"/>
                <a:ea typeface="Roboto Condensed ExtraBold"/>
              </a:rPr>
              <a:t>/</a:t>
            </a:r>
            <a:endParaRPr lang="ru-RU" b="1" dirty="0">
              <a:solidFill>
                <a:schemeClr val="bg1"/>
              </a:solidFill>
              <a:latin typeface="Roboto Condensed ExtraBold"/>
              <a:ea typeface="Roboto Condensed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1554" y="1644162"/>
            <a:ext cx="5662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ea typeface="Roboto Condensed ExtraBold"/>
              </a:rPr>
              <a:t>Благодарю за внимание!</a:t>
            </a:r>
            <a:endParaRPr lang="ru-RU" sz="3600" dirty="0">
              <a:ea typeface="Roboto Condensed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460</Words>
  <Application>Microsoft Office PowerPoint</Application>
  <PresentationFormat>Экран (16:9)</PresentationFormat>
  <Paragraphs>94</Paragraphs>
  <Slides>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BerezinaEB</cp:lastModifiedBy>
  <cp:revision>40</cp:revision>
  <dcterms:created xsi:type="dcterms:W3CDTF">2026-07-28T19:07:45Z</dcterms:created>
  <dcterms:modified xsi:type="dcterms:W3CDTF">2026-09-22T06:31:57Z</dcterms:modified>
</cp:coreProperties>
</file>