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  <p:sldMasterId id="2147483838" r:id="rId2"/>
  </p:sldMasterIdLst>
  <p:sldIdLst>
    <p:sldId id="292" r:id="rId3"/>
    <p:sldId id="293" r:id="rId4"/>
    <p:sldId id="2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FF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678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720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976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435"/>
              </a:lnSpc>
            </a:pPr>
            <a:r>
              <a:rPr spc="0" dirty="0"/>
              <a:t>© </a:t>
            </a:r>
            <a:r>
              <a:rPr spc="-5" dirty="0"/>
              <a:t>Межрегиональный ресурсный центр "Доступный</a:t>
            </a:r>
            <a:r>
              <a:rPr spc="0" dirty="0"/>
              <a:t> </a:t>
            </a:r>
            <a:r>
              <a:rPr spc="-5" dirty="0"/>
              <a:t>мир"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2296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435"/>
              </a:lnSpc>
            </a:pPr>
            <a:r>
              <a:rPr spc="0" dirty="0"/>
              <a:t>© </a:t>
            </a:r>
            <a:r>
              <a:rPr spc="-5" dirty="0"/>
              <a:t>Межрегиональный ресурсный центр "Доступный</a:t>
            </a:r>
            <a:r>
              <a:rPr spc="0" dirty="0"/>
              <a:t> </a:t>
            </a:r>
            <a:r>
              <a:rPr spc="-5" dirty="0"/>
              <a:t>мир"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744972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6669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6699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88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54706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1655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8940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287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6334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6623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0205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898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345406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3121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3380050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1023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12322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671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43182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435"/>
              </a:lnSpc>
            </a:pPr>
            <a:r>
              <a:rPr spc="0" dirty="0"/>
              <a:t>© </a:t>
            </a:r>
            <a:r>
              <a:rPr spc="-5" dirty="0"/>
              <a:t>Межрегиональный ресурсный центр "Доступный</a:t>
            </a:r>
            <a:r>
              <a:rPr spc="0" dirty="0"/>
              <a:t> </a:t>
            </a:r>
            <a:r>
              <a:rPr spc="-5" dirty="0"/>
              <a:t>мир"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768356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435"/>
              </a:lnSpc>
            </a:pPr>
            <a:r>
              <a:rPr spc="0" dirty="0"/>
              <a:t>© </a:t>
            </a:r>
            <a:r>
              <a:rPr spc="-5" dirty="0"/>
              <a:t>Межрегиональный ресурсный центр "Доступный</a:t>
            </a:r>
            <a:r>
              <a:rPr spc="0" dirty="0"/>
              <a:t> </a:t>
            </a:r>
            <a:r>
              <a:rPr spc="-5" dirty="0"/>
              <a:t>мир"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39579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0971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635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8281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857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551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5317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2700">
              <a:lnSpc>
                <a:spcPts val="1435"/>
              </a:lnSpc>
            </a:pPr>
            <a:r>
              <a:rPr lang="ru-RU" spc="0" smtClean="0"/>
              <a:t>© </a:t>
            </a:r>
            <a:r>
              <a:rPr lang="ru-RU" spc="-5" smtClean="0"/>
              <a:t>Межрегиональный ресурсный центр "Доступный</a:t>
            </a:r>
            <a:r>
              <a:rPr lang="ru-RU" spc="0" smtClean="0"/>
              <a:t> </a:t>
            </a:r>
            <a:r>
              <a:rPr lang="ru-RU" spc="-5" smtClean="0"/>
              <a:t>мир"</a:t>
            </a:r>
            <a:endParaRPr lang="ru-RU" spc="-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342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lgoty-expert.ru/socialnye-lgoty/lgoty-invalidam/" TargetMode="Externa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kern="0" spc="-25" dirty="0">
                <a:solidFill>
                  <a:srgbClr val="002060"/>
                </a:solidFill>
                <a:latin typeface="Calibri"/>
              </a:rPr>
              <a:t>ОРГАНИЗАЦИЯ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И </a:t>
            </a:r>
            <a:r>
              <a:rPr lang="ru-RU" sz="3200" b="1" kern="0" spc="-25" dirty="0">
                <a:solidFill>
                  <a:srgbClr val="002060"/>
                </a:solidFill>
                <a:latin typeface="Calibri"/>
              </a:rPr>
              <a:t>МЕТОДИКА  </a:t>
            </a:r>
            <a:r>
              <a:rPr lang="ru-RU" sz="3200" b="1" kern="0" spc="-10" dirty="0">
                <a:solidFill>
                  <a:srgbClr val="002060"/>
                </a:solidFill>
                <a:latin typeface="Calibri"/>
              </a:rPr>
              <a:t>ПАСПОРТИЗАЦИИ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И </a:t>
            </a:r>
            <a:r>
              <a:rPr lang="ru-RU" sz="3200" b="1" kern="0" spc="-10" dirty="0">
                <a:solidFill>
                  <a:srgbClr val="002060"/>
                </a:solidFill>
                <a:latin typeface="Calibri"/>
              </a:rPr>
              <a:t>КЛАССИФИКАЦИИ  </a:t>
            </a:r>
            <a:r>
              <a:rPr lang="ru-RU" sz="3200" b="1" kern="0" spc="-25" dirty="0">
                <a:solidFill>
                  <a:srgbClr val="002060"/>
                </a:solidFill>
                <a:latin typeface="Calibri"/>
              </a:rPr>
              <a:t>ОБЪЕКТОВ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И </a:t>
            </a:r>
            <a:r>
              <a:rPr lang="ru-RU" sz="3200" b="1" kern="0" spc="-20" dirty="0">
                <a:solidFill>
                  <a:srgbClr val="002060"/>
                </a:solidFill>
                <a:latin typeface="Calibri"/>
              </a:rPr>
              <a:t>УСЛУГ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В ПРИОРИТЕТНЫХ </a:t>
            </a:r>
            <a:r>
              <a:rPr lang="ru-RU" sz="3200" b="1" kern="0" spc="-40" dirty="0">
                <a:solidFill>
                  <a:srgbClr val="002060"/>
                </a:solidFill>
                <a:latin typeface="Calibri"/>
              </a:rPr>
              <a:t>СФЕРАХ  </a:t>
            </a:r>
            <a:r>
              <a:rPr lang="ru-RU" sz="3200" b="1" kern="0" spc="-5" dirty="0">
                <a:solidFill>
                  <a:srgbClr val="002060"/>
                </a:solidFill>
                <a:latin typeface="Calibri"/>
              </a:rPr>
              <a:t>ЖИЗНЕДЕЯТЕЛЬНОСТИ </a:t>
            </a:r>
            <a:r>
              <a:rPr lang="ru-RU" sz="3200" b="1" kern="0" spc="-10" dirty="0">
                <a:solidFill>
                  <a:srgbClr val="002060"/>
                </a:solidFill>
                <a:latin typeface="Calibri"/>
              </a:rPr>
              <a:t>ИНВАЛИДОВ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И</a:t>
            </a:r>
            <a:r>
              <a:rPr lang="ru-RU" sz="3200" b="1" kern="0" spc="-60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3200" b="1" kern="0" dirty="0">
                <a:solidFill>
                  <a:srgbClr val="002060"/>
                </a:solidFill>
                <a:latin typeface="Calibri"/>
              </a:rPr>
              <a:t>ДРУГИХ  </a:t>
            </a:r>
            <a:r>
              <a:rPr lang="ru-RU" sz="3200" b="1" kern="0" spc="-5" dirty="0">
                <a:solidFill>
                  <a:srgbClr val="002060"/>
                </a:solidFill>
                <a:latin typeface="Calibri"/>
              </a:rPr>
              <a:t>МГН</a:t>
            </a:r>
            <a:r>
              <a:rPr lang="ru-RU" sz="3200" b="1" kern="0" spc="-5" dirty="0">
                <a:solidFill>
                  <a:srgbClr val="EDEBE0"/>
                </a:solidFill>
                <a:latin typeface="Calibri"/>
              </a:rPr>
              <a:t>. </a:t>
            </a:r>
            <a:r>
              <a:rPr lang="ru-RU" sz="3200" kern="0" spc="-20" dirty="0">
                <a:solidFill>
                  <a:srgbClr val="002060"/>
                </a:solidFill>
                <a:latin typeface="Calibri"/>
                <a:cs typeface="Calibri"/>
              </a:rPr>
              <a:t>(АКТУАЛИЗИРОВАННАЯ</a:t>
            </a:r>
            <a:r>
              <a:rPr lang="ru-RU" sz="3200" kern="0" spc="25" dirty="0">
                <a:solidFill>
                  <a:srgbClr val="002060"/>
                </a:solidFill>
                <a:latin typeface="Calibri"/>
                <a:cs typeface="Calibri"/>
              </a:rPr>
              <a:t> </a:t>
            </a:r>
            <a:r>
              <a:rPr lang="ru-RU" sz="3200" kern="0" spc="-5" dirty="0">
                <a:solidFill>
                  <a:srgbClr val="002060"/>
                </a:solidFill>
                <a:latin typeface="Calibri"/>
                <a:cs typeface="Calibri"/>
              </a:rPr>
              <a:t>ВЕРСИЯ)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68209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81000"/>
            <a:ext cx="8534400" cy="9700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3460"/>
              </a:lnSpc>
              <a:spcBef>
                <a:spcPts val="100"/>
              </a:spcBef>
            </a:pPr>
            <a:r>
              <a:rPr sz="2800" b="1" dirty="0">
                <a:latin typeface="Calibri" panose="020F0502020204030204" pitchFamily="34" charset="0"/>
              </a:rPr>
              <a:t>При </a:t>
            </a:r>
            <a:r>
              <a:rPr sz="2800" b="1" spc="-5" dirty="0">
                <a:latin typeface="Calibri" panose="020F0502020204030204" pitchFamily="34" charset="0"/>
              </a:rPr>
              <a:t>выборе формы обслуживания инвалидов</a:t>
            </a:r>
            <a:r>
              <a:rPr sz="2800" b="1" spc="-135" dirty="0">
                <a:latin typeface="Calibri" panose="020F0502020204030204" pitchFamily="34" charset="0"/>
              </a:rPr>
              <a:t> </a:t>
            </a:r>
            <a:r>
              <a:rPr sz="2800" b="1" dirty="0">
                <a:latin typeface="Calibri" panose="020F0502020204030204" pitchFamily="34" charset="0"/>
              </a:rPr>
              <a:t>и</a:t>
            </a:r>
          </a:p>
          <a:p>
            <a:pPr marL="12700" algn="ctr">
              <a:lnSpc>
                <a:spcPts val="4300"/>
              </a:lnSpc>
            </a:pPr>
            <a:r>
              <a:rPr sz="2800" b="1" spc="-5" dirty="0">
                <a:latin typeface="Calibri" panose="020F0502020204030204" pitchFamily="34" charset="0"/>
              </a:rPr>
              <a:t>других </a:t>
            </a:r>
            <a:r>
              <a:rPr sz="2800" b="1" dirty="0">
                <a:latin typeface="Calibri" panose="020F0502020204030204" pitchFamily="34" charset="0"/>
              </a:rPr>
              <a:t>МГН –</a:t>
            </a:r>
            <a:r>
              <a:rPr sz="2800" b="1" u="heavy" dirty="0">
                <a:latin typeface="Calibri" panose="020F0502020204030204" pitchFamily="34" charset="0"/>
              </a:rPr>
              <a:t> </a:t>
            </a:r>
            <a:r>
              <a:rPr sz="2800" b="1" u="heavy" spc="-5" dirty="0">
                <a:latin typeface="Calibri" panose="020F0502020204030204" pitchFamily="34" charset="0"/>
                <a:cs typeface="Calibri"/>
              </a:rPr>
              <a:t>на</a:t>
            </a:r>
            <a:r>
              <a:rPr sz="2800" b="1" u="heavy" spc="-70" dirty="0">
                <a:latin typeface="Calibri" panose="020F0502020204030204" pitchFamily="34" charset="0"/>
                <a:cs typeface="Calibri"/>
              </a:rPr>
              <a:t> </a:t>
            </a:r>
            <a:r>
              <a:rPr sz="2800" b="1" u="heavy" spc="-5" dirty="0">
                <a:latin typeface="Calibri" panose="020F0502020204030204" pitchFamily="34" charset="0"/>
                <a:cs typeface="Calibri"/>
              </a:rPr>
              <a:t>объекте</a:t>
            </a:r>
            <a:endParaRPr sz="2800" b="1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010285" cy="4343400"/>
          </a:xfrm>
          <a:custGeom>
            <a:avLst/>
            <a:gdLst/>
            <a:ahLst/>
            <a:cxnLst/>
            <a:rect l="l" t="t" r="r" b="b"/>
            <a:pathLst>
              <a:path w="1010285" h="4343400">
                <a:moveTo>
                  <a:pt x="0" y="4343400"/>
                </a:moveTo>
                <a:lnTo>
                  <a:pt x="1010069" y="4343400"/>
                </a:lnTo>
                <a:lnTo>
                  <a:pt x="1010069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061085" cy="0"/>
          </a:xfrm>
          <a:custGeom>
            <a:avLst/>
            <a:gdLst/>
            <a:ahLst/>
            <a:cxnLst/>
            <a:rect l="l" t="t" r="r" b="b"/>
            <a:pathLst>
              <a:path w="1061085">
                <a:moveTo>
                  <a:pt x="0" y="0"/>
                </a:moveTo>
                <a:lnTo>
                  <a:pt x="1060831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061085" cy="0"/>
          </a:xfrm>
          <a:custGeom>
            <a:avLst/>
            <a:gdLst/>
            <a:ahLst/>
            <a:cxnLst/>
            <a:rect l="l" t="t" r="r" b="b"/>
            <a:pathLst>
              <a:path w="1061085">
                <a:moveTo>
                  <a:pt x="0" y="0"/>
                </a:moveTo>
                <a:lnTo>
                  <a:pt x="1060831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36585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993775" cy="16510"/>
          </a:xfrm>
          <a:custGeom>
            <a:avLst/>
            <a:gdLst/>
            <a:ahLst/>
            <a:cxnLst/>
            <a:rect l="l" t="t" r="r" b="b"/>
            <a:pathLst>
              <a:path w="993775" h="16510">
                <a:moveTo>
                  <a:pt x="0" y="16509"/>
                </a:moveTo>
                <a:lnTo>
                  <a:pt x="993178" y="16509"/>
                </a:lnTo>
                <a:lnTo>
                  <a:pt x="993178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993775" cy="16510"/>
          </a:xfrm>
          <a:custGeom>
            <a:avLst/>
            <a:gdLst/>
            <a:ahLst/>
            <a:cxnLst/>
            <a:rect l="l" t="t" r="r" b="b"/>
            <a:pathLst>
              <a:path w="993775" h="16510">
                <a:moveTo>
                  <a:pt x="0" y="16509"/>
                </a:moveTo>
                <a:lnTo>
                  <a:pt x="993178" y="16509"/>
                </a:lnTo>
                <a:lnTo>
                  <a:pt x="993178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02739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7018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55853" y="1950476"/>
            <a:ext cx="713105" cy="40684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420"/>
              </a:lnSpc>
            </a:pPr>
            <a:r>
              <a:rPr sz="2600" b="1" spc="-5" dirty="0">
                <a:solidFill>
                  <a:srgbClr val="FFFFFF"/>
                </a:solidFill>
                <a:latin typeface="Calibri"/>
                <a:cs typeface="Calibri"/>
              </a:rPr>
              <a:t>Опр</a:t>
            </a:r>
            <a:r>
              <a:rPr sz="2600" b="1" spc="-5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600" b="1" spc="-3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600" b="1" spc="-4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ля</a:t>
            </a:r>
            <a:r>
              <a:rPr sz="2600" b="1" spc="-2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6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6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2600" b="1" spc="-5" dirty="0">
                <a:solidFill>
                  <a:srgbClr val="FFFFFF"/>
                </a:solidFill>
                <a:latin typeface="Calibri"/>
                <a:cs typeface="Calibri"/>
              </a:rPr>
              <a:t> п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00" b="1" spc="-4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6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2600" b="1" spc="-3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ой из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2965"/>
              </a:lnSpc>
            </a:pP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2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00" b="1" spc="-4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6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600" b="1" spc="-1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600" b="1" spc="-25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600" b="1" dirty="0">
                <a:solidFill>
                  <a:srgbClr val="FFFFFF"/>
                </a:solidFill>
                <a:latin typeface="Calibri"/>
                <a:cs typeface="Calibri"/>
              </a:rPr>
              <a:t>орий</a:t>
            </a:r>
            <a:r>
              <a:rPr sz="26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00" b="1" spc="-5" dirty="0">
                <a:solidFill>
                  <a:srgbClr val="FFFFFF"/>
                </a:solidFill>
                <a:latin typeface="Calibri"/>
                <a:cs typeface="Calibri"/>
              </a:rPr>
              <a:t>МГН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70633" y="1717675"/>
            <a:ext cx="6967855" cy="4218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marR="283845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определить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оптимальный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путь (маршрут)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их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движения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определить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на этом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маршруте</a:t>
            </a:r>
            <a:r>
              <a:rPr sz="2000" b="1" u="heavy" spc="-1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000" b="1" u="heavy" dirty="0">
                <a:solidFill>
                  <a:srgbClr val="943735"/>
                </a:solidFill>
                <a:latin typeface="Calibri"/>
                <a:cs typeface="Calibri"/>
              </a:rPr>
              <a:t>значимые </a:t>
            </a:r>
            <a:r>
              <a:rPr sz="2000" b="1" u="heavy" spc="-5" dirty="0">
                <a:solidFill>
                  <a:srgbClr val="943735"/>
                </a:solidFill>
                <a:latin typeface="Calibri"/>
                <a:cs typeface="Calibri"/>
              </a:rPr>
              <a:t>барьеры</a:t>
            </a:r>
            <a:r>
              <a:rPr sz="2000" b="1" spc="-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для 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каждой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из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категорий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МГН,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а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также</a:t>
            </a:r>
            <a:r>
              <a:rPr sz="2000" b="1" u="heavy" spc="-1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000" b="1" u="heavy" spc="-5" dirty="0">
                <a:solidFill>
                  <a:srgbClr val="943735"/>
                </a:solidFill>
                <a:latin typeface="Calibri"/>
                <a:cs typeface="Calibri"/>
              </a:rPr>
              <a:t>пути </a:t>
            </a:r>
            <a:r>
              <a:rPr sz="2000" b="1" u="heavy" dirty="0">
                <a:solidFill>
                  <a:srgbClr val="943735"/>
                </a:solidFill>
                <a:latin typeface="Calibri"/>
                <a:cs typeface="Calibri"/>
              </a:rPr>
              <a:t>их</a:t>
            </a:r>
            <a:r>
              <a:rPr sz="2000" b="1" u="heavy" spc="-4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000" b="1" u="heavy" spc="-10" dirty="0">
                <a:solidFill>
                  <a:srgbClr val="943735"/>
                </a:solidFill>
                <a:latin typeface="Calibri"/>
                <a:cs typeface="Calibri"/>
              </a:rPr>
              <a:t>преодоления</a:t>
            </a:r>
            <a:r>
              <a:rPr sz="2000" b="1" u="heavy" spc="-10" dirty="0">
                <a:solidFill>
                  <a:srgbClr val="375F92"/>
                </a:solidFill>
                <a:latin typeface="Calibri"/>
                <a:cs typeface="Calibri"/>
              </a:rPr>
              <a:t>:</a:t>
            </a:r>
            <a:endParaRPr sz="2000">
              <a:latin typeface="Calibri"/>
              <a:cs typeface="Calibri"/>
            </a:endParaRPr>
          </a:p>
          <a:p>
            <a:pPr marL="652780" marR="301625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70000"/>
              <a:buFont typeface="Wingdings 2"/>
              <a:buChar char=""/>
              <a:tabLst>
                <a:tab pos="652780" algn="l"/>
              </a:tabLst>
            </a:pP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000" b="1" spc="-5" dirty="0">
                <a:solidFill>
                  <a:srgbClr val="943735"/>
                </a:solidFill>
                <a:latin typeface="Calibri"/>
                <a:cs typeface="Calibri"/>
              </a:rPr>
              <a:t>техническими </a:t>
            </a:r>
            <a:r>
              <a:rPr sz="2000" b="1" dirty="0">
                <a:solidFill>
                  <a:srgbClr val="943735"/>
                </a:solidFill>
                <a:latin typeface="Calibri"/>
                <a:cs typeface="Calibri"/>
              </a:rPr>
              <a:t>решениями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(ремонтными работами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техническими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средствами)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для</a:t>
            </a:r>
            <a:r>
              <a:rPr sz="2000" b="1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обеспечения</a:t>
            </a:r>
            <a:endParaRPr sz="2000">
              <a:latin typeface="Calibri"/>
              <a:cs typeface="Calibri"/>
            </a:endParaRPr>
          </a:p>
          <a:p>
            <a:pPr marL="652780" marR="5080">
              <a:lnSpc>
                <a:spcPct val="100000"/>
              </a:lnSpc>
            </a:pP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самостоятельного передвижения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инвалида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объекту – 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обеспечения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его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индивидуальной</a:t>
            </a:r>
            <a:r>
              <a:rPr sz="2000" b="1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мобильности;</a:t>
            </a:r>
            <a:endParaRPr sz="2000">
              <a:latin typeface="Calibri"/>
              <a:cs typeface="Calibri"/>
            </a:endParaRPr>
          </a:p>
          <a:p>
            <a:pPr marL="652780" marR="301625" lvl="1" indent="-274320">
              <a:lnSpc>
                <a:spcPct val="100000"/>
              </a:lnSpc>
              <a:spcBef>
                <a:spcPts val="605"/>
              </a:spcBef>
              <a:buClr>
                <a:srgbClr val="4F81BC"/>
              </a:buClr>
              <a:buSzPct val="70000"/>
              <a:buFont typeface="Wingdings 2"/>
              <a:buChar char=""/>
              <a:tabLst>
                <a:tab pos="652780" algn="l"/>
              </a:tabLst>
            </a:pP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000" b="1" spc="-5" dirty="0">
                <a:solidFill>
                  <a:srgbClr val="943735"/>
                </a:solidFill>
                <a:latin typeface="Calibri"/>
                <a:cs typeface="Calibri"/>
              </a:rPr>
              <a:t>организационными </a:t>
            </a:r>
            <a:r>
              <a:rPr sz="2000" b="1" dirty="0">
                <a:solidFill>
                  <a:srgbClr val="943735"/>
                </a:solidFill>
                <a:latin typeface="Calibri"/>
                <a:cs typeface="Calibri"/>
              </a:rPr>
              <a:t>решениями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– с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обеспечением  сопровождения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инвалида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объекту или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оказанием  помощи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преодолении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барьеров на пути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движения 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персоналом организации, </a:t>
            </a:r>
            <a:r>
              <a:rPr sz="2000" b="1" spc="-10" dirty="0">
                <a:solidFill>
                  <a:srgbClr val="375F92"/>
                </a:solidFill>
                <a:latin typeface="Calibri"/>
                <a:cs typeface="Calibri"/>
              </a:rPr>
              <a:t>расположенной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на</a:t>
            </a:r>
            <a:r>
              <a:rPr sz="2000" b="1" spc="-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объекте</a:t>
            </a:r>
            <a:endParaRPr sz="20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70000"/>
              <a:buFont typeface="Wingdings 2"/>
              <a:buChar char=""/>
              <a:tabLst>
                <a:tab pos="652780" algn="l"/>
              </a:tabLst>
            </a:pPr>
            <a:r>
              <a:rPr sz="2000" b="1" spc="-5" dirty="0">
                <a:solidFill>
                  <a:srgbClr val="943735"/>
                </a:solidFill>
                <a:latin typeface="Calibri"/>
                <a:cs typeface="Calibri"/>
              </a:rPr>
              <a:t>мероприятия </a:t>
            </a:r>
            <a:r>
              <a:rPr sz="2000" b="1" dirty="0">
                <a:solidFill>
                  <a:srgbClr val="943735"/>
                </a:solidFill>
                <a:latin typeface="Calibri"/>
                <a:cs typeface="Calibri"/>
              </a:rPr>
              <a:t>по информированию </a:t>
            </a:r>
            <a:r>
              <a:rPr sz="2000" b="1" spc="-5" dirty="0">
                <a:solidFill>
                  <a:srgbClr val="943735"/>
                </a:solidFill>
                <a:latin typeface="Calibri"/>
                <a:cs typeface="Calibri"/>
              </a:rPr>
              <a:t>инвалидов </a:t>
            </a:r>
            <a:r>
              <a:rPr sz="2000" b="1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000" b="1" spc="-1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других</a:t>
            </a:r>
            <a:endParaRPr sz="2000">
              <a:latin typeface="Calibri"/>
              <a:cs typeface="Calibri"/>
            </a:endParaRPr>
          </a:p>
          <a:p>
            <a:pPr marL="652780">
              <a:lnSpc>
                <a:spcPct val="100000"/>
              </a:lnSpc>
            </a:pPr>
            <a:r>
              <a:rPr sz="2000" b="1" spc="-5" dirty="0">
                <a:solidFill>
                  <a:srgbClr val="375F92"/>
                </a:solidFill>
                <a:latin typeface="Calibri"/>
                <a:cs typeface="Calibri"/>
              </a:rPr>
              <a:t>МГН </a:t>
            </a:r>
            <a:r>
              <a:rPr sz="2000" b="1" dirty="0">
                <a:solidFill>
                  <a:srgbClr val="943735"/>
                </a:solidFill>
                <a:latin typeface="Calibri"/>
                <a:cs typeface="Calibri"/>
              </a:rPr>
              <a:t>о реализованных</a:t>
            </a:r>
            <a:r>
              <a:rPr sz="2000" b="1" spc="-6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943735"/>
                </a:solidFill>
                <a:latin typeface="Calibri"/>
                <a:cs typeface="Calibri"/>
              </a:rPr>
              <a:t>решениях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39" y="450037"/>
            <a:ext cx="807694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latin typeface="Calibri" panose="020F0502020204030204" pitchFamily="34" charset="0"/>
                <a:cs typeface="Calibri"/>
              </a:rPr>
              <a:t>Оценка </a:t>
            </a:r>
            <a:r>
              <a:rPr sz="2800" b="1" spc="-5" dirty="0">
                <a:latin typeface="Calibri" panose="020F0502020204030204" pitchFamily="34" charset="0"/>
                <a:cs typeface="Calibri"/>
              </a:rPr>
              <a:t>состояния доступности </a:t>
            </a:r>
            <a:r>
              <a:rPr sz="2800" spc="-20" dirty="0">
                <a:latin typeface="Calibri" panose="020F0502020204030204" pitchFamily="34" charset="0"/>
              </a:rPr>
              <a:t>(одно </a:t>
            </a:r>
            <a:r>
              <a:rPr sz="2800" spc="-5" dirty="0">
                <a:latin typeface="Calibri" panose="020F0502020204030204" pitchFamily="34" charset="0"/>
              </a:rPr>
              <a:t>из</a:t>
            </a:r>
            <a:r>
              <a:rPr sz="2800" spc="-25" dirty="0">
                <a:latin typeface="Calibri" panose="020F0502020204030204" pitchFamily="34" charset="0"/>
              </a:rPr>
              <a:t> </a:t>
            </a:r>
            <a:r>
              <a:rPr sz="2800" spc="-5" dirty="0">
                <a:latin typeface="Calibri" panose="020F0502020204030204" pitchFamily="34" charset="0"/>
              </a:rPr>
              <a:t>решений)</a:t>
            </a:r>
            <a:endParaRPr sz="2800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0049" y="2072193"/>
            <a:ext cx="807720" cy="394716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760"/>
              </a:lnSpc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Опр</a:t>
            </a:r>
            <a:r>
              <a:rPr sz="2800" b="1" spc="-5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800" b="1" spc="-5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ля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28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 </a:t>
            </a:r>
            <a:r>
              <a:rPr sz="2800" b="1" spc="-4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ой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из</a:t>
            </a:r>
            <a:r>
              <a:rPr sz="2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2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4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ат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5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орий</a:t>
            </a:r>
            <a:r>
              <a:rPr sz="28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2800" b="1" spc="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46705" y="1672246"/>
            <a:ext cx="6418580" cy="4437380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810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</a:t>
            </a:r>
            <a:r>
              <a:rPr sz="2900" b="1" u="heavy" spc="-4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u="heavy" spc="-10" dirty="0">
                <a:solidFill>
                  <a:srgbClr val="943735"/>
                </a:solidFill>
                <a:latin typeface="Calibri"/>
                <a:cs typeface="Calibri"/>
              </a:rPr>
              <a:t>полностью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7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</a:t>
            </a:r>
            <a:r>
              <a:rPr sz="2900" b="1" u="heavy" spc="-4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u="heavy" spc="-5" dirty="0">
                <a:solidFill>
                  <a:srgbClr val="943735"/>
                </a:solidFill>
                <a:latin typeface="Calibri"/>
                <a:cs typeface="Calibri"/>
              </a:rPr>
              <a:t>частично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69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</a:t>
            </a:r>
            <a:r>
              <a:rPr sz="2900" b="1" u="heavy" spc="-4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u="heavy" spc="-5" dirty="0">
                <a:solidFill>
                  <a:srgbClr val="943735"/>
                </a:solidFill>
                <a:latin typeface="Calibri"/>
                <a:cs typeface="Calibri"/>
              </a:rPr>
              <a:t>условно:</a:t>
            </a:r>
            <a:endParaRPr sz="2900">
              <a:latin typeface="Calibri"/>
              <a:cs typeface="Calibri"/>
            </a:endParaRPr>
          </a:p>
          <a:p>
            <a:pPr marL="652780" marR="901700" lvl="1" indent="-274320">
              <a:lnSpc>
                <a:spcPct val="100000"/>
              </a:lnSpc>
              <a:spcBef>
                <a:spcPts val="62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3415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с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обеспечением индивидуальной  мобильности,</a:t>
            </a:r>
            <a:endParaRPr sz="26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3415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с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помощью персонала</a:t>
            </a:r>
            <a:r>
              <a:rPr sz="2600" b="1" u="heavy" spc="-5" dirty="0">
                <a:solidFill>
                  <a:srgbClr val="375F92"/>
                </a:solidFill>
                <a:latin typeface="Calibri"/>
                <a:cs typeface="Calibri"/>
              </a:rPr>
              <a:t> на</a:t>
            </a:r>
            <a:r>
              <a:rPr sz="2600" b="1" u="heavy" spc="-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u="heavy" spc="-5" dirty="0">
                <a:solidFill>
                  <a:srgbClr val="375F92"/>
                </a:solidFill>
                <a:latin typeface="Calibri"/>
                <a:cs typeface="Calibri"/>
              </a:rPr>
              <a:t>объекте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59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3415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с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предоставлением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услуг</a:t>
            </a:r>
            <a:r>
              <a:rPr sz="2600" b="1" u="heavy" spc="-5" dirty="0">
                <a:solidFill>
                  <a:srgbClr val="375F92"/>
                </a:solidFill>
                <a:latin typeface="Calibri"/>
                <a:cs typeface="Calibri"/>
              </a:rPr>
              <a:t> на</a:t>
            </a:r>
            <a:r>
              <a:rPr sz="2600" b="1" u="heavy" spc="-25" dirty="0">
                <a:solidFill>
                  <a:srgbClr val="375F92"/>
                </a:solidFill>
                <a:latin typeface="Calibri"/>
                <a:cs typeface="Calibri"/>
              </a:rPr>
              <a:t> дому</a:t>
            </a:r>
            <a:r>
              <a:rPr sz="2600" b="1" spc="-25" dirty="0">
                <a:solidFill>
                  <a:srgbClr val="375F92"/>
                </a:solidFill>
                <a:latin typeface="Calibri"/>
                <a:cs typeface="Calibri"/>
              </a:rPr>
              <a:t>,</a:t>
            </a:r>
            <a:endParaRPr sz="26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59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3415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с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предоставлением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услуг</a:t>
            </a:r>
            <a:r>
              <a:rPr sz="2600" b="1" u="heavy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u="heavy" spc="-5" dirty="0">
                <a:solidFill>
                  <a:srgbClr val="375F92"/>
                </a:solidFill>
                <a:latin typeface="Calibri"/>
                <a:cs typeface="Calibri"/>
              </a:rPr>
              <a:t>дистанционно</a:t>
            </a:r>
            <a:endParaRPr sz="26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67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-</a:t>
            </a:r>
            <a:r>
              <a:rPr sz="2900" b="1" u="heavy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u="heavy" spc="-5" dirty="0">
                <a:solidFill>
                  <a:srgbClr val="943735"/>
                </a:solidFill>
                <a:latin typeface="Calibri"/>
                <a:cs typeface="Calibri"/>
              </a:rPr>
              <a:t>временно</a:t>
            </a:r>
            <a:r>
              <a:rPr sz="2900" b="1" u="heavy" spc="-2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u="heavy" spc="-10" dirty="0">
                <a:solidFill>
                  <a:srgbClr val="943735"/>
                </a:solidFill>
                <a:latin typeface="Calibri"/>
                <a:cs typeface="Calibri"/>
              </a:rPr>
              <a:t>недоступно</a:t>
            </a:r>
            <a:endParaRPr sz="2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97307"/>
            <a:ext cx="776986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latin typeface="Calibri" panose="020F0502020204030204" pitchFamily="34" charset="0"/>
              </a:rPr>
              <a:t>Оценка </a:t>
            </a:r>
            <a:r>
              <a:rPr sz="2800" b="1" spc="-5" dirty="0">
                <a:latin typeface="Calibri" panose="020F0502020204030204" pitchFamily="34" charset="0"/>
              </a:rPr>
              <a:t>состояния (уровня)</a:t>
            </a:r>
            <a:r>
              <a:rPr sz="2800" b="1" spc="-55" dirty="0">
                <a:latin typeface="Calibri" panose="020F0502020204030204" pitchFamily="34" charset="0"/>
              </a:rPr>
              <a:t> </a:t>
            </a:r>
            <a:r>
              <a:rPr sz="2800" b="1" spc="-10" dirty="0">
                <a:latin typeface="Calibri" panose="020F0502020204030204" pitchFamily="34" charset="0"/>
              </a:rPr>
              <a:t>доступности</a:t>
            </a:r>
          </a:p>
          <a:p>
            <a:pPr marL="12700" algn="ctr">
              <a:lnSpc>
                <a:spcPct val="100000"/>
              </a:lnSpc>
            </a:pPr>
            <a:r>
              <a:rPr sz="2800" b="1" spc="-5" dirty="0">
                <a:latin typeface="Calibri" panose="020F0502020204030204" pitchFamily="34" charset="0"/>
              </a:rPr>
              <a:t>объекта </a:t>
            </a:r>
            <a:r>
              <a:rPr sz="2800" b="1" dirty="0">
                <a:latin typeface="Calibri" panose="020F0502020204030204" pitchFamily="34" charset="0"/>
              </a:rPr>
              <a:t>и </a:t>
            </a:r>
            <a:r>
              <a:rPr sz="2800" b="1" spc="-10" dirty="0">
                <a:latin typeface="Calibri" panose="020F0502020204030204" pitchFamily="34" charset="0"/>
              </a:rPr>
              <a:t>предоставляемых</a:t>
            </a:r>
            <a:r>
              <a:rPr sz="2800" b="1" spc="-40" dirty="0">
                <a:latin typeface="Calibri" panose="020F0502020204030204" pitchFamily="34" charset="0"/>
              </a:rPr>
              <a:t> </a:t>
            </a:r>
            <a:r>
              <a:rPr sz="2800" b="1" spc="-5" dirty="0">
                <a:latin typeface="Calibri" panose="020F0502020204030204" pitchFamily="34" charset="0"/>
              </a:rPr>
              <a:t>услуг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3770525"/>
              </p:ext>
            </p:extLst>
          </p:nvPr>
        </p:nvGraphicFramePr>
        <p:xfrm>
          <a:off x="757620" y="1556808"/>
          <a:ext cx="8046083" cy="53841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3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71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696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662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95020">
                <a:tc>
                  <a:txBody>
                    <a:bodyPr/>
                    <a:lstStyle/>
                    <a:p>
                      <a:pPr marL="155575" marR="112395" indent="175895">
                        <a:lnSpc>
                          <a:spcPts val="1880"/>
                        </a:lnSpc>
                        <a:spcBef>
                          <a:spcPts val="1255"/>
                        </a:spcBef>
                      </a:pPr>
                      <a:r>
                        <a:rPr sz="1600" b="1" dirty="0">
                          <a:latin typeface="Times New Roman"/>
                          <a:cs typeface="Times New Roman"/>
                        </a:rPr>
                        <a:t>Уровень 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но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ти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593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130" marR="150495" indent="-84455">
                        <a:lnSpc>
                          <a:spcPct val="96900"/>
                        </a:lnSpc>
                        <a:spcBef>
                          <a:spcPts val="120"/>
                        </a:spcBef>
                      </a:pPr>
                      <a:r>
                        <a:rPr sz="1350" b="1" dirty="0">
                          <a:latin typeface="Times New Roman"/>
                          <a:cs typeface="Times New Roman"/>
                        </a:rPr>
                        <a:t>Ус</a:t>
                      </a:r>
                      <a:r>
                        <a:rPr sz="1350" b="1" spc="0" dirty="0">
                          <a:latin typeface="Times New Roman"/>
                          <a:cs typeface="Times New Roman"/>
                        </a:rPr>
                        <a:t>ло</a:t>
                      </a:r>
                      <a:r>
                        <a:rPr sz="1350" b="1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350" b="1" spc="-5" dirty="0"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1350" b="1" spc="0" dirty="0"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350" b="1" dirty="0">
                          <a:latin typeface="Times New Roman"/>
                          <a:cs typeface="Times New Roman"/>
                        </a:rPr>
                        <a:t>е  </a:t>
                      </a:r>
                      <a:r>
                        <a:rPr sz="1350" b="1" spc="-10" dirty="0">
                          <a:latin typeface="Times New Roman"/>
                          <a:cs typeface="Times New Roman"/>
                        </a:rPr>
                        <a:t>обозна-  чение</a:t>
                      </a:r>
                      <a:endParaRPr sz="1350">
                        <a:latin typeface="Times New Roman"/>
                        <a:cs typeface="Times New Roman"/>
                      </a:endParaRPr>
                    </a:p>
                  </a:txBody>
                  <a:tcPr marL="0" marR="0" marT="1524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2300" marR="291465" indent="-290830">
                        <a:lnSpc>
                          <a:spcPts val="1880"/>
                        </a:lnSpc>
                        <a:spcBef>
                          <a:spcPts val="1255"/>
                        </a:spcBef>
                      </a:pP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Обоснование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решения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о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состоянии  доступности объекта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 услуг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5938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ts val="1885"/>
                        </a:lnSpc>
                        <a:spcBef>
                          <a:spcPts val="1160"/>
                        </a:spcBef>
                      </a:pPr>
                      <a:r>
                        <a:rPr sz="1600" b="1" dirty="0">
                          <a:latin typeface="Times New Roman"/>
                          <a:cs typeface="Times New Roman"/>
                        </a:rPr>
                        <a:t>Примечание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36195" algn="ctr">
                        <a:lnSpc>
                          <a:spcPts val="1885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(комментарий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)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47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5960">
                <a:tc>
                  <a:txBody>
                    <a:bodyPr/>
                    <a:lstStyle/>
                    <a:p>
                      <a:pPr marL="110489" marR="291465">
                        <a:lnSpc>
                          <a:spcPts val="1880"/>
                        </a:lnSpc>
                        <a:spcBef>
                          <a:spcPts val="160"/>
                        </a:spcBef>
                      </a:pP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Доступно 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полно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b="1" spc="5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ью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ДП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167640">
                        <a:lnSpc>
                          <a:spcPct val="97900"/>
                        </a:lnSpc>
                        <a:spcBef>
                          <a:spcPts val="75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Обеспечена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доступность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объекта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по 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варианту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«А» и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всех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услуг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объекте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.  Требования действующих, обязательных 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исполнению, нормативно-технических  документов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проектировании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строительстве выполнены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всем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структурно-функциональным зонам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элементам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объекта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952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10489">
                        <a:lnSpc>
                          <a:spcPts val="1900"/>
                        </a:lnSpc>
                        <a:spcBef>
                          <a:spcPts val="35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Применяется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6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1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 marL="110489" marR="110489">
                        <a:lnSpc>
                          <a:spcPct val="97900"/>
                        </a:lnSpc>
                        <a:spcBef>
                          <a:spcPts val="20"/>
                        </a:spcBef>
                      </a:pP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июля 2016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года  исключительно 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ко вновь 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вводимым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в 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эксплуатацию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строительством  или</a:t>
                      </a:r>
                      <a:r>
                        <a:rPr sz="16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прошедшим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реконструкцию,  кап. ремонт,  (модернизацию)  объектам.</a:t>
                      </a:r>
                    </a:p>
                    <a:p>
                      <a:pPr marL="26670" marR="168275" indent="83820">
                        <a:lnSpc>
                          <a:spcPct val="97900"/>
                        </a:lnSpc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Для отдельных  категорий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МГН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может </a:t>
                      </a:r>
                      <a:r>
                        <a:rPr sz="1600" spc="0" dirty="0" err="1">
                          <a:latin typeface="Times New Roman"/>
                          <a:cs typeface="Times New Roman"/>
                        </a:rPr>
                        <a:t>быть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1600" dirty="0" err="1" smtClean="0">
                          <a:latin typeface="Times New Roman"/>
                          <a:cs typeface="Times New Roman"/>
                        </a:rPr>
                        <a:t>обеспечено</a:t>
                      </a:r>
                      <a:r>
                        <a:rPr sz="1600" dirty="0" smtClean="0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1600" dirty="0" err="1" smtClean="0">
                          <a:latin typeface="Times New Roman"/>
                          <a:cs typeface="Times New Roman"/>
                        </a:rPr>
                        <a:t>после</a:t>
                      </a:r>
                      <a:r>
                        <a:rPr sz="16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 err="1" smtClean="0">
                          <a:latin typeface="Times New Roman"/>
                          <a:cs typeface="Times New Roman"/>
                        </a:rPr>
                        <a:t>текущего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sz="1600" spc="5" dirty="0" err="1" smtClean="0">
                          <a:latin typeface="Times New Roman"/>
                          <a:cs typeface="Times New Roman"/>
                        </a:rPr>
                        <a:t>ремонта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6970">
                <a:tc>
                  <a:txBody>
                    <a:bodyPr/>
                    <a:lstStyle/>
                    <a:p>
                      <a:pPr marL="110489" marR="426720">
                        <a:lnSpc>
                          <a:spcPts val="1880"/>
                        </a:lnSpc>
                        <a:spcBef>
                          <a:spcPts val="150"/>
                        </a:spcBef>
                      </a:pPr>
                      <a:r>
                        <a:rPr sz="1600" b="1" dirty="0">
                          <a:latin typeface="Times New Roman"/>
                          <a:cs typeface="Times New Roman"/>
                        </a:rPr>
                        <a:t>Дос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упно  частично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1905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ДЧ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  <a:p>
                      <a:pPr marL="7023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635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0489" marR="168275">
                        <a:lnSpc>
                          <a:spcPct val="97900"/>
                        </a:lnSpc>
                        <a:spcBef>
                          <a:spcPts val="6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Обеспечена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доступность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объекта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по 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варианту «Б»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всех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услуг </a:t>
                      </a:r>
                      <a:r>
                        <a:rPr sz="1600" b="1" spc="0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объекте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.  Требования действующих, обязательных 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исполнению, нормативно-технических  документов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проектировании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строительстве выполнены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входному  узлу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приближенной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к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нему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зоне 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оказания </a:t>
                      </a:r>
                      <a:r>
                        <a:rPr sz="1600" spc="-10" dirty="0">
                          <a:latin typeface="Times New Roman"/>
                          <a:cs typeface="Times New Roman"/>
                        </a:rPr>
                        <a:t>услуг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обеспечением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ней 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всех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видов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услуг, </a:t>
                      </a:r>
                      <a:r>
                        <a:rPr sz="1600" spc="0" dirty="0">
                          <a:latin typeface="Times New Roman"/>
                          <a:cs typeface="Times New Roman"/>
                        </a:rPr>
                        <a:t>имеющихся в</a:t>
                      </a:r>
                      <a:r>
                        <a:rPr sz="160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 err="1" smtClean="0">
                          <a:latin typeface="Times New Roman"/>
                          <a:cs typeface="Times New Roman"/>
                        </a:rPr>
                        <a:t>данном</a:t>
                      </a:r>
                      <a:r>
                        <a:rPr lang="ru-RU" sz="1600" dirty="0" smtClean="0">
                          <a:latin typeface="Times New Roman"/>
                          <a:cs typeface="Times New Roman"/>
                        </a:rPr>
                        <a:t>  здании.</a:t>
                      </a:r>
                      <a:endParaRPr sz="16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44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304800"/>
            <a:ext cx="769620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latin typeface="Calibri" panose="020F0502020204030204" pitchFamily="34" charset="0"/>
              </a:rPr>
              <a:t>Оценка </a:t>
            </a:r>
            <a:r>
              <a:rPr sz="2800" b="1" spc="-5" dirty="0">
                <a:latin typeface="Calibri" panose="020F0502020204030204" pitchFamily="34" charset="0"/>
              </a:rPr>
              <a:t>состояния (уровня)</a:t>
            </a:r>
            <a:r>
              <a:rPr sz="2800" b="1" spc="-55" dirty="0">
                <a:latin typeface="Calibri" panose="020F0502020204030204" pitchFamily="34" charset="0"/>
              </a:rPr>
              <a:t> </a:t>
            </a:r>
            <a:r>
              <a:rPr sz="2800" b="1" spc="-10" dirty="0">
                <a:latin typeface="Calibri" panose="020F0502020204030204" pitchFamily="34" charset="0"/>
              </a:rPr>
              <a:t>доступности</a:t>
            </a:r>
          </a:p>
          <a:p>
            <a:pPr marL="12700" algn="ctr">
              <a:lnSpc>
                <a:spcPct val="100000"/>
              </a:lnSpc>
            </a:pPr>
            <a:r>
              <a:rPr sz="2800" b="1" spc="-5" dirty="0">
                <a:latin typeface="Calibri" panose="020F0502020204030204" pitchFamily="34" charset="0"/>
              </a:rPr>
              <a:t>объекта </a:t>
            </a:r>
            <a:r>
              <a:rPr sz="2800" b="1" dirty="0">
                <a:latin typeface="Calibri" panose="020F0502020204030204" pitchFamily="34" charset="0"/>
              </a:rPr>
              <a:t>и </a:t>
            </a:r>
            <a:r>
              <a:rPr sz="2800" b="1" spc="-10" dirty="0">
                <a:latin typeface="Calibri" panose="020F0502020204030204" pitchFamily="34" charset="0"/>
              </a:rPr>
              <a:t>предоставляемых</a:t>
            </a:r>
            <a:r>
              <a:rPr sz="2800" b="1" spc="-40" dirty="0">
                <a:latin typeface="Calibri" panose="020F0502020204030204" pitchFamily="34" charset="0"/>
              </a:rPr>
              <a:t> </a:t>
            </a:r>
            <a:r>
              <a:rPr sz="2800" b="1" spc="-5" dirty="0">
                <a:latin typeface="Calibri" panose="020F0502020204030204" pitchFamily="34" charset="0"/>
              </a:rPr>
              <a:t>услуг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8720989"/>
              </p:ext>
            </p:extLst>
          </p:nvPr>
        </p:nvGraphicFramePr>
        <p:xfrm>
          <a:off x="688340" y="1384874"/>
          <a:ext cx="8108949" cy="51111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90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75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334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87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197735">
                <a:tc>
                  <a:txBody>
                    <a:bodyPr/>
                    <a:lstStyle/>
                    <a:p>
                      <a:pPr marL="109220" marR="662305">
                        <a:lnSpc>
                          <a:spcPts val="1700"/>
                        </a:lnSpc>
                        <a:spcBef>
                          <a:spcPts val="150"/>
                        </a:spcBef>
                      </a:pPr>
                      <a:r>
                        <a:rPr sz="1450" b="1" dirty="0">
                          <a:latin typeface="Times New Roman"/>
                          <a:cs typeface="Times New Roman"/>
                        </a:rPr>
                        <a:t>Дос</a:t>
                      </a:r>
                      <a:r>
                        <a:rPr sz="1450" b="1" spc="0" dirty="0"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450" b="1" dirty="0">
                          <a:latin typeface="Times New Roman"/>
                          <a:cs typeface="Times New Roman"/>
                        </a:rPr>
                        <a:t>упно 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условно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ts val="1605"/>
                        </a:lnSpc>
                      </a:pPr>
                      <a:r>
                        <a:rPr sz="1450" spc="50" dirty="0">
                          <a:latin typeface="Times New Roman"/>
                          <a:cs typeface="Times New Roman"/>
                        </a:rPr>
                        <a:t>(с</a:t>
                      </a:r>
                      <a:r>
                        <a:rPr sz="145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обеспечением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9220" marR="93980">
                        <a:lnSpc>
                          <a:spcPts val="1700"/>
                        </a:lnSpc>
                        <a:spcBef>
                          <a:spcPts val="70"/>
                        </a:spcBef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индивидуальной  мобильности)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1905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50" b="1" spc="80" dirty="0">
                          <a:latin typeface="Times New Roman"/>
                          <a:cs typeface="Times New Roman"/>
                        </a:rPr>
                        <a:t>ДУ-им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 marR="76835">
                        <a:lnSpc>
                          <a:spcPct val="97800"/>
                        </a:lnSpc>
                        <a:spcBef>
                          <a:spcPts val="65"/>
                        </a:spcBef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Обеспечена доступность объекта с 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самостоятельным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передвижением </a:t>
                      </a:r>
                      <a:r>
                        <a:rPr sz="1450" spc="100" dirty="0">
                          <a:latin typeface="Times New Roman"/>
                          <a:cs typeface="Times New Roman"/>
                        </a:rPr>
                        <a:t>МГН 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(по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варианту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«А» или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варианту </a:t>
                      </a:r>
                      <a:r>
                        <a:rPr sz="1450" spc="50" dirty="0">
                          <a:latin typeface="Times New Roman"/>
                          <a:cs typeface="Times New Roman"/>
                        </a:rPr>
                        <a:t>«Б»)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предоставляемых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объекте </a:t>
                      </a:r>
                      <a:r>
                        <a:rPr sz="1450" spc="50" dirty="0">
                          <a:latin typeface="Times New Roman"/>
                          <a:cs typeface="Times New Roman"/>
                        </a:rPr>
                        <a:t>услуг,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но 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имеются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отклонения </a:t>
                      </a:r>
                      <a:r>
                        <a:rPr sz="1450" b="1" spc="55" dirty="0">
                          <a:latin typeface="Times New Roman"/>
                          <a:cs typeface="Times New Roman"/>
                        </a:rPr>
                        <a:t>от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требований 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действующих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,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обязательных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к  исполнению,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нормативно-технических 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документов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в проектировании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 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строительстве,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не</a:t>
                      </a:r>
                      <a:r>
                        <a:rPr sz="1450" b="1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нарушающие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ts val="1700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требований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безопасности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5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досягаемости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600" b="1" spc="55" dirty="0">
                          <a:latin typeface="Times New Roman"/>
                          <a:cs typeface="Times New Roman"/>
                        </a:rPr>
                        <a:t>Требуется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  <a:spcBef>
                          <a:spcPts val="845"/>
                        </a:spcBef>
                      </a:pPr>
                      <a:r>
                        <a:rPr sz="1600" b="1" spc="55" dirty="0">
                          <a:latin typeface="Times New Roman"/>
                          <a:cs typeface="Times New Roman"/>
                        </a:rPr>
                        <a:t>обязательное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09220" marR="80645">
                        <a:lnSpc>
                          <a:spcPct val="144000"/>
                        </a:lnSpc>
                        <a:spcBef>
                          <a:spcPts val="5"/>
                        </a:spcBef>
                      </a:pPr>
                      <a:r>
                        <a:rPr sz="1600" b="1" spc="55" dirty="0">
                          <a:latin typeface="Times New Roman"/>
                          <a:cs typeface="Times New Roman"/>
                        </a:rPr>
                        <a:t>согласование </a:t>
                      </a:r>
                      <a:r>
                        <a:rPr sz="1600" b="1" spc="50" dirty="0"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sz="1600" b="1" spc="65" dirty="0">
                          <a:latin typeface="Times New Roman"/>
                          <a:cs typeface="Times New Roman"/>
                        </a:rPr>
                        <a:t>полномочным  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предст</a:t>
                      </a:r>
                      <a:r>
                        <a:rPr sz="1600" b="1" spc="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600" b="1" spc="-1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600" b="1" spc="-5" dirty="0">
                          <a:latin typeface="Times New Roman"/>
                          <a:cs typeface="Times New Roman"/>
                        </a:rPr>
                        <a:t>те</a:t>
                      </a:r>
                      <a:r>
                        <a:rPr sz="1600" b="1" dirty="0">
                          <a:latin typeface="Times New Roman"/>
                          <a:cs typeface="Times New Roman"/>
                        </a:rPr>
                        <a:t>лем  </a:t>
                      </a:r>
                      <a:r>
                        <a:rPr sz="1600" b="1" spc="55" dirty="0">
                          <a:latin typeface="Times New Roman"/>
                          <a:cs typeface="Times New Roman"/>
                        </a:rPr>
                        <a:t>общественного  </a:t>
                      </a:r>
                      <a:r>
                        <a:rPr sz="1600" b="1" spc="60" dirty="0">
                          <a:latin typeface="Times New Roman"/>
                          <a:cs typeface="Times New Roman"/>
                        </a:rPr>
                        <a:t>объединения  </a:t>
                      </a:r>
                      <a:r>
                        <a:rPr sz="1600" b="1" spc="55" dirty="0">
                          <a:latin typeface="Times New Roman"/>
                          <a:cs typeface="Times New Roman"/>
                        </a:rPr>
                        <a:t>инвалидов</a:t>
                      </a: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60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Доступно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60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ДУ-пп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714"/>
                        </a:lnSpc>
                        <a:spcBef>
                          <a:spcPts val="30"/>
                        </a:spcBef>
                      </a:pP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объекте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приняты меры</a:t>
                      </a:r>
                      <a:r>
                        <a:rPr sz="145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для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условно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обеспечения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доступа </a:t>
                      </a: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инвалидов к</a:t>
                      </a:r>
                      <a:r>
                        <a:rPr sz="145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месту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3995">
                <a:tc>
                  <a:txBody>
                    <a:bodyPr/>
                    <a:lstStyle/>
                    <a:p>
                      <a:pPr marL="109220">
                        <a:lnSpc>
                          <a:spcPts val="1590"/>
                        </a:lnSpc>
                      </a:pPr>
                      <a:r>
                        <a:rPr sz="1450" spc="50" dirty="0">
                          <a:latin typeface="Times New Roman"/>
                          <a:cs typeface="Times New Roman"/>
                        </a:rPr>
                        <a:t>(с</a:t>
                      </a:r>
                      <a:r>
                        <a:rPr sz="145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80" dirty="0">
                          <a:latin typeface="Times New Roman"/>
                          <a:cs typeface="Times New Roman"/>
                        </a:rPr>
                        <a:t>помощью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590"/>
                        </a:lnSpc>
                      </a:pPr>
                      <a:r>
                        <a:rPr sz="1450" b="1" spc="60" dirty="0">
                          <a:latin typeface="Times New Roman"/>
                          <a:cs typeface="Times New Roman"/>
                        </a:rPr>
                        <a:t>предост. услуги с </a:t>
                      </a:r>
                      <a:r>
                        <a:rPr sz="1450" b="1" spc="80" dirty="0">
                          <a:latin typeface="Times New Roman"/>
                          <a:cs typeface="Times New Roman"/>
                        </a:rPr>
                        <a:t>помощью</a:t>
                      </a:r>
                      <a:r>
                        <a:rPr sz="1450" b="1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персонала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: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109220">
                        <a:lnSpc>
                          <a:spcPts val="1605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персонала</a:t>
                      </a:r>
                      <a:r>
                        <a:rPr sz="145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05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сопровождение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(или)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помощь</a:t>
                      </a:r>
                      <a:r>
                        <a:rPr sz="1450" spc="-8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в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объекте)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преодолении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барьеров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5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объекте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60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Доступно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60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ДУ-</a:t>
                      </a:r>
                      <a:r>
                        <a:rPr sz="1200" b="1" spc="75" dirty="0">
                          <a:latin typeface="Times New Roman"/>
                          <a:cs typeface="Times New Roman"/>
                        </a:rPr>
                        <a:t>дом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714"/>
                        </a:lnSpc>
                        <a:spcBef>
                          <a:spcPts val="30"/>
                        </a:spcBef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Объект для инвалидов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других</a:t>
                      </a:r>
                      <a:r>
                        <a:rPr sz="145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100" dirty="0">
                          <a:latin typeface="Times New Roman"/>
                          <a:cs typeface="Times New Roman"/>
                        </a:rPr>
                        <a:t>МГН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8">
                  <a:txBody>
                    <a:bodyPr/>
                    <a:lstStyle/>
                    <a:p>
                      <a:pPr marL="109220" marR="69215">
                        <a:lnSpc>
                          <a:spcPct val="97800"/>
                        </a:lnSpc>
                        <a:spcBef>
                          <a:spcPts val="65"/>
                        </a:spcBef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Решение об этом  формате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предост.  услуг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руководит.  организации, 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расположенной</a:t>
                      </a:r>
                      <a:r>
                        <a:rPr sz="1450" spc="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 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объекте, 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принимает 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самостоятельно</a:t>
                      </a:r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условно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конкретной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категории</a:t>
                      </a:r>
                      <a:r>
                        <a:rPr sz="145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недоступен;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3995">
                <a:tc>
                  <a:txBody>
                    <a:bodyPr/>
                    <a:lstStyle/>
                    <a:p>
                      <a:pPr marL="109220">
                        <a:lnSpc>
                          <a:spcPts val="1590"/>
                        </a:lnSpc>
                      </a:pPr>
                      <a:r>
                        <a:rPr sz="1450" spc="50" dirty="0">
                          <a:latin typeface="Times New Roman"/>
                          <a:cs typeface="Times New Roman"/>
                        </a:rPr>
                        <a:t>(с</a:t>
                      </a:r>
                      <a:r>
                        <a:rPr sz="145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оказанием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590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организовано предоставлением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услуг</a:t>
                      </a:r>
                      <a:r>
                        <a:rPr sz="145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55" dirty="0">
                          <a:latin typeface="Times New Roman"/>
                          <a:cs typeface="Times New Roman"/>
                        </a:rPr>
                        <a:t>услуг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45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дому)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дому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45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Доступно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85"/>
                        </a:lnSpc>
                        <a:spcBef>
                          <a:spcPts val="45"/>
                        </a:spcBef>
                      </a:pPr>
                      <a:r>
                        <a:rPr sz="1450" b="1" spc="75" dirty="0">
                          <a:latin typeface="Times New Roman"/>
                          <a:cs typeface="Times New Roman"/>
                        </a:rPr>
                        <a:t>ДУ-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571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714"/>
                        </a:lnSpc>
                        <a:spcBef>
                          <a:spcPts val="15"/>
                        </a:spcBef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Объект для инвалидов </a:t>
                      </a:r>
                      <a:r>
                        <a:rPr sz="1450" spc="75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других</a:t>
                      </a:r>
                      <a:r>
                        <a:rPr sz="145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100" dirty="0">
                          <a:latin typeface="Times New Roman"/>
                          <a:cs typeface="Times New Roman"/>
                        </a:rPr>
                        <a:t>МГН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b="1" spc="65" dirty="0">
                          <a:latin typeface="Times New Roman"/>
                          <a:cs typeface="Times New Roman"/>
                        </a:rPr>
                        <a:t>условно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385"/>
                        </a:lnSpc>
                      </a:pPr>
                      <a:r>
                        <a:rPr sz="1200" b="1" spc="55" dirty="0">
                          <a:latin typeface="Times New Roman"/>
                          <a:cs typeface="Times New Roman"/>
                        </a:rPr>
                        <a:t>дистант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00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конкретной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категории</a:t>
                      </a:r>
                      <a:r>
                        <a:rPr sz="145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55" dirty="0">
                          <a:latin typeface="Times New Roman"/>
                          <a:cs typeface="Times New Roman"/>
                        </a:rPr>
                        <a:t>недоступен;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3995">
                <a:tc>
                  <a:txBody>
                    <a:bodyPr/>
                    <a:lstStyle/>
                    <a:p>
                      <a:pPr marL="109220">
                        <a:lnSpc>
                          <a:spcPts val="1585"/>
                        </a:lnSpc>
                      </a:pPr>
                      <a:r>
                        <a:rPr sz="1450" spc="50" dirty="0">
                          <a:latin typeface="Times New Roman"/>
                          <a:cs typeface="Times New Roman"/>
                        </a:rPr>
                        <a:t>(с оказ.</a:t>
                      </a:r>
                      <a:r>
                        <a:rPr sz="1450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50" dirty="0">
                          <a:latin typeface="Times New Roman"/>
                          <a:cs typeface="Times New Roman"/>
                        </a:rPr>
                        <a:t>услуг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585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организовано предоставление </a:t>
                      </a:r>
                      <a:r>
                        <a:rPr sz="1450" spc="50" dirty="0">
                          <a:latin typeface="Times New Roman"/>
                          <a:cs typeface="Times New Roman"/>
                        </a:rPr>
                        <a:t>услуг</a:t>
                      </a:r>
                      <a:r>
                        <a:rPr sz="1450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в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6854"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60" dirty="0">
                          <a:latin typeface="Times New Roman"/>
                          <a:cs typeface="Times New Roman"/>
                        </a:rPr>
                        <a:t>дистанционно)</a:t>
                      </a:r>
                      <a:endParaRPr sz="14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1639"/>
                        </a:lnSpc>
                      </a:pPr>
                      <a:r>
                        <a:rPr sz="1450" spc="65" dirty="0">
                          <a:latin typeface="Times New Roman"/>
                          <a:cs typeface="Times New Roman"/>
                        </a:rPr>
                        <a:t>дистанционном</a:t>
                      </a:r>
                      <a:r>
                        <a:rPr sz="1450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50" spc="65" dirty="0">
                          <a:latin typeface="Times New Roman"/>
                          <a:cs typeface="Times New Roman"/>
                        </a:rPr>
                        <a:t>формате</a:t>
                      </a:r>
                      <a:endParaRPr sz="145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2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197307"/>
            <a:ext cx="747522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20" dirty="0">
                <a:latin typeface="Calibri" panose="020F0502020204030204" pitchFamily="34" charset="0"/>
              </a:rPr>
              <a:t>Согласно </a:t>
            </a:r>
            <a:r>
              <a:rPr sz="2800" b="1" spc="-5" dirty="0">
                <a:latin typeface="Calibri" panose="020F0502020204030204" pitchFamily="34" charset="0"/>
              </a:rPr>
              <a:t>отраслевым</a:t>
            </a:r>
            <a:r>
              <a:rPr sz="2800" b="1" spc="5" dirty="0">
                <a:latin typeface="Calibri" panose="020F0502020204030204" pitchFamily="34" charset="0"/>
              </a:rPr>
              <a:t> </a:t>
            </a:r>
            <a:r>
              <a:rPr sz="2800" b="1" spc="-5" dirty="0">
                <a:latin typeface="Calibri" panose="020F0502020204030204" pitchFamily="34" charset="0"/>
              </a:rPr>
              <a:t>порядкам</a:t>
            </a:r>
          </a:p>
          <a:p>
            <a:pPr marL="12700" algn="ctr">
              <a:lnSpc>
                <a:spcPct val="100000"/>
              </a:lnSpc>
            </a:pPr>
            <a:r>
              <a:rPr sz="2800" b="1" spc="-5" dirty="0">
                <a:latin typeface="Calibri" panose="020F0502020204030204" pitchFamily="34" charset="0"/>
              </a:rPr>
              <a:t>обеспечения </a:t>
            </a:r>
            <a:r>
              <a:rPr sz="2800" b="1" spc="-10" dirty="0">
                <a:latin typeface="Calibri" panose="020F0502020204030204" pitchFamily="34" charset="0"/>
              </a:rPr>
              <a:t>доступности объектов </a:t>
            </a:r>
            <a:r>
              <a:rPr sz="2800" b="1" dirty="0">
                <a:latin typeface="Calibri" panose="020F0502020204030204" pitchFamily="34" charset="0"/>
              </a:rPr>
              <a:t>и</a:t>
            </a:r>
            <a:r>
              <a:rPr sz="2800" b="1" spc="-55" dirty="0">
                <a:latin typeface="Calibri" panose="020F0502020204030204" pitchFamily="34" charset="0"/>
              </a:rPr>
              <a:t> </a:t>
            </a:r>
            <a:r>
              <a:rPr sz="2800" b="1" spc="-5" dirty="0">
                <a:latin typeface="Calibri" panose="020F0502020204030204" pitchFamily="34" charset="0"/>
              </a:rPr>
              <a:t>услуг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91387" y="1609166"/>
            <a:ext cx="7926070" cy="44469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marR="146685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формирование паспорта доступности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объекта  и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предоставляемых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на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нем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услуг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,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разработка 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управленческих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решений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r>
              <a:rPr sz="2900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повышению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показателей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r>
              <a:rPr sz="2900" spc="-8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осуществляется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органами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власти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всех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уровней</a:t>
            </a:r>
            <a:r>
              <a:rPr sz="2900" b="1" spc="-3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и</a:t>
            </a:r>
            <a:endParaRPr sz="2900">
              <a:latin typeface="Calibri"/>
              <a:cs typeface="Calibri"/>
            </a:endParaRPr>
          </a:p>
          <a:p>
            <a:pPr marL="332740" marR="634365">
              <a:lnSpc>
                <a:spcPct val="100000"/>
              </a:lnSpc>
            </a:pP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организациями различных отраслей 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(государственными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негосударственными),  </a:t>
            </a:r>
            <a:r>
              <a:rPr sz="2900" b="1" spc="-15" dirty="0">
                <a:solidFill>
                  <a:srgbClr val="943735"/>
                </a:solidFill>
                <a:latin typeface="Calibri"/>
                <a:cs typeface="Calibri"/>
              </a:rPr>
              <a:t>расположенными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на объекте</a:t>
            </a:r>
            <a:r>
              <a:rPr sz="2900" b="1" spc="-2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и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предоставляющими на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нем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услуги</a:t>
            </a:r>
            <a:r>
              <a:rPr sz="2900" b="1" spc="-5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населению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(независимо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от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условий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пользования</a:t>
            </a:r>
            <a:r>
              <a:rPr sz="2900" spc="-1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объектом)</a:t>
            </a:r>
            <a:endParaRPr sz="2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258521"/>
            <a:ext cx="7766813" cy="130612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latin typeface="Calibri" panose="020F0502020204030204" pitchFamily="34" charset="0"/>
                <a:cs typeface="Calibri"/>
              </a:rPr>
              <a:t>Структура </a:t>
            </a:r>
            <a:r>
              <a:rPr sz="2800" b="1" spc="-40" dirty="0">
                <a:latin typeface="Calibri" panose="020F0502020204030204" pitchFamily="34" charset="0"/>
                <a:cs typeface="Calibri"/>
              </a:rPr>
              <a:t>ПАСПОРТА</a:t>
            </a:r>
            <a:r>
              <a:rPr sz="2800" b="1" spc="-30" dirty="0">
                <a:latin typeface="Calibri" panose="020F0502020204030204" pitchFamily="34" charset="0"/>
                <a:cs typeface="Calibri"/>
              </a:rPr>
              <a:t> </a:t>
            </a:r>
            <a:r>
              <a:rPr sz="2800" b="1" spc="-5" dirty="0">
                <a:latin typeface="Calibri" panose="020F0502020204030204" pitchFamily="34" charset="0"/>
                <a:cs typeface="Calibri"/>
              </a:rPr>
              <a:t>ДОСТУПНОСТИ</a:t>
            </a:r>
          </a:p>
          <a:p>
            <a:pPr marL="12700" algn="ctr">
              <a:lnSpc>
                <a:spcPct val="100000"/>
              </a:lnSpc>
              <a:spcBef>
                <a:spcPts val="40"/>
              </a:spcBef>
            </a:pPr>
            <a:r>
              <a:rPr sz="2800" b="1" dirty="0">
                <a:latin typeface="Calibri" panose="020F0502020204030204" pitchFamily="34" charset="0"/>
              </a:rPr>
              <a:t>(и </a:t>
            </a:r>
            <a:r>
              <a:rPr sz="2800" b="1" spc="-10" dirty="0">
                <a:latin typeface="Calibri" panose="020F0502020204030204" pitchFamily="34" charset="0"/>
              </a:rPr>
              <a:t>Реестра </a:t>
            </a:r>
            <a:r>
              <a:rPr sz="2800" b="1" spc="-5" dirty="0">
                <a:latin typeface="Calibri" panose="020F0502020204030204" pitchFamily="34" charset="0"/>
              </a:rPr>
              <a:t>ОСИ </a:t>
            </a:r>
            <a:r>
              <a:rPr sz="2800" b="1" dirty="0">
                <a:latin typeface="Calibri" panose="020F0502020204030204" pitchFamily="34" charset="0"/>
              </a:rPr>
              <a:t>- по актуализированной</a:t>
            </a:r>
            <a:r>
              <a:rPr sz="2800" b="1" spc="-85" dirty="0">
                <a:latin typeface="Calibri" panose="020F0502020204030204" pitchFamily="34" charset="0"/>
              </a:rPr>
              <a:t> </a:t>
            </a:r>
            <a:r>
              <a:rPr sz="2800" b="1" spc="-20" dirty="0">
                <a:latin typeface="Calibri" panose="020F0502020204030204" pitchFamily="34" charset="0"/>
              </a:rPr>
              <a:t>методике)</a:t>
            </a:r>
            <a:endParaRPr sz="2800" b="1" dirty="0">
              <a:latin typeface="Calibri" panose="020F0502020204030204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691387" y="1609166"/>
            <a:ext cx="7663815" cy="38296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1.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Общие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сведения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об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объекте</a:t>
            </a:r>
            <a:r>
              <a:rPr sz="2900" b="1" spc="-9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(краткая</a:t>
            </a:r>
            <a:endParaRPr sz="2900" dirty="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характеристика</a:t>
            </a:r>
            <a:r>
              <a:rPr sz="2900" spc="-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объекта)</a:t>
            </a:r>
            <a:endParaRPr sz="29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710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2.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Характеристика деятельности</a:t>
            </a:r>
            <a:r>
              <a:rPr sz="2900" b="1" spc="-3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организации</a:t>
            </a:r>
            <a:endParaRPr sz="2900" dirty="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на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объекте </a:t>
            </a:r>
            <a:r>
              <a:rPr sz="2900" i="1" spc="-10" dirty="0">
                <a:solidFill>
                  <a:srgbClr val="375F92"/>
                </a:solidFill>
                <a:latin typeface="Calibri"/>
                <a:cs typeface="Calibri"/>
              </a:rPr>
              <a:t>(краткая</a:t>
            </a:r>
            <a:r>
              <a:rPr sz="2900" i="1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i="1" spc="-10" dirty="0">
                <a:solidFill>
                  <a:srgbClr val="375F92"/>
                </a:solidFill>
                <a:latin typeface="Calibri"/>
                <a:cs typeface="Calibri"/>
              </a:rPr>
              <a:t>характеристика</a:t>
            </a:r>
            <a:endParaRPr sz="2900" dirty="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i="1" spc="-5" dirty="0">
                <a:solidFill>
                  <a:srgbClr val="375F92"/>
                </a:solidFill>
                <a:latin typeface="Calibri"/>
                <a:cs typeface="Calibri"/>
              </a:rPr>
              <a:t>предоставляемых</a:t>
            </a:r>
            <a:r>
              <a:rPr sz="2900" i="1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i="1" spc="-5" dirty="0">
                <a:solidFill>
                  <a:srgbClr val="375F92"/>
                </a:solidFill>
                <a:latin typeface="Calibri"/>
                <a:cs typeface="Calibri"/>
              </a:rPr>
              <a:t>услуг)</a:t>
            </a:r>
            <a:endParaRPr sz="29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3.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Состояние доступности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объекта и</a:t>
            </a:r>
            <a:r>
              <a:rPr sz="2900" b="1" spc="-5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spc="-10" dirty="0">
                <a:solidFill>
                  <a:srgbClr val="943735"/>
                </a:solidFill>
                <a:latin typeface="Calibri"/>
                <a:cs typeface="Calibri"/>
              </a:rPr>
              <a:t>услуг</a:t>
            </a:r>
            <a:endParaRPr sz="2900" dirty="0">
              <a:latin typeface="Calibri"/>
              <a:cs typeface="Calibri"/>
            </a:endParaRPr>
          </a:p>
          <a:p>
            <a:pPr marL="332740" marR="40005" indent="-320040">
              <a:lnSpc>
                <a:spcPct val="100000"/>
              </a:lnSpc>
              <a:spcBef>
                <a:spcPts val="69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4. </a:t>
            </a:r>
            <a:r>
              <a:rPr sz="2900" b="1" spc="-15" dirty="0">
                <a:solidFill>
                  <a:srgbClr val="943735"/>
                </a:solidFill>
                <a:latin typeface="Calibri"/>
                <a:cs typeface="Calibri"/>
              </a:rPr>
              <a:t>Управленческое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решение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(по обеспечению  доступности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объектов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900" spc="-7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услуг)</a:t>
            </a:r>
            <a:endParaRPr sz="29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477977"/>
            <a:ext cx="781558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Arial"/>
                <a:cs typeface="Arial"/>
              </a:rPr>
              <a:t>Объект социальной </a:t>
            </a:r>
            <a:r>
              <a:rPr sz="2800" b="1" spc="-5" dirty="0">
                <a:latin typeface="Arial"/>
                <a:cs typeface="Arial"/>
              </a:rPr>
              <a:t>инфраструктуры</a:t>
            </a:r>
            <a:r>
              <a:rPr sz="2800" b="1" spc="85" dirty="0">
                <a:latin typeface="Arial"/>
                <a:cs typeface="Arial"/>
              </a:rPr>
              <a:t> </a:t>
            </a:r>
            <a:r>
              <a:rPr sz="2800" b="1" spc="-10" dirty="0">
                <a:latin typeface="Arial"/>
                <a:cs typeface="Arial"/>
              </a:rPr>
              <a:t>(ОСИ)</a:t>
            </a:r>
            <a:endParaRPr sz="2800" b="1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885314" y="1869185"/>
            <a:ext cx="36233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06095" algn="l"/>
                <a:tab pos="1381125" algn="l"/>
              </a:tabLst>
            </a:pPr>
            <a:r>
              <a:rPr sz="2800" spc="-5" dirty="0">
                <a:solidFill>
                  <a:srgbClr val="850000"/>
                </a:solidFill>
                <a:latin typeface="Arial"/>
                <a:cs typeface="Arial"/>
              </a:rPr>
              <a:t>–	</a:t>
            </a:r>
            <a:r>
              <a:rPr sz="2800" b="1" spc="-35" dirty="0">
                <a:solidFill>
                  <a:srgbClr val="850000"/>
                </a:solidFill>
                <a:latin typeface="Arial"/>
                <a:cs typeface="Arial"/>
              </a:rPr>
              <a:t>это	</a:t>
            </a: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организация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78500" y="1869185"/>
            <a:ext cx="25311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14400" algn="l"/>
                <a:tab pos="2121535" algn="l"/>
              </a:tabLst>
            </a:pP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ил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час</a:t>
            </a:r>
            <a:r>
              <a:rPr sz="2800" spc="5" dirty="0">
                <a:solidFill>
                  <a:srgbClr val="375F92"/>
                </a:solidFill>
                <a:latin typeface="Arial"/>
                <a:cs typeface="Arial"/>
              </a:rPr>
              <a:t>т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ь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ее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735" y="2295855"/>
            <a:ext cx="54730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29890" algn="l"/>
              </a:tabLst>
            </a:pP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(структурное	</a:t>
            </a:r>
            <a:r>
              <a:rPr sz="2800" spc="-25" dirty="0">
                <a:solidFill>
                  <a:srgbClr val="375F92"/>
                </a:solidFill>
                <a:latin typeface="Arial"/>
                <a:cs typeface="Arial"/>
              </a:rPr>
              <a:t>подразделение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79181" y="2295855"/>
            <a:ext cx="6305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или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5735" y="2722879"/>
            <a:ext cx="410654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филиал), </a:t>
            </a:r>
            <a:r>
              <a:rPr sz="2800" spc="-15" dirty="0">
                <a:solidFill>
                  <a:srgbClr val="850000"/>
                </a:solidFill>
                <a:latin typeface="Arial"/>
                <a:cs typeface="Arial"/>
              </a:rPr>
              <a:t>являющаяся  </a:t>
            </a:r>
            <a:r>
              <a:rPr sz="2800" b="1" spc="-30" dirty="0">
                <a:solidFill>
                  <a:srgbClr val="850000"/>
                </a:solidFill>
                <a:latin typeface="Arial"/>
                <a:cs typeface="Arial"/>
              </a:rPr>
              <a:t>услуг </a:t>
            </a:r>
            <a:r>
              <a:rPr sz="2800" spc="-15" dirty="0">
                <a:solidFill>
                  <a:srgbClr val="375F92"/>
                </a:solidFill>
                <a:latin typeface="Arial"/>
                <a:cs typeface="Arial"/>
              </a:rPr>
              <a:t>(одной 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или  занимающая</a:t>
            </a:r>
            <a:r>
              <a:rPr sz="2800" spc="215" dirty="0">
                <a:solidFill>
                  <a:srgbClr val="375F92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объект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71565" y="2722879"/>
            <a:ext cx="263779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27329" algn="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п</a:t>
            </a:r>
            <a:r>
              <a:rPr sz="2800" b="1" spc="-45" dirty="0">
                <a:solidFill>
                  <a:srgbClr val="850000"/>
                </a:solidFill>
                <a:latin typeface="Arial"/>
                <a:cs typeface="Arial"/>
              </a:rPr>
              <a:t>о</a:t>
            </a:r>
            <a:r>
              <a:rPr sz="2800" b="1" spc="15" dirty="0">
                <a:solidFill>
                  <a:srgbClr val="850000"/>
                </a:solidFill>
                <a:latin typeface="Arial"/>
                <a:cs typeface="Arial"/>
              </a:rPr>
              <a:t>с</a:t>
            </a:r>
            <a:r>
              <a:rPr sz="2800" b="1" spc="-45" dirty="0">
                <a:solidFill>
                  <a:srgbClr val="850000"/>
                </a:solidFill>
                <a:latin typeface="Arial"/>
                <a:cs typeface="Arial"/>
              </a:rPr>
              <a:t>т</a:t>
            </a:r>
            <a:r>
              <a:rPr sz="2800" b="1" spc="0" dirty="0">
                <a:solidFill>
                  <a:srgbClr val="850000"/>
                </a:solidFill>
                <a:latin typeface="Arial"/>
                <a:cs typeface="Arial"/>
              </a:rPr>
              <a:t>а</a:t>
            </a:r>
            <a:r>
              <a:rPr sz="2800" b="1" dirty="0">
                <a:solidFill>
                  <a:srgbClr val="850000"/>
                </a:solidFill>
                <a:latin typeface="Arial"/>
                <a:cs typeface="Arial"/>
              </a:rPr>
              <a:t>в</a:t>
            </a:r>
            <a:r>
              <a:rPr sz="2800" b="1" spc="0" dirty="0">
                <a:solidFill>
                  <a:srgbClr val="850000"/>
                </a:solidFill>
                <a:latin typeface="Arial"/>
                <a:cs typeface="Arial"/>
              </a:rPr>
              <a:t>щ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и</a:t>
            </a:r>
            <a:r>
              <a:rPr sz="2800" b="1" spc="-40" dirty="0">
                <a:solidFill>
                  <a:srgbClr val="850000"/>
                </a:solidFill>
                <a:latin typeface="Arial"/>
                <a:cs typeface="Arial"/>
              </a:rPr>
              <a:t>к</a:t>
            </a:r>
            <a:r>
              <a:rPr sz="2800" b="1" spc="-35" dirty="0">
                <a:solidFill>
                  <a:srgbClr val="850000"/>
                </a:solidFill>
                <a:latin typeface="Arial"/>
                <a:cs typeface="Arial"/>
              </a:rPr>
              <a:t>о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м  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н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е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с</a:t>
            </a:r>
            <a:r>
              <a:rPr sz="2800" spc="25" dirty="0">
                <a:solidFill>
                  <a:srgbClr val="375F92"/>
                </a:solidFill>
                <a:latin typeface="Arial"/>
                <a:cs typeface="Arial"/>
              </a:rPr>
              <a:t>к</a:t>
            </a:r>
            <a:r>
              <a:rPr sz="2800" spc="-65" dirty="0">
                <a:solidFill>
                  <a:srgbClr val="375F92"/>
                </a:solidFill>
                <a:latin typeface="Arial"/>
                <a:cs typeface="Arial"/>
              </a:rPr>
              <a:t>о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льких),  </a:t>
            </a: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нед</a:t>
            </a:r>
            <a:r>
              <a:rPr sz="2800" b="1" dirty="0">
                <a:solidFill>
                  <a:srgbClr val="850000"/>
                </a:solidFill>
                <a:latin typeface="Arial"/>
                <a:cs typeface="Arial"/>
              </a:rPr>
              <a:t>в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иж</a:t>
            </a:r>
            <a:r>
              <a:rPr sz="2800" b="1" dirty="0">
                <a:solidFill>
                  <a:srgbClr val="850000"/>
                </a:solidFill>
                <a:latin typeface="Arial"/>
                <a:cs typeface="Arial"/>
              </a:rPr>
              <a:t>и</a:t>
            </a:r>
            <a:r>
              <a:rPr sz="2800" b="1" spc="-50" dirty="0">
                <a:solidFill>
                  <a:srgbClr val="850000"/>
                </a:solidFill>
                <a:latin typeface="Arial"/>
                <a:cs typeface="Arial"/>
              </a:rPr>
              <a:t>м</a:t>
            </a:r>
            <a:r>
              <a:rPr sz="2800" b="1" spc="-40" dirty="0">
                <a:solidFill>
                  <a:srgbClr val="850000"/>
                </a:solidFill>
                <a:latin typeface="Arial"/>
                <a:cs typeface="Arial"/>
              </a:rPr>
              <a:t>о</a:t>
            </a:r>
            <a:r>
              <a:rPr sz="2800" b="1" spc="10" dirty="0">
                <a:solidFill>
                  <a:srgbClr val="850000"/>
                </a:solidFill>
                <a:latin typeface="Arial"/>
                <a:cs typeface="Arial"/>
              </a:rPr>
              <a:t>с</a:t>
            </a:r>
            <a:r>
              <a:rPr sz="2800" b="1" spc="-20" dirty="0">
                <a:solidFill>
                  <a:srgbClr val="850000"/>
                </a:solidFill>
                <a:latin typeface="Arial"/>
                <a:cs typeface="Arial"/>
              </a:rPr>
              <a:t>т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35735" y="4003294"/>
            <a:ext cx="42621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577975" algn="l"/>
                <a:tab pos="3644900" algn="l"/>
              </a:tabLst>
            </a:pP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(</a:t>
            </a:r>
            <a:r>
              <a:rPr sz="2800" spc="-60" dirty="0">
                <a:solidFill>
                  <a:srgbClr val="375F92"/>
                </a:solidFill>
                <a:latin typeface="Arial"/>
                <a:cs typeface="Arial"/>
              </a:rPr>
              <a:t>з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да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ни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е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п</a:t>
            </a:r>
            <a:r>
              <a:rPr sz="2800" spc="-65" dirty="0">
                <a:solidFill>
                  <a:srgbClr val="375F92"/>
                </a:solidFill>
                <a:latin typeface="Arial"/>
                <a:cs typeface="Arial"/>
              </a:rPr>
              <a:t>о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лн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о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с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т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ью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или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62903" y="4003294"/>
            <a:ext cx="93471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час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т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ь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60768" y="4003294"/>
            <a:ext cx="11487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37894" algn="l"/>
              </a:tabLst>
            </a:pP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е</a:t>
            </a:r>
            <a:r>
              <a:rPr sz="2800" spc="-65" dirty="0">
                <a:solidFill>
                  <a:srgbClr val="375F92"/>
                </a:solidFill>
                <a:latin typeface="Arial"/>
                <a:cs typeface="Arial"/>
              </a:rPr>
              <a:t>г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о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)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с</a:t>
            </a:r>
            <a:endParaRPr sz="2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35735" y="4430014"/>
            <a:ext cx="687387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  <a:tabLst>
                <a:tab pos="3013710" algn="l"/>
                <a:tab pos="5133975" algn="l"/>
                <a:tab pos="6341110" algn="l"/>
              </a:tabLst>
            </a:pP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при</a:t>
            </a:r>
            <a:r>
              <a:rPr sz="2800" b="1" spc="-45" dirty="0">
                <a:solidFill>
                  <a:srgbClr val="850000"/>
                </a:solidFill>
                <a:latin typeface="Arial"/>
                <a:cs typeface="Arial"/>
              </a:rPr>
              <a:t>л</a:t>
            </a: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ег</a:t>
            </a:r>
            <a:r>
              <a:rPr sz="2800" b="1" spc="5" dirty="0">
                <a:solidFill>
                  <a:srgbClr val="850000"/>
                </a:solidFill>
                <a:latin typeface="Arial"/>
                <a:cs typeface="Arial"/>
              </a:rPr>
              <a:t>а</a:t>
            </a:r>
            <a:r>
              <a:rPr sz="2800" b="1" spc="-10" dirty="0">
                <a:solidFill>
                  <a:srgbClr val="850000"/>
                </a:solidFill>
                <a:latin typeface="Arial"/>
                <a:cs typeface="Arial"/>
              </a:rPr>
              <a:t>ющи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м</a:t>
            </a:r>
            <a:r>
              <a:rPr sz="2800" b="1" dirty="0">
                <a:solidFill>
                  <a:srgbClr val="850000"/>
                </a:solidFill>
                <a:latin typeface="Arial"/>
                <a:cs typeface="Arial"/>
              </a:rPr>
              <a:t>	</a:t>
            </a:r>
            <a:r>
              <a:rPr sz="2800" b="1" spc="-25" dirty="0">
                <a:solidFill>
                  <a:srgbClr val="850000"/>
                </a:solidFill>
                <a:latin typeface="Arial"/>
                <a:cs typeface="Arial"/>
              </a:rPr>
              <a:t>у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ч</a:t>
            </a:r>
            <a:r>
              <a:rPr sz="2800" b="1" spc="0" dirty="0">
                <a:solidFill>
                  <a:srgbClr val="850000"/>
                </a:solidFill>
                <a:latin typeface="Arial"/>
                <a:cs typeface="Arial"/>
              </a:rPr>
              <a:t>а</a:t>
            </a:r>
            <a:r>
              <a:rPr sz="2800" b="1" spc="15" dirty="0">
                <a:solidFill>
                  <a:srgbClr val="850000"/>
                </a:solidFill>
                <a:latin typeface="Arial"/>
                <a:cs typeface="Arial"/>
              </a:rPr>
              <a:t>с</a:t>
            </a:r>
            <a:r>
              <a:rPr sz="2800" b="1" spc="-20" dirty="0">
                <a:solidFill>
                  <a:srgbClr val="850000"/>
                </a:solidFill>
                <a:latin typeface="Arial"/>
                <a:cs typeface="Arial"/>
              </a:rPr>
              <a:t>т</a:t>
            </a:r>
            <a:r>
              <a:rPr sz="2800" b="1" spc="-40" dirty="0">
                <a:solidFill>
                  <a:srgbClr val="850000"/>
                </a:solidFill>
                <a:latin typeface="Arial"/>
                <a:cs typeface="Arial"/>
              </a:rPr>
              <a:t>к</a:t>
            </a:r>
            <a:r>
              <a:rPr sz="2800" b="1" spc="-45" dirty="0">
                <a:solidFill>
                  <a:srgbClr val="850000"/>
                </a:solidFill>
                <a:latin typeface="Arial"/>
                <a:cs typeface="Arial"/>
              </a:rPr>
              <a:t>о</a:t>
            </a:r>
            <a:r>
              <a:rPr sz="2800" b="1" spc="-5" dirty="0">
                <a:solidFill>
                  <a:srgbClr val="850000"/>
                </a:solidFill>
                <a:latin typeface="Arial"/>
                <a:cs typeface="Arial"/>
              </a:rPr>
              <a:t>м</a:t>
            </a:r>
            <a:r>
              <a:rPr sz="2800" b="1" dirty="0">
                <a:solidFill>
                  <a:srgbClr val="850000"/>
                </a:solidFill>
                <a:latin typeface="Arial"/>
                <a:cs typeface="Arial"/>
              </a:rPr>
              <a:t>	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(</a:t>
            </a:r>
            <a:r>
              <a:rPr sz="2800" spc="0" dirty="0">
                <a:solidFill>
                  <a:srgbClr val="375F92"/>
                </a:solidFill>
                <a:latin typeface="Arial"/>
                <a:cs typeface="Arial"/>
              </a:rPr>
              <a:t>п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р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</a:t>
            </a:r>
            <a:r>
              <a:rPr sz="2800" dirty="0">
                <a:solidFill>
                  <a:srgbClr val="375F92"/>
                </a:solidFill>
                <a:latin typeface="Arial"/>
                <a:cs typeface="Arial"/>
              </a:rPr>
              <a:t>	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е</a:t>
            </a:r>
            <a:r>
              <a:rPr sz="2800" spc="-50" dirty="0">
                <a:solidFill>
                  <a:srgbClr val="375F92"/>
                </a:solidFill>
                <a:latin typeface="Arial"/>
                <a:cs typeface="Arial"/>
              </a:rPr>
              <a:t>г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о  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наличии </a:t>
            </a:r>
            <a:r>
              <a:rPr sz="2800" spc="-5" dirty="0">
                <a:solidFill>
                  <a:srgbClr val="375F92"/>
                </a:solidFill>
                <a:latin typeface="Arial"/>
                <a:cs typeface="Arial"/>
              </a:rPr>
              <a:t>и закреплении за</a:t>
            </a:r>
            <a:r>
              <a:rPr sz="2800" spc="80" dirty="0">
                <a:solidFill>
                  <a:srgbClr val="375F92"/>
                </a:solidFill>
                <a:latin typeface="Arial"/>
                <a:cs typeface="Arial"/>
              </a:rPr>
              <a:t> </a:t>
            </a:r>
            <a:r>
              <a:rPr sz="2800" spc="-10" dirty="0">
                <a:solidFill>
                  <a:srgbClr val="375F92"/>
                </a:solidFill>
                <a:latin typeface="Arial"/>
                <a:cs typeface="Arial"/>
              </a:rPr>
              <a:t>организацией)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03289" y="2665095"/>
            <a:ext cx="1017905" cy="1270"/>
          </a:xfrm>
          <a:custGeom>
            <a:avLst/>
            <a:gdLst/>
            <a:ahLst/>
            <a:cxnLst/>
            <a:rect l="l" t="t" r="r" b="b"/>
            <a:pathLst>
              <a:path w="1017904" h="1269">
                <a:moveTo>
                  <a:pt x="0" y="0"/>
                </a:moveTo>
                <a:lnTo>
                  <a:pt x="1017396" y="762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46095" y="1827276"/>
            <a:ext cx="0" cy="1442085"/>
          </a:xfrm>
          <a:custGeom>
            <a:avLst/>
            <a:gdLst/>
            <a:ahLst/>
            <a:cxnLst/>
            <a:rect l="l" t="t" r="r" b="b"/>
            <a:pathLst>
              <a:path h="1442085">
                <a:moveTo>
                  <a:pt x="0" y="0"/>
                </a:moveTo>
                <a:lnTo>
                  <a:pt x="0" y="1441640"/>
                </a:lnTo>
              </a:path>
            </a:pathLst>
          </a:custGeom>
          <a:ln w="10287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56003" y="2953511"/>
            <a:ext cx="845820" cy="5623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1724" y="2980944"/>
            <a:ext cx="752856" cy="693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85900" y="3035300"/>
            <a:ext cx="833755" cy="551180"/>
          </a:xfrm>
          <a:custGeom>
            <a:avLst/>
            <a:gdLst/>
            <a:ahLst/>
            <a:cxnLst/>
            <a:rect l="l" t="t" r="r" b="b"/>
            <a:pathLst>
              <a:path w="833755" h="551179">
                <a:moveTo>
                  <a:pt x="741680" y="0"/>
                </a:moveTo>
                <a:lnTo>
                  <a:pt x="91821" y="0"/>
                </a:lnTo>
                <a:lnTo>
                  <a:pt x="56096" y="7221"/>
                </a:lnTo>
                <a:lnTo>
                  <a:pt x="26908" y="26908"/>
                </a:lnTo>
                <a:lnTo>
                  <a:pt x="7221" y="56096"/>
                </a:lnTo>
                <a:lnTo>
                  <a:pt x="0" y="91821"/>
                </a:lnTo>
                <a:lnTo>
                  <a:pt x="0" y="459104"/>
                </a:lnTo>
                <a:lnTo>
                  <a:pt x="7221" y="494829"/>
                </a:lnTo>
                <a:lnTo>
                  <a:pt x="26908" y="524017"/>
                </a:lnTo>
                <a:lnTo>
                  <a:pt x="56096" y="543704"/>
                </a:lnTo>
                <a:lnTo>
                  <a:pt x="91821" y="550926"/>
                </a:lnTo>
                <a:lnTo>
                  <a:pt x="741680" y="550926"/>
                </a:lnTo>
                <a:lnTo>
                  <a:pt x="777404" y="543704"/>
                </a:lnTo>
                <a:lnTo>
                  <a:pt x="806592" y="524017"/>
                </a:lnTo>
                <a:lnTo>
                  <a:pt x="826279" y="494829"/>
                </a:lnTo>
                <a:lnTo>
                  <a:pt x="833501" y="459104"/>
                </a:lnTo>
                <a:lnTo>
                  <a:pt x="833501" y="91821"/>
                </a:lnTo>
                <a:lnTo>
                  <a:pt x="826279" y="56096"/>
                </a:lnTo>
                <a:lnTo>
                  <a:pt x="806592" y="26908"/>
                </a:lnTo>
                <a:lnTo>
                  <a:pt x="777404" y="7221"/>
                </a:lnTo>
                <a:lnTo>
                  <a:pt x="7416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85900" y="3035300"/>
            <a:ext cx="833755" cy="551180"/>
          </a:xfrm>
          <a:custGeom>
            <a:avLst/>
            <a:gdLst/>
            <a:ahLst/>
            <a:cxnLst/>
            <a:rect l="l" t="t" r="r" b="b"/>
            <a:pathLst>
              <a:path w="833755" h="551179">
                <a:moveTo>
                  <a:pt x="0" y="91821"/>
                </a:moveTo>
                <a:lnTo>
                  <a:pt x="7221" y="56096"/>
                </a:lnTo>
                <a:lnTo>
                  <a:pt x="26908" y="26908"/>
                </a:lnTo>
                <a:lnTo>
                  <a:pt x="56096" y="7221"/>
                </a:lnTo>
                <a:lnTo>
                  <a:pt x="91821" y="0"/>
                </a:lnTo>
                <a:lnTo>
                  <a:pt x="741680" y="0"/>
                </a:lnTo>
                <a:lnTo>
                  <a:pt x="777404" y="7221"/>
                </a:lnTo>
                <a:lnTo>
                  <a:pt x="806592" y="26908"/>
                </a:lnTo>
                <a:lnTo>
                  <a:pt x="826279" y="56096"/>
                </a:lnTo>
                <a:lnTo>
                  <a:pt x="833501" y="91821"/>
                </a:lnTo>
                <a:lnTo>
                  <a:pt x="833501" y="459104"/>
                </a:lnTo>
                <a:lnTo>
                  <a:pt x="826279" y="494829"/>
                </a:lnTo>
                <a:lnTo>
                  <a:pt x="806592" y="524017"/>
                </a:lnTo>
                <a:lnTo>
                  <a:pt x="777404" y="543704"/>
                </a:lnTo>
                <a:lnTo>
                  <a:pt x="741680" y="550926"/>
                </a:lnTo>
                <a:lnTo>
                  <a:pt x="91821" y="550926"/>
                </a:lnTo>
                <a:lnTo>
                  <a:pt x="56096" y="543704"/>
                </a:lnTo>
                <a:lnTo>
                  <a:pt x="26908" y="524017"/>
                </a:lnTo>
                <a:lnTo>
                  <a:pt x="7221" y="494829"/>
                </a:lnTo>
                <a:lnTo>
                  <a:pt x="0" y="459104"/>
                </a:lnTo>
                <a:lnTo>
                  <a:pt x="0" y="918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06041" y="3086861"/>
            <a:ext cx="592455" cy="57404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1905" algn="ctr">
              <a:lnSpc>
                <a:spcPct val="102499"/>
              </a:lnSpc>
              <a:spcBef>
                <a:spcPts val="60"/>
              </a:spcBef>
            </a:pPr>
            <a:r>
              <a:rPr sz="1200" spc="-10" dirty="0">
                <a:latin typeface="Times New Roman"/>
                <a:cs typeface="Times New Roman"/>
              </a:rPr>
              <a:t>Здание  </a:t>
            </a:r>
            <a:r>
              <a:rPr sz="1200" dirty="0">
                <a:latin typeface="Times New Roman"/>
                <a:cs typeface="Times New Roman"/>
              </a:rPr>
              <a:t>(</a:t>
            </a:r>
            <a:r>
              <a:rPr sz="1200" spc="-60" dirty="0">
                <a:latin typeface="Times New Roman"/>
                <a:cs typeface="Times New Roman"/>
              </a:rPr>
              <a:t>к</a:t>
            </a:r>
            <a:r>
              <a:rPr sz="1200" dirty="0">
                <a:latin typeface="Times New Roman"/>
                <a:cs typeface="Times New Roman"/>
              </a:rPr>
              <a:t>орп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905" algn="ctr">
              <a:lnSpc>
                <a:spcPts val="1405"/>
              </a:lnSpc>
            </a:pPr>
            <a:r>
              <a:rPr sz="1200" spc="-5" dirty="0"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409700" y="2231135"/>
            <a:ext cx="1037844" cy="5638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05711" y="2258567"/>
            <a:ext cx="880872" cy="5105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39850" y="2312923"/>
            <a:ext cx="1025525" cy="552450"/>
          </a:xfrm>
          <a:custGeom>
            <a:avLst/>
            <a:gdLst/>
            <a:ahLst/>
            <a:cxnLst/>
            <a:rect l="l" t="t" r="r" b="b"/>
            <a:pathLst>
              <a:path w="1025525" h="552450">
                <a:moveTo>
                  <a:pt x="933450" y="0"/>
                </a:moveTo>
                <a:lnTo>
                  <a:pt x="92075" y="0"/>
                </a:lnTo>
                <a:lnTo>
                  <a:pt x="56257" y="7244"/>
                </a:lnTo>
                <a:lnTo>
                  <a:pt x="26987" y="27003"/>
                </a:lnTo>
                <a:lnTo>
                  <a:pt x="7242" y="56310"/>
                </a:lnTo>
                <a:lnTo>
                  <a:pt x="0" y="92201"/>
                </a:lnTo>
                <a:lnTo>
                  <a:pt x="0" y="460375"/>
                </a:lnTo>
                <a:lnTo>
                  <a:pt x="7242" y="496246"/>
                </a:lnTo>
                <a:lnTo>
                  <a:pt x="26987" y="525510"/>
                </a:lnTo>
                <a:lnTo>
                  <a:pt x="56257" y="545224"/>
                </a:lnTo>
                <a:lnTo>
                  <a:pt x="92075" y="552450"/>
                </a:lnTo>
                <a:lnTo>
                  <a:pt x="933450" y="552450"/>
                </a:lnTo>
                <a:lnTo>
                  <a:pt x="969267" y="545224"/>
                </a:lnTo>
                <a:lnTo>
                  <a:pt x="998537" y="525510"/>
                </a:lnTo>
                <a:lnTo>
                  <a:pt x="1018282" y="496246"/>
                </a:lnTo>
                <a:lnTo>
                  <a:pt x="1025525" y="460375"/>
                </a:lnTo>
                <a:lnTo>
                  <a:pt x="1025525" y="92201"/>
                </a:lnTo>
                <a:lnTo>
                  <a:pt x="1018282" y="56310"/>
                </a:lnTo>
                <a:lnTo>
                  <a:pt x="998537" y="27003"/>
                </a:lnTo>
                <a:lnTo>
                  <a:pt x="969267" y="7244"/>
                </a:lnTo>
                <a:lnTo>
                  <a:pt x="933450" y="0"/>
                </a:lnTo>
                <a:close/>
              </a:path>
            </a:pathLst>
          </a:custGeom>
          <a:solidFill>
            <a:srgbClr val="FAD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39850" y="2312923"/>
            <a:ext cx="1025525" cy="552450"/>
          </a:xfrm>
          <a:custGeom>
            <a:avLst/>
            <a:gdLst/>
            <a:ahLst/>
            <a:cxnLst/>
            <a:rect l="l" t="t" r="r" b="b"/>
            <a:pathLst>
              <a:path w="1025525" h="552450">
                <a:moveTo>
                  <a:pt x="0" y="92201"/>
                </a:moveTo>
                <a:lnTo>
                  <a:pt x="7242" y="56310"/>
                </a:lnTo>
                <a:lnTo>
                  <a:pt x="26987" y="27003"/>
                </a:lnTo>
                <a:lnTo>
                  <a:pt x="56257" y="7244"/>
                </a:lnTo>
                <a:lnTo>
                  <a:pt x="92075" y="0"/>
                </a:lnTo>
                <a:lnTo>
                  <a:pt x="933450" y="0"/>
                </a:lnTo>
                <a:lnTo>
                  <a:pt x="969267" y="7244"/>
                </a:lnTo>
                <a:lnTo>
                  <a:pt x="998537" y="27003"/>
                </a:lnTo>
                <a:lnTo>
                  <a:pt x="1018282" y="56310"/>
                </a:lnTo>
                <a:lnTo>
                  <a:pt x="1025525" y="92201"/>
                </a:lnTo>
                <a:lnTo>
                  <a:pt x="1025525" y="460375"/>
                </a:lnTo>
                <a:lnTo>
                  <a:pt x="1018282" y="496246"/>
                </a:lnTo>
                <a:lnTo>
                  <a:pt x="998537" y="525510"/>
                </a:lnTo>
                <a:lnTo>
                  <a:pt x="969267" y="545224"/>
                </a:lnTo>
                <a:lnTo>
                  <a:pt x="933450" y="552450"/>
                </a:lnTo>
                <a:lnTo>
                  <a:pt x="92075" y="552450"/>
                </a:lnTo>
                <a:lnTo>
                  <a:pt x="56257" y="545224"/>
                </a:lnTo>
                <a:lnTo>
                  <a:pt x="26987" y="525510"/>
                </a:lnTo>
                <a:lnTo>
                  <a:pt x="7242" y="496246"/>
                </a:lnTo>
                <a:lnTo>
                  <a:pt x="0" y="460375"/>
                </a:lnTo>
                <a:lnTo>
                  <a:pt x="0" y="9220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510411" y="2364485"/>
            <a:ext cx="685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Times New Roman"/>
                <a:cs typeface="Times New Roman"/>
              </a:rPr>
              <a:t>Здание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spc="-15" dirty="0">
                <a:latin typeface="Times New Roman"/>
                <a:cs typeface="Times New Roman"/>
              </a:rPr>
              <a:t>(корпус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556003" y="3657600"/>
            <a:ext cx="845820" cy="5638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01724" y="3686555"/>
            <a:ext cx="752856" cy="6934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85900" y="3740150"/>
            <a:ext cx="833755" cy="551180"/>
          </a:xfrm>
          <a:custGeom>
            <a:avLst/>
            <a:gdLst/>
            <a:ahLst/>
            <a:cxnLst/>
            <a:rect l="l" t="t" r="r" b="b"/>
            <a:pathLst>
              <a:path w="833755" h="551179">
                <a:moveTo>
                  <a:pt x="741680" y="0"/>
                </a:moveTo>
                <a:lnTo>
                  <a:pt x="91821" y="0"/>
                </a:lnTo>
                <a:lnTo>
                  <a:pt x="56096" y="7221"/>
                </a:lnTo>
                <a:lnTo>
                  <a:pt x="26908" y="26908"/>
                </a:lnTo>
                <a:lnTo>
                  <a:pt x="7221" y="56096"/>
                </a:lnTo>
                <a:lnTo>
                  <a:pt x="0" y="91820"/>
                </a:lnTo>
                <a:lnTo>
                  <a:pt x="0" y="459105"/>
                </a:lnTo>
                <a:lnTo>
                  <a:pt x="7221" y="494829"/>
                </a:lnTo>
                <a:lnTo>
                  <a:pt x="26908" y="524017"/>
                </a:lnTo>
                <a:lnTo>
                  <a:pt x="56096" y="543704"/>
                </a:lnTo>
                <a:lnTo>
                  <a:pt x="91821" y="550926"/>
                </a:lnTo>
                <a:lnTo>
                  <a:pt x="741680" y="550926"/>
                </a:lnTo>
                <a:lnTo>
                  <a:pt x="777404" y="543704"/>
                </a:lnTo>
                <a:lnTo>
                  <a:pt x="806592" y="524017"/>
                </a:lnTo>
                <a:lnTo>
                  <a:pt x="826279" y="494829"/>
                </a:lnTo>
                <a:lnTo>
                  <a:pt x="833501" y="459105"/>
                </a:lnTo>
                <a:lnTo>
                  <a:pt x="833501" y="91820"/>
                </a:lnTo>
                <a:lnTo>
                  <a:pt x="826279" y="56096"/>
                </a:lnTo>
                <a:lnTo>
                  <a:pt x="806592" y="26908"/>
                </a:lnTo>
                <a:lnTo>
                  <a:pt x="777404" y="7221"/>
                </a:lnTo>
                <a:lnTo>
                  <a:pt x="7416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85900" y="3740150"/>
            <a:ext cx="833755" cy="551180"/>
          </a:xfrm>
          <a:custGeom>
            <a:avLst/>
            <a:gdLst/>
            <a:ahLst/>
            <a:cxnLst/>
            <a:rect l="l" t="t" r="r" b="b"/>
            <a:pathLst>
              <a:path w="833755" h="551179">
                <a:moveTo>
                  <a:pt x="0" y="91820"/>
                </a:moveTo>
                <a:lnTo>
                  <a:pt x="7221" y="56096"/>
                </a:lnTo>
                <a:lnTo>
                  <a:pt x="26908" y="26908"/>
                </a:lnTo>
                <a:lnTo>
                  <a:pt x="56096" y="7221"/>
                </a:lnTo>
                <a:lnTo>
                  <a:pt x="91821" y="0"/>
                </a:lnTo>
                <a:lnTo>
                  <a:pt x="741680" y="0"/>
                </a:lnTo>
                <a:lnTo>
                  <a:pt x="777404" y="7221"/>
                </a:lnTo>
                <a:lnTo>
                  <a:pt x="806592" y="26908"/>
                </a:lnTo>
                <a:lnTo>
                  <a:pt x="826279" y="56096"/>
                </a:lnTo>
                <a:lnTo>
                  <a:pt x="833501" y="91820"/>
                </a:lnTo>
                <a:lnTo>
                  <a:pt x="833501" y="459105"/>
                </a:lnTo>
                <a:lnTo>
                  <a:pt x="826279" y="494829"/>
                </a:lnTo>
                <a:lnTo>
                  <a:pt x="806592" y="524017"/>
                </a:lnTo>
                <a:lnTo>
                  <a:pt x="777404" y="543704"/>
                </a:lnTo>
                <a:lnTo>
                  <a:pt x="741680" y="550926"/>
                </a:lnTo>
                <a:lnTo>
                  <a:pt x="91821" y="550926"/>
                </a:lnTo>
                <a:lnTo>
                  <a:pt x="56096" y="543704"/>
                </a:lnTo>
                <a:lnTo>
                  <a:pt x="26908" y="524017"/>
                </a:lnTo>
                <a:lnTo>
                  <a:pt x="7221" y="494829"/>
                </a:lnTo>
                <a:lnTo>
                  <a:pt x="0" y="459105"/>
                </a:lnTo>
                <a:lnTo>
                  <a:pt x="0" y="9182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606041" y="3791839"/>
            <a:ext cx="592455" cy="574675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 indent="1905" algn="ctr">
              <a:lnSpc>
                <a:spcPct val="102499"/>
              </a:lnSpc>
              <a:spcBef>
                <a:spcPts val="65"/>
              </a:spcBef>
            </a:pPr>
            <a:r>
              <a:rPr sz="1200" spc="-10" dirty="0">
                <a:latin typeface="Times New Roman"/>
                <a:cs typeface="Times New Roman"/>
              </a:rPr>
              <a:t>Здание  </a:t>
            </a:r>
            <a:r>
              <a:rPr sz="1200" dirty="0">
                <a:latin typeface="Times New Roman"/>
                <a:cs typeface="Times New Roman"/>
              </a:rPr>
              <a:t>(</a:t>
            </a:r>
            <a:r>
              <a:rPr sz="1200" spc="-60" dirty="0">
                <a:latin typeface="Times New Roman"/>
                <a:cs typeface="Times New Roman"/>
              </a:rPr>
              <a:t>к</a:t>
            </a:r>
            <a:r>
              <a:rPr sz="1200" dirty="0">
                <a:latin typeface="Times New Roman"/>
                <a:cs typeface="Times New Roman"/>
              </a:rPr>
              <a:t>орп</a:t>
            </a:r>
            <a:r>
              <a:rPr sz="1200" spc="-40" dirty="0">
                <a:latin typeface="Times New Roman"/>
                <a:cs typeface="Times New Roman"/>
              </a:rPr>
              <a:t>у</a:t>
            </a:r>
            <a:r>
              <a:rPr sz="1200" spc="-5" dirty="0">
                <a:latin typeface="Times New Roman"/>
                <a:cs typeface="Times New Roman"/>
              </a:rPr>
              <a:t>с</a:t>
            </a:r>
            <a:r>
              <a:rPr sz="1200" dirty="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1905" algn="ctr">
              <a:lnSpc>
                <a:spcPts val="1405"/>
              </a:lnSpc>
            </a:pPr>
            <a:r>
              <a:rPr sz="1200" dirty="0">
                <a:latin typeface="Times New Roman"/>
                <a:cs typeface="Times New Roman"/>
              </a:rPr>
              <a:t>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0870" y="2941447"/>
            <a:ext cx="1078865" cy="896619"/>
          </a:xfrm>
          <a:custGeom>
            <a:avLst/>
            <a:gdLst/>
            <a:ahLst/>
            <a:cxnLst/>
            <a:rect l="l" t="t" r="r" b="b"/>
            <a:pathLst>
              <a:path w="1078865" h="896620">
                <a:moveTo>
                  <a:pt x="539381" y="0"/>
                </a:moveTo>
                <a:lnTo>
                  <a:pt x="487435" y="2051"/>
                </a:lnTo>
                <a:lnTo>
                  <a:pt x="436886" y="8081"/>
                </a:lnTo>
                <a:lnTo>
                  <a:pt x="387961" y="17900"/>
                </a:lnTo>
                <a:lnTo>
                  <a:pt x="340884" y="31322"/>
                </a:lnTo>
                <a:lnTo>
                  <a:pt x="295882" y="48158"/>
                </a:lnTo>
                <a:lnTo>
                  <a:pt x="253182" y="68219"/>
                </a:lnTo>
                <a:lnTo>
                  <a:pt x="213008" y="91319"/>
                </a:lnTo>
                <a:lnTo>
                  <a:pt x="175588" y="117269"/>
                </a:lnTo>
                <a:lnTo>
                  <a:pt x="141147" y="145881"/>
                </a:lnTo>
                <a:lnTo>
                  <a:pt x="109912" y="176967"/>
                </a:lnTo>
                <a:lnTo>
                  <a:pt x="82108" y="210339"/>
                </a:lnTo>
                <a:lnTo>
                  <a:pt x="57961" y="245810"/>
                </a:lnTo>
                <a:lnTo>
                  <a:pt x="37698" y="283191"/>
                </a:lnTo>
                <a:lnTo>
                  <a:pt x="21544" y="322293"/>
                </a:lnTo>
                <a:lnTo>
                  <a:pt x="9725" y="362930"/>
                </a:lnTo>
                <a:lnTo>
                  <a:pt x="2469" y="404914"/>
                </a:lnTo>
                <a:lnTo>
                  <a:pt x="0" y="448055"/>
                </a:lnTo>
                <a:lnTo>
                  <a:pt x="2469" y="491218"/>
                </a:lnTo>
                <a:lnTo>
                  <a:pt x="9725" y="533220"/>
                </a:lnTo>
                <a:lnTo>
                  <a:pt x="21544" y="573874"/>
                </a:lnTo>
                <a:lnTo>
                  <a:pt x="37698" y="612991"/>
                </a:lnTo>
                <a:lnTo>
                  <a:pt x="57961" y="650383"/>
                </a:lnTo>
                <a:lnTo>
                  <a:pt x="82108" y="685864"/>
                </a:lnTo>
                <a:lnTo>
                  <a:pt x="109912" y="719245"/>
                </a:lnTo>
                <a:lnTo>
                  <a:pt x="141147" y="750338"/>
                </a:lnTo>
                <a:lnTo>
                  <a:pt x="175588" y="778956"/>
                </a:lnTo>
                <a:lnTo>
                  <a:pt x="213008" y="804910"/>
                </a:lnTo>
                <a:lnTo>
                  <a:pt x="253182" y="828013"/>
                </a:lnTo>
                <a:lnTo>
                  <a:pt x="295882" y="848077"/>
                </a:lnTo>
                <a:lnTo>
                  <a:pt x="340884" y="864914"/>
                </a:lnTo>
                <a:lnTo>
                  <a:pt x="387961" y="878337"/>
                </a:lnTo>
                <a:lnTo>
                  <a:pt x="436886" y="888157"/>
                </a:lnTo>
                <a:lnTo>
                  <a:pt x="487435" y="894187"/>
                </a:lnTo>
                <a:lnTo>
                  <a:pt x="539381" y="896238"/>
                </a:lnTo>
                <a:lnTo>
                  <a:pt x="591327" y="894187"/>
                </a:lnTo>
                <a:lnTo>
                  <a:pt x="641875" y="888157"/>
                </a:lnTo>
                <a:lnTo>
                  <a:pt x="690799" y="878337"/>
                </a:lnTo>
                <a:lnTo>
                  <a:pt x="737873" y="864914"/>
                </a:lnTo>
                <a:lnTo>
                  <a:pt x="782872" y="848077"/>
                </a:lnTo>
                <a:lnTo>
                  <a:pt x="825570" y="828013"/>
                </a:lnTo>
                <a:lnTo>
                  <a:pt x="865740" y="804910"/>
                </a:lnTo>
                <a:lnTo>
                  <a:pt x="903157" y="778956"/>
                </a:lnTo>
                <a:lnTo>
                  <a:pt x="937594" y="750338"/>
                </a:lnTo>
                <a:lnTo>
                  <a:pt x="968827" y="719245"/>
                </a:lnTo>
                <a:lnTo>
                  <a:pt x="996628" y="685864"/>
                </a:lnTo>
                <a:lnTo>
                  <a:pt x="1020771" y="650383"/>
                </a:lnTo>
                <a:lnTo>
                  <a:pt x="1041032" y="612991"/>
                </a:lnTo>
                <a:lnTo>
                  <a:pt x="1057184" y="573874"/>
                </a:lnTo>
                <a:lnTo>
                  <a:pt x="1069000" y="533220"/>
                </a:lnTo>
                <a:lnTo>
                  <a:pt x="1076256" y="491218"/>
                </a:lnTo>
                <a:lnTo>
                  <a:pt x="1078725" y="448055"/>
                </a:lnTo>
                <a:lnTo>
                  <a:pt x="1076256" y="404914"/>
                </a:lnTo>
                <a:lnTo>
                  <a:pt x="1069000" y="362930"/>
                </a:lnTo>
                <a:lnTo>
                  <a:pt x="1057184" y="322293"/>
                </a:lnTo>
                <a:lnTo>
                  <a:pt x="1041032" y="283191"/>
                </a:lnTo>
                <a:lnTo>
                  <a:pt x="1020771" y="245810"/>
                </a:lnTo>
                <a:lnTo>
                  <a:pt x="996628" y="210339"/>
                </a:lnTo>
                <a:lnTo>
                  <a:pt x="968827" y="176967"/>
                </a:lnTo>
                <a:lnTo>
                  <a:pt x="937594" y="145881"/>
                </a:lnTo>
                <a:lnTo>
                  <a:pt x="903157" y="117269"/>
                </a:lnTo>
                <a:lnTo>
                  <a:pt x="865740" y="91319"/>
                </a:lnTo>
                <a:lnTo>
                  <a:pt x="825570" y="68219"/>
                </a:lnTo>
                <a:lnTo>
                  <a:pt x="782872" y="48158"/>
                </a:lnTo>
                <a:lnTo>
                  <a:pt x="737873" y="31322"/>
                </a:lnTo>
                <a:lnTo>
                  <a:pt x="690799" y="17900"/>
                </a:lnTo>
                <a:lnTo>
                  <a:pt x="641875" y="8081"/>
                </a:lnTo>
                <a:lnTo>
                  <a:pt x="591327" y="2051"/>
                </a:lnTo>
                <a:lnTo>
                  <a:pt x="539381" y="0"/>
                </a:lnTo>
                <a:close/>
              </a:path>
            </a:pathLst>
          </a:custGeom>
          <a:solidFill>
            <a:srgbClr val="DBE4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60870" y="2941447"/>
            <a:ext cx="1078865" cy="896619"/>
          </a:xfrm>
          <a:custGeom>
            <a:avLst/>
            <a:gdLst/>
            <a:ahLst/>
            <a:cxnLst/>
            <a:rect l="l" t="t" r="r" b="b"/>
            <a:pathLst>
              <a:path w="1078865" h="896620">
                <a:moveTo>
                  <a:pt x="0" y="448055"/>
                </a:moveTo>
                <a:lnTo>
                  <a:pt x="2469" y="404914"/>
                </a:lnTo>
                <a:lnTo>
                  <a:pt x="9725" y="362930"/>
                </a:lnTo>
                <a:lnTo>
                  <a:pt x="21544" y="322293"/>
                </a:lnTo>
                <a:lnTo>
                  <a:pt x="37698" y="283191"/>
                </a:lnTo>
                <a:lnTo>
                  <a:pt x="57961" y="245810"/>
                </a:lnTo>
                <a:lnTo>
                  <a:pt x="82108" y="210339"/>
                </a:lnTo>
                <a:lnTo>
                  <a:pt x="109912" y="176967"/>
                </a:lnTo>
                <a:lnTo>
                  <a:pt x="141147" y="145881"/>
                </a:lnTo>
                <a:lnTo>
                  <a:pt x="175588" y="117269"/>
                </a:lnTo>
                <a:lnTo>
                  <a:pt x="213008" y="91319"/>
                </a:lnTo>
                <a:lnTo>
                  <a:pt x="253182" y="68219"/>
                </a:lnTo>
                <a:lnTo>
                  <a:pt x="295882" y="48158"/>
                </a:lnTo>
                <a:lnTo>
                  <a:pt x="340884" y="31322"/>
                </a:lnTo>
                <a:lnTo>
                  <a:pt x="387961" y="17900"/>
                </a:lnTo>
                <a:lnTo>
                  <a:pt x="436886" y="8081"/>
                </a:lnTo>
                <a:lnTo>
                  <a:pt x="487435" y="2051"/>
                </a:lnTo>
                <a:lnTo>
                  <a:pt x="539381" y="0"/>
                </a:lnTo>
                <a:lnTo>
                  <a:pt x="591327" y="2051"/>
                </a:lnTo>
                <a:lnTo>
                  <a:pt x="641875" y="8081"/>
                </a:lnTo>
                <a:lnTo>
                  <a:pt x="690799" y="17900"/>
                </a:lnTo>
                <a:lnTo>
                  <a:pt x="737873" y="31322"/>
                </a:lnTo>
                <a:lnTo>
                  <a:pt x="782872" y="48158"/>
                </a:lnTo>
                <a:lnTo>
                  <a:pt x="825570" y="68219"/>
                </a:lnTo>
                <a:lnTo>
                  <a:pt x="865740" y="91319"/>
                </a:lnTo>
                <a:lnTo>
                  <a:pt x="903157" y="117269"/>
                </a:lnTo>
                <a:lnTo>
                  <a:pt x="937594" y="145881"/>
                </a:lnTo>
                <a:lnTo>
                  <a:pt x="968827" y="176967"/>
                </a:lnTo>
                <a:lnTo>
                  <a:pt x="996628" y="210339"/>
                </a:lnTo>
                <a:lnTo>
                  <a:pt x="1020771" y="245810"/>
                </a:lnTo>
                <a:lnTo>
                  <a:pt x="1041032" y="283191"/>
                </a:lnTo>
                <a:lnTo>
                  <a:pt x="1057184" y="322293"/>
                </a:lnTo>
                <a:lnTo>
                  <a:pt x="1069000" y="362930"/>
                </a:lnTo>
                <a:lnTo>
                  <a:pt x="1076256" y="404914"/>
                </a:lnTo>
                <a:lnTo>
                  <a:pt x="1078725" y="448055"/>
                </a:lnTo>
                <a:lnTo>
                  <a:pt x="1076256" y="491218"/>
                </a:lnTo>
                <a:lnTo>
                  <a:pt x="1069000" y="533220"/>
                </a:lnTo>
                <a:lnTo>
                  <a:pt x="1057184" y="573874"/>
                </a:lnTo>
                <a:lnTo>
                  <a:pt x="1041032" y="612991"/>
                </a:lnTo>
                <a:lnTo>
                  <a:pt x="1020771" y="650383"/>
                </a:lnTo>
                <a:lnTo>
                  <a:pt x="996628" y="685864"/>
                </a:lnTo>
                <a:lnTo>
                  <a:pt x="968827" y="719245"/>
                </a:lnTo>
                <a:lnTo>
                  <a:pt x="937594" y="750338"/>
                </a:lnTo>
                <a:lnTo>
                  <a:pt x="903157" y="778956"/>
                </a:lnTo>
                <a:lnTo>
                  <a:pt x="865740" y="804910"/>
                </a:lnTo>
                <a:lnTo>
                  <a:pt x="825570" y="828013"/>
                </a:lnTo>
                <a:lnTo>
                  <a:pt x="782872" y="848077"/>
                </a:lnTo>
                <a:lnTo>
                  <a:pt x="737873" y="864914"/>
                </a:lnTo>
                <a:lnTo>
                  <a:pt x="690799" y="878337"/>
                </a:lnTo>
                <a:lnTo>
                  <a:pt x="641875" y="888157"/>
                </a:lnTo>
                <a:lnTo>
                  <a:pt x="591327" y="894187"/>
                </a:lnTo>
                <a:lnTo>
                  <a:pt x="539381" y="896238"/>
                </a:lnTo>
                <a:lnTo>
                  <a:pt x="487435" y="894187"/>
                </a:lnTo>
                <a:lnTo>
                  <a:pt x="436886" y="888157"/>
                </a:lnTo>
                <a:lnTo>
                  <a:pt x="387961" y="878337"/>
                </a:lnTo>
                <a:lnTo>
                  <a:pt x="340884" y="864914"/>
                </a:lnTo>
                <a:lnTo>
                  <a:pt x="295882" y="848077"/>
                </a:lnTo>
                <a:lnTo>
                  <a:pt x="253182" y="828013"/>
                </a:lnTo>
                <a:lnTo>
                  <a:pt x="213008" y="804910"/>
                </a:lnTo>
                <a:lnTo>
                  <a:pt x="175588" y="778956"/>
                </a:lnTo>
                <a:lnTo>
                  <a:pt x="141147" y="750338"/>
                </a:lnTo>
                <a:lnTo>
                  <a:pt x="109912" y="719245"/>
                </a:lnTo>
                <a:lnTo>
                  <a:pt x="82108" y="685864"/>
                </a:lnTo>
                <a:lnTo>
                  <a:pt x="57961" y="650383"/>
                </a:lnTo>
                <a:lnTo>
                  <a:pt x="37698" y="612991"/>
                </a:lnTo>
                <a:lnTo>
                  <a:pt x="21544" y="573874"/>
                </a:lnTo>
                <a:lnTo>
                  <a:pt x="9725" y="533220"/>
                </a:lnTo>
                <a:lnTo>
                  <a:pt x="2469" y="491218"/>
                </a:lnTo>
                <a:lnTo>
                  <a:pt x="0" y="448055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19176" y="3102101"/>
            <a:ext cx="56007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5095" marR="5080" indent="-113030">
              <a:lnSpc>
                <a:spcPts val="1400"/>
              </a:lnSpc>
              <a:spcBef>
                <a:spcPts val="180"/>
              </a:spcBef>
            </a:pPr>
            <a:r>
              <a:rPr sz="1200" b="1" spc="-5" dirty="0">
                <a:latin typeface="Times New Roman"/>
                <a:cs typeface="Times New Roman"/>
              </a:rPr>
              <a:t>Уч</a:t>
            </a:r>
            <a:r>
              <a:rPr sz="1200" b="1" dirty="0">
                <a:latin typeface="Times New Roman"/>
                <a:cs typeface="Times New Roman"/>
              </a:rPr>
              <a:t>р</a:t>
            </a:r>
            <a:r>
              <a:rPr sz="1200" b="1" spc="-5" dirty="0">
                <a:latin typeface="Times New Roman"/>
                <a:cs typeface="Times New Roman"/>
              </a:rPr>
              <a:t>е</a:t>
            </a:r>
            <a:r>
              <a:rPr sz="1200" b="1" spc="-20" dirty="0">
                <a:latin typeface="Times New Roman"/>
                <a:cs typeface="Times New Roman"/>
              </a:rPr>
              <a:t>ж</a:t>
            </a:r>
            <a:r>
              <a:rPr sz="1200" b="1" dirty="0">
                <a:latin typeface="Times New Roman"/>
                <a:cs typeface="Times New Roman"/>
              </a:rPr>
              <a:t>д  </a:t>
            </a:r>
            <a:r>
              <a:rPr sz="1200" b="1" spc="-5" dirty="0">
                <a:latin typeface="Times New Roman"/>
                <a:cs typeface="Times New Roman"/>
              </a:rPr>
              <a:t>ение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463673" y="1828292"/>
            <a:ext cx="1270" cy="656590"/>
          </a:xfrm>
          <a:custGeom>
            <a:avLst/>
            <a:gdLst/>
            <a:ahLst/>
            <a:cxnLst/>
            <a:rect l="l" t="t" r="r" b="b"/>
            <a:pathLst>
              <a:path w="1269" h="656589">
                <a:moveTo>
                  <a:pt x="0" y="0"/>
                </a:moveTo>
                <a:lnTo>
                  <a:pt x="762" y="656082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364739" y="2484373"/>
            <a:ext cx="99060" cy="1270"/>
          </a:xfrm>
          <a:custGeom>
            <a:avLst/>
            <a:gdLst/>
            <a:ahLst/>
            <a:cxnLst/>
            <a:rect l="l" t="t" r="r" b="b"/>
            <a:pathLst>
              <a:path w="99060" h="1269">
                <a:moveTo>
                  <a:pt x="0" y="0"/>
                </a:moveTo>
                <a:lnTo>
                  <a:pt x="98933" y="762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319401" y="3263265"/>
            <a:ext cx="227329" cy="1270"/>
          </a:xfrm>
          <a:custGeom>
            <a:avLst/>
            <a:gdLst/>
            <a:ahLst/>
            <a:cxnLst/>
            <a:rect l="l" t="t" r="r" b="b"/>
            <a:pathLst>
              <a:path w="227330" h="1270">
                <a:moveTo>
                  <a:pt x="0" y="0"/>
                </a:moveTo>
                <a:lnTo>
                  <a:pt x="227075" y="888"/>
                </a:lnTo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646679" y="1827276"/>
            <a:ext cx="0" cy="2196465"/>
          </a:xfrm>
          <a:custGeom>
            <a:avLst/>
            <a:gdLst/>
            <a:ahLst/>
            <a:cxnLst/>
            <a:rect l="l" t="t" r="r" b="b"/>
            <a:pathLst>
              <a:path h="2196465">
                <a:moveTo>
                  <a:pt x="0" y="0"/>
                </a:moveTo>
                <a:lnTo>
                  <a:pt x="0" y="2195893"/>
                </a:lnTo>
              </a:path>
            </a:pathLst>
          </a:custGeom>
          <a:ln w="10287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319401" y="4014215"/>
            <a:ext cx="327025" cy="1270"/>
          </a:xfrm>
          <a:custGeom>
            <a:avLst/>
            <a:gdLst/>
            <a:ahLst/>
            <a:cxnLst/>
            <a:rect l="l" t="t" r="r" b="b"/>
            <a:pathLst>
              <a:path w="327025" h="1270">
                <a:moveTo>
                  <a:pt x="326898" y="0"/>
                </a:moveTo>
                <a:lnTo>
                  <a:pt x="0" y="888"/>
                </a:lnTo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81569" y="2589148"/>
            <a:ext cx="158115" cy="484505"/>
          </a:xfrm>
          <a:custGeom>
            <a:avLst/>
            <a:gdLst/>
            <a:ahLst/>
            <a:cxnLst/>
            <a:rect l="l" t="t" r="r" b="b"/>
            <a:pathLst>
              <a:path w="158115" h="484505">
                <a:moveTo>
                  <a:pt x="0" y="484377"/>
                </a:moveTo>
                <a:lnTo>
                  <a:pt x="158026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339596" y="3323590"/>
            <a:ext cx="146050" cy="1270"/>
          </a:xfrm>
          <a:custGeom>
            <a:avLst/>
            <a:gdLst/>
            <a:ahLst/>
            <a:cxnLst/>
            <a:rect l="l" t="t" r="r" b="b"/>
            <a:pathLst>
              <a:path w="146050" h="1270">
                <a:moveTo>
                  <a:pt x="0" y="0"/>
                </a:moveTo>
                <a:lnTo>
                  <a:pt x="145795" y="762"/>
                </a:lnTo>
              </a:path>
            </a:pathLst>
          </a:custGeom>
          <a:ln w="9524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81569" y="3706367"/>
            <a:ext cx="304165" cy="309245"/>
          </a:xfrm>
          <a:custGeom>
            <a:avLst/>
            <a:gdLst/>
            <a:ahLst/>
            <a:cxnLst/>
            <a:rect l="l" t="t" r="r" b="b"/>
            <a:pathLst>
              <a:path w="304165" h="309245">
                <a:moveTo>
                  <a:pt x="0" y="0"/>
                </a:moveTo>
                <a:lnTo>
                  <a:pt x="303822" y="308736"/>
                </a:lnTo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31944" y="1827529"/>
            <a:ext cx="1905" cy="760730"/>
          </a:xfrm>
          <a:custGeom>
            <a:avLst/>
            <a:gdLst/>
            <a:ahLst/>
            <a:cxnLst/>
            <a:rect l="l" t="t" r="r" b="b"/>
            <a:pathLst>
              <a:path w="1904" h="760730">
                <a:moveTo>
                  <a:pt x="0" y="0"/>
                </a:moveTo>
                <a:lnTo>
                  <a:pt x="1523" y="76073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184903" y="2305811"/>
            <a:ext cx="1114044" cy="5638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410455" y="2333244"/>
            <a:ext cx="696468" cy="3276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114800" y="2387600"/>
            <a:ext cx="1101725" cy="552450"/>
          </a:xfrm>
          <a:custGeom>
            <a:avLst/>
            <a:gdLst/>
            <a:ahLst/>
            <a:cxnLst/>
            <a:rect l="l" t="t" r="r" b="b"/>
            <a:pathLst>
              <a:path w="1101725" h="552450">
                <a:moveTo>
                  <a:pt x="1009650" y="0"/>
                </a:moveTo>
                <a:lnTo>
                  <a:pt x="92075" y="0"/>
                </a:lnTo>
                <a:lnTo>
                  <a:pt x="56257" y="7242"/>
                </a:lnTo>
                <a:lnTo>
                  <a:pt x="26987" y="26987"/>
                </a:lnTo>
                <a:lnTo>
                  <a:pt x="7242" y="56257"/>
                </a:lnTo>
                <a:lnTo>
                  <a:pt x="0" y="92075"/>
                </a:lnTo>
                <a:lnTo>
                  <a:pt x="0" y="460375"/>
                </a:lnTo>
                <a:lnTo>
                  <a:pt x="7242" y="496192"/>
                </a:lnTo>
                <a:lnTo>
                  <a:pt x="26987" y="525462"/>
                </a:lnTo>
                <a:lnTo>
                  <a:pt x="56257" y="545207"/>
                </a:lnTo>
                <a:lnTo>
                  <a:pt x="92075" y="552450"/>
                </a:lnTo>
                <a:lnTo>
                  <a:pt x="1009650" y="552450"/>
                </a:lnTo>
                <a:lnTo>
                  <a:pt x="1045467" y="545207"/>
                </a:lnTo>
                <a:lnTo>
                  <a:pt x="1074737" y="525462"/>
                </a:lnTo>
                <a:lnTo>
                  <a:pt x="1094482" y="496192"/>
                </a:lnTo>
                <a:lnTo>
                  <a:pt x="1101725" y="460375"/>
                </a:lnTo>
                <a:lnTo>
                  <a:pt x="1101725" y="92075"/>
                </a:lnTo>
                <a:lnTo>
                  <a:pt x="1094482" y="56257"/>
                </a:lnTo>
                <a:lnTo>
                  <a:pt x="1074737" y="26987"/>
                </a:lnTo>
                <a:lnTo>
                  <a:pt x="1045467" y="7242"/>
                </a:lnTo>
                <a:lnTo>
                  <a:pt x="1009650" y="0"/>
                </a:lnTo>
                <a:close/>
              </a:path>
            </a:pathLst>
          </a:custGeom>
          <a:solidFill>
            <a:srgbClr val="FAD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114800" y="2387600"/>
            <a:ext cx="1101725" cy="552450"/>
          </a:xfrm>
          <a:custGeom>
            <a:avLst/>
            <a:gdLst/>
            <a:ahLst/>
            <a:cxnLst/>
            <a:rect l="l" t="t" r="r" b="b"/>
            <a:pathLst>
              <a:path w="1101725" h="552450">
                <a:moveTo>
                  <a:pt x="0" y="92075"/>
                </a:moveTo>
                <a:lnTo>
                  <a:pt x="7242" y="56257"/>
                </a:lnTo>
                <a:lnTo>
                  <a:pt x="26987" y="26987"/>
                </a:lnTo>
                <a:lnTo>
                  <a:pt x="56257" y="7242"/>
                </a:lnTo>
                <a:lnTo>
                  <a:pt x="92075" y="0"/>
                </a:lnTo>
                <a:lnTo>
                  <a:pt x="1009650" y="0"/>
                </a:lnTo>
                <a:lnTo>
                  <a:pt x="1045467" y="7242"/>
                </a:lnTo>
                <a:lnTo>
                  <a:pt x="1074737" y="26987"/>
                </a:lnTo>
                <a:lnTo>
                  <a:pt x="1094482" y="56257"/>
                </a:lnTo>
                <a:lnTo>
                  <a:pt x="1101725" y="92075"/>
                </a:lnTo>
                <a:lnTo>
                  <a:pt x="1101725" y="460375"/>
                </a:lnTo>
                <a:lnTo>
                  <a:pt x="1094482" y="496192"/>
                </a:lnTo>
                <a:lnTo>
                  <a:pt x="1074737" y="525462"/>
                </a:lnTo>
                <a:lnTo>
                  <a:pt x="1045467" y="545207"/>
                </a:lnTo>
                <a:lnTo>
                  <a:pt x="1009650" y="552450"/>
                </a:lnTo>
                <a:lnTo>
                  <a:pt x="92075" y="552450"/>
                </a:lnTo>
                <a:lnTo>
                  <a:pt x="56257" y="545207"/>
                </a:lnTo>
                <a:lnTo>
                  <a:pt x="26987" y="525462"/>
                </a:lnTo>
                <a:lnTo>
                  <a:pt x="7242" y="496192"/>
                </a:lnTo>
                <a:lnTo>
                  <a:pt x="0" y="460375"/>
                </a:lnTo>
                <a:lnTo>
                  <a:pt x="0" y="920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415409" y="2439161"/>
            <a:ext cx="501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latin typeface="Times New Roman"/>
                <a:cs typeface="Times New Roman"/>
              </a:rPr>
              <a:t>З</a:t>
            </a:r>
            <a:r>
              <a:rPr sz="1200" b="1" dirty="0">
                <a:latin typeface="Times New Roman"/>
                <a:cs typeface="Times New Roman"/>
              </a:rPr>
              <a:t>дание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114038" y="3244342"/>
            <a:ext cx="1101725" cy="899160"/>
          </a:xfrm>
          <a:custGeom>
            <a:avLst/>
            <a:gdLst/>
            <a:ahLst/>
            <a:cxnLst/>
            <a:rect l="l" t="t" r="r" b="b"/>
            <a:pathLst>
              <a:path w="1101725" h="899160">
                <a:moveTo>
                  <a:pt x="550926" y="0"/>
                </a:moveTo>
                <a:lnTo>
                  <a:pt x="497864" y="2056"/>
                </a:lnTo>
                <a:lnTo>
                  <a:pt x="446230" y="8101"/>
                </a:lnTo>
                <a:lnTo>
                  <a:pt x="396255" y="17946"/>
                </a:lnTo>
                <a:lnTo>
                  <a:pt x="348169" y="31403"/>
                </a:lnTo>
                <a:lnTo>
                  <a:pt x="302204" y="48283"/>
                </a:lnTo>
                <a:lnTo>
                  <a:pt x="258589" y="68398"/>
                </a:lnTo>
                <a:lnTo>
                  <a:pt x="217556" y="91560"/>
                </a:lnTo>
                <a:lnTo>
                  <a:pt x="179336" y="117580"/>
                </a:lnTo>
                <a:lnTo>
                  <a:pt x="144159" y="146270"/>
                </a:lnTo>
                <a:lnTo>
                  <a:pt x="112257" y="177443"/>
                </a:lnTo>
                <a:lnTo>
                  <a:pt x="83859" y="210909"/>
                </a:lnTo>
                <a:lnTo>
                  <a:pt x="59197" y="246480"/>
                </a:lnTo>
                <a:lnTo>
                  <a:pt x="38501" y="283968"/>
                </a:lnTo>
                <a:lnTo>
                  <a:pt x="22003" y="323185"/>
                </a:lnTo>
                <a:lnTo>
                  <a:pt x="9933" y="363943"/>
                </a:lnTo>
                <a:lnTo>
                  <a:pt x="2521" y="406052"/>
                </a:lnTo>
                <a:lnTo>
                  <a:pt x="0" y="449326"/>
                </a:lnTo>
                <a:lnTo>
                  <a:pt x="2521" y="492599"/>
                </a:lnTo>
                <a:lnTo>
                  <a:pt x="9933" y="534708"/>
                </a:lnTo>
                <a:lnTo>
                  <a:pt x="22003" y="575466"/>
                </a:lnTo>
                <a:lnTo>
                  <a:pt x="38501" y="614683"/>
                </a:lnTo>
                <a:lnTo>
                  <a:pt x="59197" y="652171"/>
                </a:lnTo>
                <a:lnTo>
                  <a:pt x="83859" y="687742"/>
                </a:lnTo>
                <a:lnTo>
                  <a:pt x="112257" y="721208"/>
                </a:lnTo>
                <a:lnTo>
                  <a:pt x="144159" y="752381"/>
                </a:lnTo>
                <a:lnTo>
                  <a:pt x="179336" y="781071"/>
                </a:lnTo>
                <a:lnTo>
                  <a:pt x="217556" y="807091"/>
                </a:lnTo>
                <a:lnTo>
                  <a:pt x="258589" y="830253"/>
                </a:lnTo>
                <a:lnTo>
                  <a:pt x="302204" y="850368"/>
                </a:lnTo>
                <a:lnTo>
                  <a:pt x="348169" y="867248"/>
                </a:lnTo>
                <a:lnTo>
                  <a:pt x="396255" y="880705"/>
                </a:lnTo>
                <a:lnTo>
                  <a:pt x="446230" y="890550"/>
                </a:lnTo>
                <a:lnTo>
                  <a:pt x="497864" y="896595"/>
                </a:lnTo>
                <a:lnTo>
                  <a:pt x="550926" y="898652"/>
                </a:lnTo>
                <a:lnTo>
                  <a:pt x="603966" y="896595"/>
                </a:lnTo>
                <a:lnTo>
                  <a:pt x="655581" y="890550"/>
                </a:lnTo>
                <a:lnTo>
                  <a:pt x="705540" y="880705"/>
                </a:lnTo>
                <a:lnTo>
                  <a:pt x="753612" y="867248"/>
                </a:lnTo>
                <a:lnTo>
                  <a:pt x="799565" y="850368"/>
                </a:lnTo>
                <a:lnTo>
                  <a:pt x="843169" y="830253"/>
                </a:lnTo>
                <a:lnTo>
                  <a:pt x="884193" y="807091"/>
                </a:lnTo>
                <a:lnTo>
                  <a:pt x="922407" y="781071"/>
                </a:lnTo>
                <a:lnTo>
                  <a:pt x="957578" y="752381"/>
                </a:lnTo>
                <a:lnTo>
                  <a:pt x="989476" y="721208"/>
                </a:lnTo>
                <a:lnTo>
                  <a:pt x="1017871" y="687742"/>
                </a:lnTo>
                <a:lnTo>
                  <a:pt x="1042530" y="652171"/>
                </a:lnTo>
                <a:lnTo>
                  <a:pt x="1063224" y="614683"/>
                </a:lnTo>
                <a:lnTo>
                  <a:pt x="1079722" y="575466"/>
                </a:lnTo>
                <a:lnTo>
                  <a:pt x="1091792" y="534708"/>
                </a:lnTo>
                <a:lnTo>
                  <a:pt x="1099203" y="492599"/>
                </a:lnTo>
                <a:lnTo>
                  <a:pt x="1101725" y="449326"/>
                </a:lnTo>
                <a:lnTo>
                  <a:pt x="1099203" y="406052"/>
                </a:lnTo>
                <a:lnTo>
                  <a:pt x="1091792" y="363943"/>
                </a:lnTo>
                <a:lnTo>
                  <a:pt x="1079722" y="323185"/>
                </a:lnTo>
                <a:lnTo>
                  <a:pt x="1063224" y="283968"/>
                </a:lnTo>
                <a:lnTo>
                  <a:pt x="1042530" y="246480"/>
                </a:lnTo>
                <a:lnTo>
                  <a:pt x="1017871" y="210909"/>
                </a:lnTo>
                <a:lnTo>
                  <a:pt x="989476" y="177443"/>
                </a:lnTo>
                <a:lnTo>
                  <a:pt x="957578" y="146270"/>
                </a:lnTo>
                <a:lnTo>
                  <a:pt x="922407" y="117580"/>
                </a:lnTo>
                <a:lnTo>
                  <a:pt x="884193" y="91560"/>
                </a:lnTo>
                <a:lnTo>
                  <a:pt x="843169" y="68398"/>
                </a:lnTo>
                <a:lnTo>
                  <a:pt x="799565" y="48283"/>
                </a:lnTo>
                <a:lnTo>
                  <a:pt x="753612" y="31403"/>
                </a:lnTo>
                <a:lnTo>
                  <a:pt x="705540" y="17946"/>
                </a:lnTo>
                <a:lnTo>
                  <a:pt x="655581" y="8101"/>
                </a:lnTo>
                <a:lnTo>
                  <a:pt x="603966" y="2056"/>
                </a:lnTo>
                <a:lnTo>
                  <a:pt x="550926" y="0"/>
                </a:lnTo>
                <a:close/>
              </a:path>
            </a:pathLst>
          </a:custGeom>
          <a:solidFill>
            <a:srgbClr val="DBE4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114038" y="3244342"/>
            <a:ext cx="1101725" cy="899160"/>
          </a:xfrm>
          <a:custGeom>
            <a:avLst/>
            <a:gdLst/>
            <a:ahLst/>
            <a:cxnLst/>
            <a:rect l="l" t="t" r="r" b="b"/>
            <a:pathLst>
              <a:path w="1101725" h="899160">
                <a:moveTo>
                  <a:pt x="0" y="449326"/>
                </a:moveTo>
                <a:lnTo>
                  <a:pt x="2521" y="406052"/>
                </a:lnTo>
                <a:lnTo>
                  <a:pt x="9933" y="363943"/>
                </a:lnTo>
                <a:lnTo>
                  <a:pt x="22003" y="323185"/>
                </a:lnTo>
                <a:lnTo>
                  <a:pt x="38501" y="283968"/>
                </a:lnTo>
                <a:lnTo>
                  <a:pt x="59197" y="246480"/>
                </a:lnTo>
                <a:lnTo>
                  <a:pt x="83859" y="210909"/>
                </a:lnTo>
                <a:lnTo>
                  <a:pt x="112257" y="177443"/>
                </a:lnTo>
                <a:lnTo>
                  <a:pt x="144159" y="146270"/>
                </a:lnTo>
                <a:lnTo>
                  <a:pt x="179336" y="117580"/>
                </a:lnTo>
                <a:lnTo>
                  <a:pt x="217556" y="91560"/>
                </a:lnTo>
                <a:lnTo>
                  <a:pt x="258589" y="68398"/>
                </a:lnTo>
                <a:lnTo>
                  <a:pt x="302204" y="48283"/>
                </a:lnTo>
                <a:lnTo>
                  <a:pt x="348169" y="31403"/>
                </a:lnTo>
                <a:lnTo>
                  <a:pt x="396255" y="17946"/>
                </a:lnTo>
                <a:lnTo>
                  <a:pt x="446230" y="8101"/>
                </a:lnTo>
                <a:lnTo>
                  <a:pt x="497864" y="2056"/>
                </a:lnTo>
                <a:lnTo>
                  <a:pt x="550926" y="0"/>
                </a:lnTo>
                <a:lnTo>
                  <a:pt x="603966" y="2056"/>
                </a:lnTo>
                <a:lnTo>
                  <a:pt x="655581" y="8101"/>
                </a:lnTo>
                <a:lnTo>
                  <a:pt x="705540" y="17946"/>
                </a:lnTo>
                <a:lnTo>
                  <a:pt x="753612" y="31403"/>
                </a:lnTo>
                <a:lnTo>
                  <a:pt x="799565" y="48283"/>
                </a:lnTo>
                <a:lnTo>
                  <a:pt x="843169" y="68398"/>
                </a:lnTo>
                <a:lnTo>
                  <a:pt x="884193" y="91560"/>
                </a:lnTo>
                <a:lnTo>
                  <a:pt x="922407" y="117580"/>
                </a:lnTo>
                <a:lnTo>
                  <a:pt x="957578" y="146270"/>
                </a:lnTo>
                <a:lnTo>
                  <a:pt x="989476" y="177443"/>
                </a:lnTo>
                <a:lnTo>
                  <a:pt x="1017871" y="210909"/>
                </a:lnTo>
                <a:lnTo>
                  <a:pt x="1042530" y="246480"/>
                </a:lnTo>
                <a:lnTo>
                  <a:pt x="1063224" y="283968"/>
                </a:lnTo>
                <a:lnTo>
                  <a:pt x="1079722" y="323185"/>
                </a:lnTo>
                <a:lnTo>
                  <a:pt x="1091792" y="363943"/>
                </a:lnTo>
                <a:lnTo>
                  <a:pt x="1099203" y="406052"/>
                </a:lnTo>
                <a:lnTo>
                  <a:pt x="1101725" y="449326"/>
                </a:lnTo>
                <a:lnTo>
                  <a:pt x="1099203" y="492599"/>
                </a:lnTo>
                <a:lnTo>
                  <a:pt x="1091792" y="534708"/>
                </a:lnTo>
                <a:lnTo>
                  <a:pt x="1079722" y="575466"/>
                </a:lnTo>
                <a:lnTo>
                  <a:pt x="1063224" y="614683"/>
                </a:lnTo>
                <a:lnTo>
                  <a:pt x="1042530" y="652171"/>
                </a:lnTo>
                <a:lnTo>
                  <a:pt x="1017871" y="687742"/>
                </a:lnTo>
                <a:lnTo>
                  <a:pt x="989476" y="721208"/>
                </a:lnTo>
                <a:lnTo>
                  <a:pt x="957578" y="752381"/>
                </a:lnTo>
                <a:lnTo>
                  <a:pt x="922407" y="781071"/>
                </a:lnTo>
                <a:lnTo>
                  <a:pt x="884193" y="807091"/>
                </a:lnTo>
                <a:lnTo>
                  <a:pt x="843169" y="830253"/>
                </a:lnTo>
                <a:lnTo>
                  <a:pt x="799565" y="850368"/>
                </a:lnTo>
                <a:lnTo>
                  <a:pt x="753612" y="867248"/>
                </a:lnTo>
                <a:lnTo>
                  <a:pt x="705540" y="880705"/>
                </a:lnTo>
                <a:lnTo>
                  <a:pt x="655581" y="890550"/>
                </a:lnTo>
                <a:lnTo>
                  <a:pt x="603966" y="896595"/>
                </a:lnTo>
                <a:lnTo>
                  <a:pt x="550926" y="898652"/>
                </a:lnTo>
                <a:lnTo>
                  <a:pt x="497864" y="896595"/>
                </a:lnTo>
                <a:lnTo>
                  <a:pt x="446230" y="890550"/>
                </a:lnTo>
                <a:lnTo>
                  <a:pt x="396255" y="880705"/>
                </a:lnTo>
                <a:lnTo>
                  <a:pt x="348169" y="867248"/>
                </a:lnTo>
                <a:lnTo>
                  <a:pt x="302204" y="850368"/>
                </a:lnTo>
                <a:lnTo>
                  <a:pt x="258589" y="830253"/>
                </a:lnTo>
                <a:lnTo>
                  <a:pt x="217556" y="807091"/>
                </a:lnTo>
                <a:lnTo>
                  <a:pt x="179336" y="781071"/>
                </a:lnTo>
                <a:lnTo>
                  <a:pt x="144159" y="752381"/>
                </a:lnTo>
                <a:lnTo>
                  <a:pt x="112257" y="721208"/>
                </a:lnTo>
                <a:lnTo>
                  <a:pt x="83859" y="687742"/>
                </a:lnTo>
                <a:lnTo>
                  <a:pt x="59197" y="652171"/>
                </a:lnTo>
                <a:lnTo>
                  <a:pt x="38501" y="614683"/>
                </a:lnTo>
                <a:lnTo>
                  <a:pt x="22003" y="575466"/>
                </a:lnTo>
                <a:lnTo>
                  <a:pt x="9933" y="534708"/>
                </a:lnTo>
                <a:lnTo>
                  <a:pt x="2521" y="492599"/>
                </a:lnTo>
                <a:lnTo>
                  <a:pt x="0" y="449326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4385564" y="3405378"/>
            <a:ext cx="56007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3825" marR="5080" indent="-111760">
              <a:lnSpc>
                <a:spcPts val="1400"/>
              </a:lnSpc>
              <a:spcBef>
                <a:spcPts val="180"/>
              </a:spcBef>
            </a:pPr>
            <a:r>
              <a:rPr sz="1200" b="1" spc="-5" dirty="0">
                <a:latin typeface="Times New Roman"/>
                <a:cs typeface="Times New Roman"/>
              </a:rPr>
              <a:t>Уч</a:t>
            </a:r>
            <a:r>
              <a:rPr sz="1200" b="1" dirty="0">
                <a:latin typeface="Times New Roman"/>
                <a:cs typeface="Times New Roman"/>
              </a:rPr>
              <a:t>р</a:t>
            </a:r>
            <a:r>
              <a:rPr sz="1200" b="1" spc="-5" dirty="0">
                <a:latin typeface="Times New Roman"/>
                <a:cs typeface="Times New Roman"/>
              </a:rPr>
              <a:t>е</a:t>
            </a:r>
            <a:r>
              <a:rPr sz="1200" b="1" spc="-20" dirty="0">
                <a:latin typeface="Times New Roman"/>
                <a:cs typeface="Times New Roman"/>
              </a:rPr>
              <a:t>ж</a:t>
            </a:r>
            <a:r>
              <a:rPr sz="1200" b="1" dirty="0">
                <a:latin typeface="Times New Roman"/>
                <a:cs typeface="Times New Roman"/>
              </a:rPr>
              <a:t>д  </a:t>
            </a:r>
            <a:r>
              <a:rPr sz="1200" b="1" spc="-5" dirty="0">
                <a:latin typeface="Times New Roman"/>
                <a:cs typeface="Times New Roman"/>
              </a:rPr>
              <a:t>ение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631182" y="2940685"/>
            <a:ext cx="1270" cy="304165"/>
          </a:xfrm>
          <a:custGeom>
            <a:avLst/>
            <a:gdLst/>
            <a:ahLst/>
            <a:cxnLst/>
            <a:rect l="l" t="t" r="r" b="b"/>
            <a:pathLst>
              <a:path w="1270" h="304164">
                <a:moveTo>
                  <a:pt x="0" y="0"/>
                </a:moveTo>
                <a:lnTo>
                  <a:pt x="762" y="30365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050658" y="1827276"/>
            <a:ext cx="0" cy="767080"/>
          </a:xfrm>
          <a:custGeom>
            <a:avLst/>
            <a:gdLst/>
            <a:ahLst/>
            <a:cxnLst/>
            <a:rect l="l" t="t" r="r" b="b"/>
            <a:pathLst>
              <a:path h="767080">
                <a:moveTo>
                  <a:pt x="0" y="0"/>
                </a:moveTo>
                <a:lnTo>
                  <a:pt x="0" y="766635"/>
                </a:lnTo>
              </a:path>
            </a:pathLst>
          </a:custGeom>
          <a:ln w="1028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574535" y="2307335"/>
            <a:ext cx="1027176" cy="56235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04051" y="2389123"/>
            <a:ext cx="1016000" cy="551180"/>
          </a:xfrm>
          <a:custGeom>
            <a:avLst/>
            <a:gdLst/>
            <a:ahLst/>
            <a:cxnLst/>
            <a:rect l="l" t="t" r="r" b="b"/>
            <a:pathLst>
              <a:path w="1016000" h="551180">
                <a:moveTo>
                  <a:pt x="924178" y="0"/>
                </a:moveTo>
                <a:lnTo>
                  <a:pt x="91694" y="0"/>
                </a:lnTo>
                <a:lnTo>
                  <a:pt x="55989" y="7221"/>
                </a:lnTo>
                <a:lnTo>
                  <a:pt x="26844" y="26908"/>
                </a:lnTo>
                <a:lnTo>
                  <a:pt x="7201" y="56096"/>
                </a:lnTo>
                <a:lnTo>
                  <a:pt x="0" y="91821"/>
                </a:lnTo>
                <a:lnTo>
                  <a:pt x="0" y="459104"/>
                </a:lnTo>
                <a:lnTo>
                  <a:pt x="7201" y="494829"/>
                </a:lnTo>
                <a:lnTo>
                  <a:pt x="26844" y="524017"/>
                </a:lnTo>
                <a:lnTo>
                  <a:pt x="55989" y="543704"/>
                </a:lnTo>
                <a:lnTo>
                  <a:pt x="91694" y="550926"/>
                </a:lnTo>
                <a:lnTo>
                  <a:pt x="924178" y="550926"/>
                </a:lnTo>
                <a:lnTo>
                  <a:pt x="959903" y="543704"/>
                </a:lnTo>
                <a:lnTo>
                  <a:pt x="989091" y="524017"/>
                </a:lnTo>
                <a:lnTo>
                  <a:pt x="1008778" y="494829"/>
                </a:lnTo>
                <a:lnTo>
                  <a:pt x="1016000" y="459104"/>
                </a:lnTo>
                <a:lnTo>
                  <a:pt x="1016000" y="91821"/>
                </a:lnTo>
                <a:lnTo>
                  <a:pt x="1008778" y="56096"/>
                </a:lnTo>
                <a:lnTo>
                  <a:pt x="989091" y="26908"/>
                </a:lnTo>
                <a:lnTo>
                  <a:pt x="959903" y="7221"/>
                </a:lnTo>
                <a:lnTo>
                  <a:pt x="9241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504051" y="2389123"/>
            <a:ext cx="1016000" cy="551180"/>
          </a:xfrm>
          <a:custGeom>
            <a:avLst/>
            <a:gdLst/>
            <a:ahLst/>
            <a:cxnLst/>
            <a:rect l="l" t="t" r="r" b="b"/>
            <a:pathLst>
              <a:path w="1016000" h="551180">
                <a:moveTo>
                  <a:pt x="0" y="91821"/>
                </a:moveTo>
                <a:lnTo>
                  <a:pt x="7201" y="56096"/>
                </a:lnTo>
                <a:lnTo>
                  <a:pt x="26844" y="26908"/>
                </a:lnTo>
                <a:lnTo>
                  <a:pt x="55989" y="7221"/>
                </a:lnTo>
                <a:lnTo>
                  <a:pt x="91694" y="0"/>
                </a:lnTo>
                <a:lnTo>
                  <a:pt x="924178" y="0"/>
                </a:lnTo>
                <a:lnTo>
                  <a:pt x="959903" y="7221"/>
                </a:lnTo>
                <a:lnTo>
                  <a:pt x="989091" y="26908"/>
                </a:lnTo>
                <a:lnTo>
                  <a:pt x="1008778" y="56096"/>
                </a:lnTo>
                <a:lnTo>
                  <a:pt x="1016000" y="91821"/>
                </a:lnTo>
                <a:lnTo>
                  <a:pt x="1016000" y="459104"/>
                </a:lnTo>
                <a:lnTo>
                  <a:pt x="1008778" y="494829"/>
                </a:lnTo>
                <a:lnTo>
                  <a:pt x="989091" y="524017"/>
                </a:lnTo>
                <a:lnTo>
                  <a:pt x="959903" y="543704"/>
                </a:lnTo>
                <a:lnTo>
                  <a:pt x="924178" y="550926"/>
                </a:lnTo>
                <a:lnTo>
                  <a:pt x="91694" y="550926"/>
                </a:lnTo>
                <a:lnTo>
                  <a:pt x="55989" y="543704"/>
                </a:lnTo>
                <a:lnTo>
                  <a:pt x="26844" y="524017"/>
                </a:lnTo>
                <a:lnTo>
                  <a:pt x="7201" y="494829"/>
                </a:lnTo>
                <a:lnTo>
                  <a:pt x="0" y="459104"/>
                </a:lnTo>
                <a:lnTo>
                  <a:pt x="0" y="918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839331" y="3323590"/>
            <a:ext cx="1097915" cy="898525"/>
          </a:xfrm>
          <a:custGeom>
            <a:avLst/>
            <a:gdLst/>
            <a:ahLst/>
            <a:cxnLst/>
            <a:rect l="l" t="t" r="r" b="b"/>
            <a:pathLst>
              <a:path w="1097915" h="898525">
                <a:moveTo>
                  <a:pt x="548894" y="0"/>
                </a:moveTo>
                <a:lnTo>
                  <a:pt x="496031" y="2056"/>
                </a:lnTo>
                <a:lnTo>
                  <a:pt x="444590" y="8101"/>
                </a:lnTo>
                <a:lnTo>
                  <a:pt x="394801" y="17946"/>
                </a:lnTo>
                <a:lnTo>
                  <a:pt x="346894" y="31403"/>
                </a:lnTo>
                <a:lnTo>
                  <a:pt x="301098" y="48283"/>
                </a:lnTo>
                <a:lnTo>
                  <a:pt x="257645" y="68398"/>
                </a:lnTo>
                <a:lnTo>
                  <a:pt x="216763" y="91560"/>
                </a:lnTo>
                <a:lnTo>
                  <a:pt x="178683" y="117580"/>
                </a:lnTo>
                <a:lnTo>
                  <a:pt x="143635" y="146270"/>
                </a:lnTo>
                <a:lnTo>
                  <a:pt x="111849" y="177443"/>
                </a:lnTo>
                <a:lnTo>
                  <a:pt x="83555" y="210909"/>
                </a:lnTo>
                <a:lnTo>
                  <a:pt x="58982" y="246480"/>
                </a:lnTo>
                <a:lnTo>
                  <a:pt x="38362" y="283968"/>
                </a:lnTo>
                <a:lnTo>
                  <a:pt x="21923" y="323185"/>
                </a:lnTo>
                <a:lnTo>
                  <a:pt x="9897" y="363943"/>
                </a:lnTo>
                <a:lnTo>
                  <a:pt x="2512" y="406052"/>
                </a:lnTo>
                <a:lnTo>
                  <a:pt x="0" y="449326"/>
                </a:lnTo>
                <a:lnTo>
                  <a:pt x="2512" y="492578"/>
                </a:lnTo>
                <a:lnTo>
                  <a:pt x="9897" y="534669"/>
                </a:lnTo>
                <a:lnTo>
                  <a:pt x="21923" y="575410"/>
                </a:lnTo>
                <a:lnTo>
                  <a:pt x="38362" y="614613"/>
                </a:lnTo>
                <a:lnTo>
                  <a:pt x="58982" y="652089"/>
                </a:lnTo>
                <a:lnTo>
                  <a:pt x="83555" y="687650"/>
                </a:lnTo>
                <a:lnTo>
                  <a:pt x="111849" y="721107"/>
                </a:lnTo>
                <a:lnTo>
                  <a:pt x="143635" y="752272"/>
                </a:lnTo>
                <a:lnTo>
                  <a:pt x="178683" y="780957"/>
                </a:lnTo>
                <a:lnTo>
                  <a:pt x="216763" y="806973"/>
                </a:lnTo>
                <a:lnTo>
                  <a:pt x="257645" y="830132"/>
                </a:lnTo>
                <a:lnTo>
                  <a:pt x="301098" y="850244"/>
                </a:lnTo>
                <a:lnTo>
                  <a:pt x="346894" y="867123"/>
                </a:lnTo>
                <a:lnTo>
                  <a:pt x="394801" y="880578"/>
                </a:lnTo>
                <a:lnTo>
                  <a:pt x="444590" y="890423"/>
                </a:lnTo>
                <a:lnTo>
                  <a:pt x="496031" y="896468"/>
                </a:lnTo>
                <a:lnTo>
                  <a:pt x="548894" y="898525"/>
                </a:lnTo>
                <a:lnTo>
                  <a:pt x="601777" y="896468"/>
                </a:lnTo>
                <a:lnTo>
                  <a:pt x="653237" y="890423"/>
                </a:lnTo>
                <a:lnTo>
                  <a:pt x="703042" y="880578"/>
                </a:lnTo>
                <a:lnTo>
                  <a:pt x="750964" y="867123"/>
                </a:lnTo>
                <a:lnTo>
                  <a:pt x="796771" y="850244"/>
                </a:lnTo>
                <a:lnTo>
                  <a:pt x="840235" y="830132"/>
                </a:lnTo>
                <a:lnTo>
                  <a:pt x="881125" y="806973"/>
                </a:lnTo>
                <a:lnTo>
                  <a:pt x="919212" y="780957"/>
                </a:lnTo>
                <a:lnTo>
                  <a:pt x="954266" y="752272"/>
                </a:lnTo>
                <a:lnTo>
                  <a:pt x="986056" y="721107"/>
                </a:lnTo>
                <a:lnTo>
                  <a:pt x="1014354" y="687650"/>
                </a:lnTo>
                <a:lnTo>
                  <a:pt x="1038929" y="652089"/>
                </a:lnTo>
                <a:lnTo>
                  <a:pt x="1059551" y="614613"/>
                </a:lnTo>
                <a:lnTo>
                  <a:pt x="1075990" y="575410"/>
                </a:lnTo>
                <a:lnTo>
                  <a:pt x="1088017" y="534669"/>
                </a:lnTo>
                <a:lnTo>
                  <a:pt x="1095402" y="492578"/>
                </a:lnTo>
                <a:lnTo>
                  <a:pt x="1097915" y="449326"/>
                </a:lnTo>
                <a:lnTo>
                  <a:pt x="1095402" y="406052"/>
                </a:lnTo>
                <a:lnTo>
                  <a:pt x="1088017" y="363943"/>
                </a:lnTo>
                <a:lnTo>
                  <a:pt x="1075990" y="323185"/>
                </a:lnTo>
                <a:lnTo>
                  <a:pt x="1059551" y="283968"/>
                </a:lnTo>
                <a:lnTo>
                  <a:pt x="1038929" y="246480"/>
                </a:lnTo>
                <a:lnTo>
                  <a:pt x="1014354" y="210909"/>
                </a:lnTo>
                <a:lnTo>
                  <a:pt x="986056" y="177443"/>
                </a:lnTo>
                <a:lnTo>
                  <a:pt x="954266" y="146270"/>
                </a:lnTo>
                <a:lnTo>
                  <a:pt x="919212" y="117580"/>
                </a:lnTo>
                <a:lnTo>
                  <a:pt x="881125" y="91560"/>
                </a:lnTo>
                <a:lnTo>
                  <a:pt x="840235" y="68398"/>
                </a:lnTo>
                <a:lnTo>
                  <a:pt x="796771" y="48283"/>
                </a:lnTo>
                <a:lnTo>
                  <a:pt x="750964" y="31403"/>
                </a:lnTo>
                <a:lnTo>
                  <a:pt x="703042" y="17946"/>
                </a:lnTo>
                <a:lnTo>
                  <a:pt x="653237" y="8101"/>
                </a:lnTo>
                <a:lnTo>
                  <a:pt x="601777" y="2056"/>
                </a:lnTo>
                <a:lnTo>
                  <a:pt x="548894" y="0"/>
                </a:lnTo>
                <a:close/>
              </a:path>
            </a:pathLst>
          </a:custGeom>
          <a:solidFill>
            <a:srgbClr val="DBE4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839331" y="3323590"/>
            <a:ext cx="1097915" cy="898525"/>
          </a:xfrm>
          <a:custGeom>
            <a:avLst/>
            <a:gdLst/>
            <a:ahLst/>
            <a:cxnLst/>
            <a:rect l="l" t="t" r="r" b="b"/>
            <a:pathLst>
              <a:path w="1097915" h="898525">
                <a:moveTo>
                  <a:pt x="0" y="449326"/>
                </a:moveTo>
                <a:lnTo>
                  <a:pt x="2512" y="406052"/>
                </a:lnTo>
                <a:lnTo>
                  <a:pt x="9897" y="363943"/>
                </a:lnTo>
                <a:lnTo>
                  <a:pt x="21923" y="323185"/>
                </a:lnTo>
                <a:lnTo>
                  <a:pt x="38362" y="283968"/>
                </a:lnTo>
                <a:lnTo>
                  <a:pt x="58982" y="246480"/>
                </a:lnTo>
                <a:lnTo>
                  <a:pt x="83555" y="210909"/>
                </a:lnTo>
                <a:lnTo>
                  <a:pt x="111849" y="177443"/>
                </a:lnTo>
                <a:lnTo>
                  <a:pt x="143635" y="146270"/>
                </a:lnTo>
                <a:lnTo>
                  <a:pt x="178683" y="117580"/>
                </a:lnTo>
                <a:lnTo>
                  <a:pt x="216763" y="91560"/>
                </a:lnTo>
                <a:lnTo>
                  <a:pt x="257645" y="68398"/>
                </a:lnTo>
                <a:lnTo>
                  <a:pt x="301098" y="48283"/>
                </a:lnTo>
                <a:lnTo>
                  <a:pt x="346894" y="31403"/>
                </a:lnTo>
                <a:lnTo>
                  <a:pt x="394801" y="17946"/>
                </a:lnTo>
                <a:lnTo>
                  <a:pt x="444590" y="8101"/>
                </a:lnTo>
                <a:lnTo>
                  <a:pt x="496031" y="2056"/>
                </a:lnTo>
                <a:lnTo>
                  <a:pt x="548894" y="0"/>
                </a:lnTo>
                <a:lnTo>
                  <a:pt x="601777" y="2056"/>
                </a:lnTo>
                <a:lnTo>
                  <a:pt x="653237" y="8101"/>
                </a:lnTo>
                <a:lnTo>
                  <a:pt x="703042" y="17946"/>
                </a:lnTo>
                <a:lnTo>
                  <a:pt x="750964" y="31403"/>
                </a:lnTo>
                <a:lnTo>
                  <a:pt x="796771" y="48283"/>
                </a:lnTo>
                <a:lnTo>
                  <a:pt x="840235" y="68398"/>
                </a:lnTo>
                <a:lnTo>
                  <a:pt x="881125" y="91560"/>
                </a:lnTo>
                <a:lnTo>
                  <a:pt x="919212" y="117580"/>
                </a:lnTo>
                <a:lnTo>
                  <a:pt x="954266" y="146270"/>
                </a:lnTo>
                <a:lnTo>
                  <a:pt x="986056" y="177443"/>
                </a:lnTo>
                <a:lnTo>
                  <a:pt x="1014354" y="210909"/>
                </a:lnTo>
                <a:lnTo>
                  <a:pt x="1038929" y="246480"/>
                </a:lnTo>
                <a:lnTo>
                  <a:pt x="1059551" y="283968"/>
                </a:lnTo>
                <a:lnTo>
                  <a:pt x="1075990" y="323185"/>
                </a:lnTo>
                <a:lnTo>
                  <a:pt x="1088017" y="363943"/>
                </a:lnTo>
                <a:lnTo>
                  <a:pt x="1095402" y="406052"/>
                </a:lnTo>
                <a:lnTo>
                  <a:pt x="1097915" y="449326"/>
                </a:lnTo>
                <a:lnTo>
                  <a:pt x="1095402" y="492578"/>
                </a:lnTo>
                <a:lnTo>
                  <a:pt x="1088017" y="534669"/>
                </a:lnTo>
                <a:lnTo>
                  <a:pt x="1075990" y="575410"/>
                </a:lnTo>
                <a:lnTo>
                  <a:pt x="1059551" y="614613"/>
                </a:lnTo>
                <a:lnTo>
                  <a:pt x="1038929" y="652089"/>
                </a:lnTo>
                <a:lnTo>
                  <a:pt x="1014354" y="687650"/>
                </a:lnTo>
                <a:lnTo>
                  <a:pt x="986056" y="721107"/>
                </a:lnTo>
                <a:lnTo>
                  <a:pt x="954266" y="752272"/>
                </a:lnTo>
                <a:lnTo>
                  <a:pt x="919212" y="780957"/>
                </a:lnTo>
                <a:lnTo>
                  <a:pt x="881125" y="806973"/>
                </a:lnTo>
                <a:lnTo>
                  <a:pt x="840235" y="830132"/>
                </a:lnTo>
                <a:lnTo>
                  <a:pt x="796771" y="850244"/>
                </a:lnTo>
                <a:lnTo>
                  <a:pt x="750964" y="867123"/>
                </a:lnTo>
                <a:lnTo>
                  <a:pt x="703042" y="880578"/>
                </a:lnTo>
                <a:lnTo>
                  <a:pt x="653237" y="890423"/>
                </a:lnTo>
                <a:lnTo>
                  <a:pt x="601777" y="896468"/>
                </a:lnTo>
                <a:lnTo>
                  <a:pt x="548894" y="898525"/>
                </a:lnTo>
                <a:lnTo>
                  <a:pt x="496031" y="896468"/>
                </a:lnTo>
                <a:lnTo>
                  <a:pt x="444590" y="890423"/>
                </a:lnTo>
                <a:lnTo>
                  <a:pt x="394801" y="880578"/>
                </a:lnTo>
                <a:lnTo>
                  <a:pt x="346894" y="867123"/>
                </a:lnTo>
                <a:lnTo>
                  <a:pt x="301098" y="850244"/>
                </a:lnTo>
                <a:lnTo>
                  <a:pt x="257645" y="830132"/>
                </a:lnTo>
                <a:lnTo>
                  <a:pt x="216763" y="806973"/>
                </a:lnTo>
                <a:lnTo>
                  <a:pt x="178683" y="780957"/>
                </a:lnTo>
                <a:lnTo>
                  <a:pt x="143635" y="752272"/>
                </a:lnTo>
                <a:lnTo>
                  <a:pt x="111849" y="721107"/>
                </a:lnTo>
                <a:lnTo>
                  <a:pt x="83555" y="687650"/>
                </a:lnTo>
                <a:lnTo>
                  <a:pt x="58982" y="652089"/>
                </a:lnTo>
                <a:lnTo>
                  <a:pt x="38362" y="614613"/>
                </a:lnTo>
                <a:lnTo>
                  <a:pt x="21923" y="575410"/>
                </a:lnTo>
                <a:lnTo>
                  <a:pt x="9897" y="534669"/>
                </a:lnTo>
                <a:lnTo>
                  <a:pt x="2512" y="492578"/>
                </a:lnTo>
                <a:lnTo>
                  <a:pt x="0" y="449326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109586" y="3484626"/>
            <a:ext cx="560070" cy="38671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3825" marR="5080" indent="-111760">
              <a:lnSpc>
                <a:spcPts val="1400"/>
              </a:lnSpc>
              <a:spcBef>
                <a:spcPts val="180"/>
              </a:spcBef>
            </a:pPr>
            <a:r>
              <a:rPr sz="1200" b="1" spc="-5" dirty="0">
                <a:latin typeface="Times New Roman"/>
                <a:cs typeface="Times New Roman"/>
              </a:rPr>
              <a:t>Уч</a:t>
            </a:r>
            <a:r>
              <a:rPr sz="1200" b="1" dirty="0">
                <a:latin typeface="Times New Roman"/>
                <a:cs typeface="Times New Roman"/>
              </a:rPr>
              <a:t>р</a:t>
            </a:r>
            <a:r>
              <a:rPr sz="1200" b="1" spc="-5" dirty="0">
                <a:latin typeface="Times New Roman"/>
                <a:cs typeface="Times New Roman"/>
              </a:rPr>
              <a:t>е</a:t>
            </a:r>
            <a:r>
              <a:rPr sz="1200" b="1" spc="-20" dirty="0">
                <a:latin typeface="Times New Roman"/>
                <a:cs typeface="Times New Roman"/>
              </a:rPr>
              <a:t>ж</a:t>
            </a:r>
            <a:r>
              <a:rPr sz="1200" b="1" dirty="0">
                <a:latin typeface="Times New Roman"/>
                <a:cs typeface="Times New Roman"/>
              </a:rPr>
              <a:t>д  </a:t>
            </a:r>
            <a:r>
              <a:rPr sz="1200" b="1" spc="-5" dirty="0">
                <a:latin typeface="Times New Roman"/>
                <a:cs typeface="Times New Roman"/>
              </a:rPr>
              <a:t>ение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520685" y="2514092"/>
            <a:ext cx="274955" cy="1270"/>
          </a:xfrm>
          <a:custGeom>
            <a:avLst/>
            <a:gdLst/>
            <a:ahLst/>
            <a:cxnLst/>
            <a:rect l="l" t="t" r="r" b="b"/>
            <a:pathLst>
              <a:path w="274954" h="1269">
                <a:moveTo>
                  <a:pt x="0" y="0"/>
                </a:moveTo>
                <a:lnTo>
                  <a:pt x="274574" y="762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776844" y="2518155"/>
            <a:ext cx="2540" cy="936625"/>
          </a:xfrm>
          <a:custGeom>
            <a:avLst/>
            <a:gdLst/>
            <a:ahLst/>
            <a:cxnLst/>
            <a:rect l="l" t="t" r="r" b="b"/>
            <a:pathLst>
              <a:path w="2540" h="936625">
                <a:moveTo>
                  <a:pt x="2412" y="0"/>
                </a:moveTo>
                <a:lnTo>
                  <a:pt x="0" y="936625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503289" y="2390267"/>
            <a:ext cx="1017905" cy="340360"/>
          </a:xfrm>
          <a:custGeom>
            <a:avLst/>
            <a:gdLst/>
            <a:ahLst/>
            <a:cxnLst/>
            <a:rect l="l" t="t" r="r" b="b"/>
            <a:pathLst>
              <a:path w="1017904" h="340360">
                <a:moveTo>
                  <a:pt x="960627" y="0"/>
                </a:moveTo>
                <a:lnTo>
                  <a:pt x="56641" y="0"/>
                </a:lnTo>
                <a:lnTo>
                  <a:pt x="34611" y="4456"/>
                </a:lnTo>
                <a:lnTo>
                  <a:pt x="16605" y="16605"/>
                </a:lnTo>
                <a:lnTo>
                  <a:pt x="4456" y="34611"/>
                </a:lnTo>
                <a:lnTo>
                  <a:pt x="0" y="56642"/>
                </a:lnTo>
                <a:lnTo>
                  <a:pt x="0" y="283337"/>
                </a:lnTo>
                <a:lnTo>
                  <a:pt x="4456" y="305367"/>
                </a:lnTo>
                <a:lnTo>
                  <a:pt x="16605" y="323373"/>
                </a:lnTo>
                <a:lnTo>
                  <a:pt x="34611" y="335522"/>
                </a:lnTo>
                <a:lnTo>
                  <a:pt x="56641" y="339979"/>
                </a:lnTo>
                <a:lnTo>
                  <a:pt x="960627" y="339979"/>
                </a:lnTo>
                <a:lnTo>
                  <a:pt x="982731" y="335522"/>
                </a:lnTo>
                <a:lnTo>
                  <a:pt x="1000775" y="323373"/>
                </a:lnTo>
                <a:lnTo>
                  <a:pt x="1012938" y="305367"/>
                </a:lnTo>
                <a:lnTo>
                  <a:pt x="1017396" y="283337"/>
                </a:lnTo>
                <a:lnTo>
                  <a:pt x="1017396" y="56642"/>
                </a:lnTo>
                <a:lnTo>
                  <a:pt x="1012938" y="34611"/>
                </a:lnTo>
                <a:lnTo>
                  <a:pt x="1000775" y="16605"/>
                </a:lnTo>
                <a:lnTo>
                  <a:pt x="982731" y="4456"/>
                </a:lnTo>
                <a:lnTo>
                  <a:pt x="960627" y="0"/>
                </a:lnTo>
                <a:close/>
              </a:path>
            </a:pathLst>
          </a:custGeom>
          <a:solidFill>
            <a:srgbClr val="FAD3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503289" y="2390267"/>
            <a:ext cx="1017905" cy="340360"/>
          </a:xfrm>
          <a:custGeom>
            <a:avLst/>
            <a:gdLst/>
            <a:ahLst/>
            <a:cxnLst/>
            <a:rect l="l" t="t" r="r" b="b"/>
            <a:pathLst>
              <a:path w="1017904" h="340360">
                <a:moveTo>
                  <a:pt x="0" y="56642"/>
                </a:moveTo>
                <a:lnTo>
                  <a:pt x="4456" y="34611"/>
                </a:lnTo>
                <a:lnTo>
                  <a:pt x="16605" y="16605"/>
                </a:lnTo>
                <a:lnTo>
                  <a:pt x="34611" y="4456"/>
                </a:lnTo>
                <a:lnTo>
                  <a:pt x="56641" y="0"/>
                </a:lnTo>
                <a:lnTo>
                  <a:pt x="960627" y="0"/>
                </a:lnTo>
                <a:lnTo>
                  <a:pt x="982731" y="4456"/>
                </a:lnTo>
                <a:lnTo>
                  <a:pt x="1000775" y="16605"/>
                </a:lnTo>
                <a:lnTo>
                  <a:pt x="1012938" y="34611"/>
                </a:lnTo>
                <a:lnTo>
                  <a:pt x="1017396" y="56642"/>
                </a:lnTo>
                <a:lnTo>
                  <a:pt x="1017396" y="283337"/>
                </a:lnTo>
                <a:lnTo>
                  <a:pt x="1012938" y="305367"/>
                </a:lnTo>
                <a:lnTo>
                  <a:pt x="1000775" y="323373"/>
                </a:lnTo>
                <a:lnTo>
                  <a:pt x="982731" y="335522"/>
                </a:lnTo>
                <a:lnTo>
                  <a:pt x="960627" y="339979"/>
                </a:lnTo>
                <a:lnTo>
                  <a:pt x="56641" y="339979"/>
                </a:lnTo>
                <a:lnTo>
                  <a:pt x="34611" y="335522"/>
                </a:lnTo>
                <a:lnTo>
                  <a:pt x="16605" y="323373"/>
                </a:lnTo>
                <a:lnTo>
                  <a:pt x="4456" y="305367"/>
                </a:lnTo>
                <a:lnTo>
                  <a:pt x="0" y="283337"/>
                </a:lnTo>
                <a:lnTo>
                  <a:pt x="0" y="5664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615430" y="2434589"/>
            <a:ext cx="7931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Times New Roman"/>
                <a:cs typeface="Times New Roman"/>
              </a:rPr>
              <a:t>Часть</a:t>
            </a:r>
            <a:r>
              <a:rPr sz="1000" b="1" spc="-70" dirty="0">
                <a:latin typeface="Times New Roman"/>
                <a:cs typeface="Times New Roman"/>
              </a:rPr>
              <a:t> </a:t>
            </a:r>
            <a:r>
              <a:rPr sz="1000" b="1" spc="-5" dirty="0">
                <a:latin typeface="Times New Roman"/>
                <a:cs typeface="Times New Roman"/>
              </a:rPr>
              <a:t>здания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607947" y="4930266"/>
            <a:ext cx="7264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Вариант</a:t>
            </a:r>
            <a:r>
              <a:rPr sz="1200" b="1" spc="-1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246626" y="4930266"/>
            <a:ext cx="7264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Вариант</a:t>
            </a:r>
            <a:r>
              <a:rPr sz="1200" b="1" spc="-1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899275" y="4928361"/>
            <a:ext cx="7264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Вариант</a:t>
            </a:r>
            <a:r>
              <a:rPr sz="1200" b="1" spc="-1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363980" y="1533144"/>
            <a:ext cx="1354836" cy="33375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603247" y="1484375"/>
            <a:ext cx="914400" cy="32766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339850" y="1497075"/>
            <a:ext cx="1352550" cy="330200"/>
          </a:xfrm>
          <a:custGeom>
            <a:avLst/>
            <a:gdLst/>
            <a:ahLst/>
            <a:cxnLst/>
            <a:rect l="l" t="t" r="r" b="b"/>
            <a:pathLst>
              <a:path w="1352550" h="330200">
                <a:moveTo>
                  <a:pt x="0" y="330200"/>
                </a:moveTo>
                <a:lnTo>
                  <a:pt x="1352550" y="330200"/>
                </a:lnTo>
                <a:lnTo>
                  <a:pt x="1352550" y="0"/>
                </a:lnTo>
                <a:lnTo>
                  <a:pt x="0" y="0"/>
                </a:lnTo>
                <a:lnTo>
                  <a:pt x="0" y="330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1658239" y="1475613"/>
            <a:ext cx="7162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ОСИ</a:t>
            </a:r>
            <a:r>
              <a:rPr sz="1200" b="1" spc="-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(1-3)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014215" y="1475232"/>
            <a:ext cx="1356360" cy="39166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317491" y="1426463"/>
            <a:ext cx="787908" cy="32766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990975" y="1438338"/>
            <a:ext cx="1352550" cy="389255"/>
          </a:xfrm>
          <a:custGeom>
            <a:avLst/>
            <a:gdLst/>
            <a:ahLst/>
            <a:cxnLst/>
            <a:rect l="l" t="t" r="r" b="b"/>
            <a:pathLst>
              <a:path w="1352550" h="389255">
                <a:moveTo>
                  <a:pt x="0" y="388937"/>
                </a:moveTo>
                <a:lnTo>
                  <a:pt x="1352550" y="388937"/>
                </a:lnTo>
                <a:lnTo>
                  <a:pt x="1352550" y="0"/>
                </a:lnTo>
                <a:lnTo>
                  <a:pt x="0" y="0"/>
                </a:lnTo>
                <a:lnTo>
                  <a:pt x="0" y="3889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4373626" y="1416811"/>
            <a:ext cx="5905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ОСИ</a:t>
            </a:r>
            <a:r>
              <a:rPr sz="1200" b="1" spc="-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(1)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467855" y="1473708"/>
            <a:ext cx="1353311" cy="39319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768083" y="1424939"/>
            <a:ext cx="787907" cy="32766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443726" y="1436750"/>
            <a:ext cx="1351280" cy="390525"/>
          </a:xfrm>
          <a:custGeom>
            <a:avLst/>
            <a:gdLst/>
            <a:ahLst/>
            <a:cxnLst/>
            <a:rect l="l" t="t" r="r" b="b"/>
            <a:pathLst>
              <a:path w="1351279" h="390525">
                <a:moveTo>
                  <a:pt x="0" y="390525"/>
                </a:moveTo>
                <a:lnTo>
                  <a:pt x="1350899" y="390525"/>
                </a:lnTo>
                <a:lnTo>
                  <a:pt x="1350899" y="0"/>
                </a:lnTo>
                <a:lnTo>
                  <a:pt x="0" y="0"/>
                </a:lnTo>
                <a:lnTo>
                  <a:pt x="0" y="3905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6824598" y="1415288"/>
            <a:ext cx="5905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Times New Roman"/>
                <a:cs typeface="Times New Roman"/>
              </a:rPr>
              <a:t>ОСИ</a:t>
            </a:r>
            <a:r>
              <a:rPr sz="1200" b="1" spc="-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(1)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5"/>
          </p:nvPr>
        </p:nvSpPr>
        <p:spPr>
          <a:xfrm>
            <a:off x="3028950" y="6447894"/>
            <a:ext cx="3086100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67" name="object 67"/>
          <p:cNvSpPr txBox="1"/>
          <p:nvPr/>
        </p:nvSpPr>
        <p:spPr>
          <a:xfrm>
            <a:off x="740765" y="5934252"/>
            <a:ext cx="80232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Times New Roman"/>
                <a:cs typeface="Times New Roman"/>
              </a:rPr>
              <a:t>Варианты соотношения понятий </a:t>
            </a:r>
            <a:r>
              <a:rPr sz="1200" b="1" spc="-10" dirty="0">
                <a:latin typeface="Times New Roman"/>
                <a:cs typeface="Times New Roman"/>
              </a:rPr>
              <a:t>объект </a:t>
            </a:r>
            <a:r>
              <a:rPr sz="1200" b="1" spc="-5" dirty="0">
                <a:latin typeface="Times New Roman"/>
                <a:cs typeface="Times New Roman"/>
              </a:rPr>
              <a:t>социальной инфраструктуры </a:t>
            </a:r>
            <a:r>
              <a:rPr sz="1200" b="1" dirty="0">
                <a:latin typeface="Palatino Linotype"/>
                <a:cs typeface="Palatino Linotype"/>
              </a:rPr>
              <a:t>– </a:t>
            </a:r>
            <a:r>
              <a:rPr sz="1200" b="1" spc="-5" dirty="0">
                <a:latin typeface="Times New Roman"/>
                <a:cs typeface="Times New Roman"/>
              </a:rPr>
              <a:t>здание </a:t>
            </a:r>
            <a:r>
              <a:rPr sz="1200" spc="-10" dirty="0">
                <a:latin typeface="Times New Roman"/>
                <a:cs typeface="Times New Roman"/>
              </a:rPr>
              <a:t>(объект </a:t>
            </a:r>
            <a:r>
              <a:rPr sz="1200" spc="-5" dirty="0">
                <a:latin typeface="Times New Roman"/>
                <a:cs typeface="Times New Roman"/>
              </a:rPr>
              <a:t>недвижимости) </a:t>
            </a:r>
            <a:r>
              <a:rPr sz="1200" b="1" dirty="0">
                <a:latin typeface="Palatino Linotype"/>
                <a:cs typeface="Palatino Linotype"/>
              </a:rPr>
              <a:t>–</a:t>
            </a:r>
            <a:r>
              <a:rPr sz="1200" b="1" spc="80" dirty="0">
                <a:latin typeface="Palatino Linotype"/>
                <a:cs typeface="Palatino Linotype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учреждение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2987" y="0"/>
            <a:ext cx="7058025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ftr" sz="quarter" idx="5"/>
          </p:nvPr>
        </p:nvSpPr>
        <p:spPr>
          <a:xfrm>
            <a:off x="3028950" y="6447894"/>
            <a:ext cx="3086100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6" y="407873"/>
            <a:ext cx="7843013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b="1" spc="-20" dirty="0">
                <a:latin typeface="Calibri"/>
                <a:cs typeface="Calibri"/>
              </a:rPr>
              <a:t>ПАСПОРТ </a:t>
            </a:r>
            <a:r>
              <a:rPr sz="3600" b="1" spc="-5" dirty="0">
                <a:latin typeface="Calibri"/>
                <a:cs typeface="Calibri"/>
              </a:rPr>
              <a:t>ДОСТУПНОСТИ</a:t>
            </a:r>
            <a:r>
              <a:rPr sz="3600" b="1" spc="-40" dirty="0">
                <a:latin typeface="Calibri"/>
                <a:cs typeface="Calibri"/>
              </a:rPr>
              <a:t> </a:t>
            </a:r>
            <a:r>
              <a:rPr sz="3600" b="1" spc="-55" dirty="0">
                <a:latin typeface="Calibri"/>
                <a:cs typeface="Calibri"/>
              </a:rPr>
              <a:t>ОБЪЕКТА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050442" y="1612214"/>
            <a:ext cx="7126605" cy="4497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Для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проведения обследования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700" spc="-8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паспортизации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700" b="1" spc="-10" dirty="0">
                <a:solidFill>
                  <a:srgbClr val="375F92"/>
                </a:solidFill>
                <a:latin typeface="Calibri"/>
                <a:cs typeface="Calibri"/>
              </a:rPr>
              <a:t>приказом </a:t>
            </a:r>
            <a:r>
              <a:rPr sz="2700" b="1" spc="-20" dirty="0">
                <a:solidFill>
                  <a:srgbClr val="375F92"/>
                </a:solidFill>
                <a:latin typeface="Calibri"/>
                <a:cs typeface="Calibri"/>
              </a:rPr>
              <a:t>руководителя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органа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власти</a:t>
            </a:r>
            <a:r>
              <a:rPr sz="2700" spc="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или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700" b="1" spc="-5" dirty="0">
                <a:solidFill>
                  <a:srgbClr val="375F92"/>
                </a:solidFill>
                <a:latin typeface="Calibri"/>
                <a:cs typeface="Calibri"/>
              </a:rPr>
              <a:t>организации, </a:t>
            </a:r>
            <a:r>
              <a:rPr sz="27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предоставляющей</a:t>
            </a:r>
            <a:r>
              <a:rPr sz="2700" b="1" spc="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spc="-5" dirty="0">
                <a:solidFill>
                  <a:srgbClr val="375F92"/>
                </a:solidFill>
                <a:latin typeface="Calibri"/>
                <a:cs typeface="Calibri"/>
              </a:rPr>
              <a:t>услуги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:</a:t>
            </a:r>
            <a:endParaRPr sz="2700">
              <a:latin typeface="Calibri"/>
              <a:cs typeface="Calibri"/>
            </a:endParaRPr>
          </a:p>
          <a:p>
            <a:pPr marL="332105" indent="-319405">
              <a:lnSpc>
                <a:spcPct val="100000"/>
              </a:lnSpc>
              <a:spcBef>
                <a:spcPts val="695"/>
              </a:spcBef>
              <a:buFont typeface="Calibri"/>
              <a:buChar char="-"/>
              <a:tabLst>
                <a:tab pos="195580" algn="l"/>
              </a:tabLst>
            </a:pPr>
            <a:r>
              <a:rPr sz="2700" b="1" spc="-10" dirty="0">
                <a:solidFill>
                  <a:srgbClr val="375F92"/>
                </a:solidFill>
                <a:latin typeface="Calibri"/>
                <a:cs typeface="Calibri"/>
              </a:rPr>
              <a:t>создается Комиссия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r>
              <a:rPr sz="2700" spc="-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проведению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обследования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 паспортизации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объекта</a:t>
            </a:r>
            <a:r>
              <a:rPr sz="2700" spc="-1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предоставляемых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на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нем </a:t>
            </a:r>
            <a:r>
              <a:rPr sz="2700" spc="-25" dirty="0">
                <a:solidFill>
                  <a:srgbClr val="375F92"/>
                </a:solidFill>
                <a:latin typeface="Calibri"/>
                <a:cs typeface="Calibri"/>
              </a:rPr>
              <a:t>услуг,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375F92"/>
                </a:solidFill>
                <a:latin typeface="Calibri"/>
                <a:cs typeface="Calibri"/>
              </a:rPr>
              <a:t>утверждается</a:t>
            </a:r>
            <a:endParaRPr sz="2700">
              <a:latin typeface="Calibri"/>
              <a:cs typeface="Calibri"/>
            </a:endParaRPr>
          </a:p>
          <a:p>
            <a:pPr marL="332105" indent="-319405">
              <a:lnSpc>
                <a:spcPct val="100000"/>
              </a:lnSpc>
              <a:spcBef>
                <a:spcPts val="695"/>
              </a:spcBef>
              <a:buClr>
                <a:srgbClr val="C0504D"/>
              </a:buClr>
              <a:buSzPct val="59259"/>
              <a:buFont typeface="Calibri"/>
              <a:buChar char="-"/>
              <a:tabLst>
                <a:tab pos="332105" algn="l"/>
                <a:tab pos="332740" algn="l"/>
              </a:tabLst>
            </a:pPr>
            <a:r>
              <a:rPr sz="2700" b="1" spc="-5" dirty="0">
                <a:solidFill>
                  <a:srgbClr val="943735"/>
                </a:solidFill>
                <a:latin typeface="Calibri"/>
                <a:cs typeface="Calibri"/>
              </a:rPr>
              <a:t>Состав</a:t>
            </a:r>
            <a:r>
              <a:rPr sz="2700" b="1" spc="-2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700" b="1" spc="-10" dirty="0">
                <a:solidFill>
                  <a:srgbClr val="943735"/>
                </a:solidFill>
                <a:latin typeface="Calibri"/>
                <a:cs typeface="Calibri"/>
              </a:rPr>
              <a:t>Комиссии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,</a:t>
            </a:r>
            <a:endParaRPr sz="2700">
              <a:latin typeface="Calibri"/>
              <a:cs typeface="Calibri"/>
            </a:endParaRPr>
          </a:p>
          <a:p>
            <a:pPr marL="332105" marR="426084" indent="-319405">
              <a:lnSpc>
                <a:spcPct val="100000"/>
              </a:lnSpc>
              <a:spcBef>
                <a:spcPts val="705"/>
              </a:spcBef>
              <a:buClr>
                <a:srgbClr val="C0504D"/>
              </a:buClr>
              <a:buSzPct val="59259"/>
              <a:buChar char="-"/>
              <a:tabLst>
                <a:tab pos="332105" algn="l"/>
                <a:tab pos="332740" algn="l"/>
              </a:tabLst>
            </a:pP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700" b="1" spc="-5" dirty="0">
                <a:solidFill>
                  <a:srgbClr val="943735"/>
                </a:solidFill>
                <a:latin typeface="Calibri"/>
                <a:cs typeface="Calibri"/>
              </a:rPr>
              <a:t>План-график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проведения обследования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  паспортизации,</a:t>
            </a:r>
            <a:endParaRPr sz="2700">
              <a:latin typeface="Calibri"/>
              <a:cs typeface="Calibri"/>
            </a:endParaRPr>
          </a:p>
          <a:p>
            <a:pPr marL="332105" indent="-319405">
              <a:lnSpc>
                <a:spcPct val="100000"/>
              </a:lnSpc>
              <a:spcBef>
                <a:spcPts val="695"/>
              </a:spcBef>
              <a:buClr>
                <a:srgbClr val="C0504D"/>
              </a:buClr>
              <a:buSzPct val="59259"/>
              <a:buChar char="-"/>
              <a:tabLst>
                <a:tab pos="332105" algn="l"/>
                <a:tab pos="332740" algn="l"/>
              </a:tabLst>
            </a:pP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организуется работа</a:t>
            </a:r>
            <a:r>
              <a:rPr sz="2700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Комиссии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8077201" cy="1320800"/>
          </a:xfrm>
        </p:spPr>
        <p:txBody>
          <a:bodyPr>
            <a:noAutofit/>
          </a:bodyPr>
          <a:lstStyle/>
          <a:p>
            <a:pPr marL="342900" lvl="0" indent="-342900" algn="ctr">
              <a:spcBef>
                <a:spcPts val="1000"/>
              </a:spcBef>
            </a:pPr>
            <a:r>
              <a:rPr lang="ru-RU" sz="2800" b="1" dirty="0">
                <a:latin typeface="Calibri" panose="020F0502020204030204" pitchFamily="34" charset="0"/>
                <a:ea typeface="+mn-ea"/>
                <a:cs typeface="+mn-cs"/>
              </a:rPr>
              <a:t>Целевая программа </a:t>
            </a:r>
            <a:r>
              <a:rPr lang="ru-RU" sz="2800" b="1" dirty="0" smtClean="0">
                <a:latin typeface="Calibri" panose="020F0502020204030204" pitchFamily="34" charset="0"/>
                <a:ea typeface="+mn-ea"/>
                <a:cs typeface="+mn-cs"/>
              </a:rPr>
              <a:t>«Доступная  среда»</a:t>
            </a:r>
            <a:br>
              <a:rPr lang="ru-RU" sz="2800" b="1" dirty="0" smtClean="0">
                <a:latin typeface="Calibri" panose="020F0502020204030204" pitchFamily="34" charset="0"/>
                <a:ea typeface="+mn-ea"/>
                <a:cs typeface="+mn-cs"/>
              </a:rPr>
            </a:br>
            <a:r>
              <a:rPr lang="ru-RU" sz="2800" b="1" dirty="0" smtClean="0">
                <a:latin typeface="Calibri" panose="020F0502020204030204" pitchFamily="34" charset="0"/>
                <a:ea typeface="+mn-ea"/>
                <a:cs typeface="+mn-cs"/>
              </a:rPr>
              <a:t>2012- 2020 гг.</a:t>
            </a:r>
            <a:r>
              <a:rPr lang="ru-RU" sz="2800" b="1" dirty="0">
                <a:solidFill>
                  <a:srgbClr val="003F84"/>
                </a:solidFill>
                <a:latin typeface="Calibri" panose="020F0502020204030204" pitchFamily="34" charset="0"/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003F84"/>
                </a:solidFill>
                <a:latin typeface="Calibri" panose="020F0502020204030204" pitchFamily="34" charset="0"/>
                <a:ea typeface="+mn-ea"/>
                <a:cs typeface="+mn-cs"/>
              </a:rPr>
            </a:br>
            <a:endParaRPr lang="ru-RU" sz="28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8001001" cy="388077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300" b="1" dirty="0" smtClean="0">
                <a:solidFill>
                  <a:srgbClr val="003366"/>
                </a:solidFill>
                <a:latin typeface="Calibri" panose="020F0502020204030204" pitchFamily="34" charset="0"/>
              </a:rPr>
              <a:t>«</a:t>
            </a:r>
            <a:r>
              <a:rPr lang="ru-RU" sz="3300" b="1" dirty="0">
                <a:solidFill>
                  <a:srgbClr val="003366"/>
                </a:solidFill>
                <a:latin typeface="Calibri" panose="020F0502020204030204" pitchFamily="34" charset="0"/>
              </a:rPr>
              <a:t>Доступная среда»</a:t>
            </a:r>
            <a:r>
              <a:rPr lang="ru-RU" sz="3300" dirty="0">
                <a:solidFill>
                  <a:srgbClr val="003366"/>
                </a:solidFill>
                <a:latin typeface="Calibri" panose="020F0502020204030204" pitchFamily="34" charset="0"/>
              </a:rPr>
              <a:t> – многоцелевая государственная программа по защите и поддержке отдельных слоев населения, которые ограничены в своих действиях из-за состояния физического или психического здоровья. Иными словами, это комплекс мер, поддерживаемый федеральными и региональными органами власти и направленный на реабилитацию и </a:t>
            </a:r>
            <a:r>
              <a:rPr lang="ru-RU" sz="3300" dirty="0" err="1">
                <a:solidFill>
                  <a:srgbClr val="003366"/>
                </a:solidFill>
                <a:latin typeface="Calibri" panose="020F0502020204030204" pitchFamily="34" charset="0"/>
              </a:rPr>
              <a:t>абилитацию</a:t>
            </a:r>
            <a:r>
              <a:rPr lang="ru-RU" sz="3300" dirty="0">
                <a:solidFill>
                  <a:srgbClr val="003366"/>
                </a:solidFill>
                <a:latin typeface="Calibri" panose="020F0502020204030204" pitchFamily="34" charset="0"/>
              </a:rPr>
              <a:t>  </a:t>
            </a:r>
            <a:r>
              <a:rPr lang="ru-RU" sz="3300" u="sng" dirty="0">
                <a:solidFill>
                  <a:srgbClr val="003366"/>
                </a:solidFill>
                <a:latin typeface="Calibri" panose="020F0502020204030204" pitchFamily="34" charset="0"/>
                <a:hlinkClick r:id="rId2"/>
              </a:rPr>
              <a:t>инвалидов</a:t>
            </a:r>
            <a:r>
              <a:rPr lang="ru-RU" sz="3300" dirty="0">
                <a:solidFill>
                  <a:srgbClr val="003366"/>
                </a:solidFill>
                <a:latin typeface="Calibri" panose="020F0502020204030204" pitchFamily="34" charset="0"/>
              </a:rPr>
              <a:t> и других граждан, ведущих малоподвижный образ деятельности.</a:t>
            </a:r>
          </a:p>
          <a:p>
            <a:endParaRPr lang="ru-RU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8936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6" y="407873"/>
            <a:ext cx="7995413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Calibri"/>
                <a:cs typeface="Calibri"/>
              </a:rPr>
              <a:t>Состав </a:t>
            </a:r>
            <a:r>
              <a:rPr sz="2800" b="1" spc="-10" dirty="0">
                <a:latin typeface="Calibri"/>
                <a:cs typeface="Calibri"/>
              </a:rPr>
              <a:t>Комиссии </a:t>
            </a:r>
            <a:r>
              <a:rPr sz="2800" b="1" spc="-5" dirty="0">
                <a:latin typeface="Calibri"/>
                <a:cs typeface="Calibri"/>
              </a:rPr>
              <a:t>по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паспортизации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57452" y="1612214"/>
            <a:ext cx="7530465" cy="4218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902460" algn="l"/>
                <a:tab pos="4702175" algn="l"/>
              </a:tabLst>
            </a:pPr>
            <a:r>
              <a:rPr sz="2600" b="1" spc="-15" dirty="0">
                <a:solidFill>
                  <a:srgbClr val="375F92"/>
                </a:solidFill>
                <a:latin typeface="Calibri"/>
                <a:cs typeface="Calibri"/>
              </a:rPr>
              <a:t>Возглавляет	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работу Комиссии</a:t>
            </a:r>
            <a:r>
              <a:rPr sz="2600" b="1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-	</a:t>
            </a:r>
            <a:r>
              <a:rPr sz="2600" b="1" spc="-15" dirty="0">
                <a:solidFill>
                  <a:srgbClr val="375F92"/>
                </a:solidFill>
                <a:latin typeface="Calibri"/>
                <a:cs typeface="Calibri"/>
              </a:rPr>
              <a:t>специалист,</a:t>
            </a:r>
            <a:endParaRPr sz="26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ответственный </a:t>
            </a:r>
            <a:r>
              <a:rPr sz="2600" b="1" dirty="0">
                <a:solidFill>
                  <a:srgbClr val="943735"/>
                </a:solidFill>
                <a:latin typeface="Calibri"/>
                <a:cs typeface="Calibri"/>
              </a:rPr>
              <a:t>за организацию </a:t>
            </a: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работы </a:t>
            </a:r>
            <a:r>
              <a:rPr sz="2600" b="1" spc="-10" dirty="0">
                <a:solidFill>
                  <a:srgbClr val="943735"/>
                </a:solidFill>
                <a:latin typeface="Calibri"/>
                <a:cs typeface="Calibri"/>
              </a:rPr>
              <a:t>учреждения  </a:t>
            </a: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по созданию условий доступности объекта </a:t>
            </a:r>
            <a:r>
              <a:rPr sz="2600" b="1" dirty="0">
                <a:solidFill>
                  <a:srgbClr val="943735"/>
                </a:solidFill>
                <a:latin typeface="Calibri"/>
                <a:cs typeface="Calibri"/>
              </a:rPr>
              <a:t>и </a:t>
            </a: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услуг  для инвалидов</a:t>
            </a:r>
            <a:endParaRPr sz="2600">
              <a:latin typeface="Calibri"/>
              <a:cs typeface="Calibri"/>
            </a:endParaRPr>
          </a:p>
          <a:p>
            <a:pPr marL="286385" marR="1443355" indent="-273685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Calibri"/>
              <a:buChar char="-"/>
              <a:tabLst>
                <a:tab pos="286385" algn="l"/>
                <a:tab pos="287020" algn="l"/>
              </a:tabLst>
            </a:pP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заместитель </a:t>
            </a:r>
            <a:r>
              <a:rPr sz="2600" b="1" spc="-20" dirty="0">
                <a:solidFill>
                  <a:srgbClr val="375F92"/>
                </a:solidFill>
                <a:latin typeface="Calibri"/>
                <a:cs typeface="Calibri"/>
              </a:rPr>
              <a:t>руководителя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организации 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(учреждения)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общим</a:t>
            </a:r>
            <a:r>
              <a:rPr sz="2600" b="1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вопросам,</a:t>
            </a:r>
            <a:endParaRPr sz="2600">
              <a:latin typeface="Calibri"/>
              <a:cs typeface="Calibri"/>
            </a:endParaRPr>
          </a:p>
          <a:p>
            <a:pPr marL="286385" indent="-273685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Calibri"/>
              <a:buChar char="-"/>
              <a:tabLst>
                <a:tab pos="286385" algn="l"/>
                <a:tab pos="287020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или</a:t>
            </a:r>
            <a:r>
              <a:rPr sz="2600" b="1" u="heavy" dirty="0">
                <a:solidFill>
                  <a:srgbClr val="375F92"/>
                </a:solidFill>
                <a:latin typeface="Calibri"/>
                <a:cs typeface="Calibri"/>
              </a:rPr>
              <a:t> по </a:t>
            </a:r>
            <a:r>
              <a:rPr sz="2600" b="1" u="heavy" spc="-10" dirty="0">
                <a:solidFill>
                  <a:srgbClr val="375F92"/>
                </a:solidFill>
                <a:latin typeface="Calibri"/>
                <a:cs typeface="Calibri"/>
              </a:rPr>
              <a:t>предметной деятельности</a:t>
            </a:r>
            <a:r>
              <a:rPr sz="2600" b="1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(ответственный</a:t>
            </a:r>
            <a:endParaRPr sz="2600">
              <a:latin typeface="Calibri"/>
              <a:cs typeface="Calibri"/>
            </a:endParaRPr>
          </a:p>
          <a:p>
            <a:pPr marL="286385" marR="1137285">
              <a:lnSpc>
                <a:spcPct val="100000"/>
              </a:lnSpc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за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технологию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порядок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оказания услуг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в  организации),</a:t>
            </a:r>
            <a:endParaRPr sz="2600">
              <a:latin typeface="Calibri"/>
              <a:cs typeface="Calibri"/>
            </a:endParaRPr>
          </a:p>
          <a:p>
            <a:pPr marL="286385" indent="-273685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Calibri"/>
              <a:buChar char="-"/>
              <a:tabLst>
                <a:tab pos="286385" algn="l"/>
                <a:tab pos="287020" algn="l"/>
              </a:tabLst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или по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административно-хозяйственной</a:t>
            </a:r>
            <a:r>
              <a:rPr sz="2600" b="1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работе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6" y="407873"/>
            <a:ext cx="7766814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00" b="1" spc="-5" dirty="0">
                <a:latin typeface="Calibri"/>
                <a:cs typeface="Calibri"/>
              </a:rPr>
              <a:t>Состав </a:t>
            </a:r>
            <a:r>
              <a:rPr sz="2800" b="1" spc="-10" dirty="0">
                <a:latin typeface="Calibri"/>
                <a:cs typeface="Calibri"/>
              </a:rPr>
              <a:t>Комиссии </a:t>
            </a:r>
            <a:r>
              <a:rPr sz="2800" b="1" spc="-5" dirty="0">
                <a:latin typeface="Calibri"/>
                <a:cs typeface="Calibri"/>
              </a:rPr>
              <a:t>по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паспортизации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8197" y="1572590"/>
            <a:ext cx="8084820" cy="4542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7020" indent="-274320">
              <a:lnSpc>
                <a:spcPts val="2965"/>
              </a:lnSpc>
              <a:spcBef>
                <a:spcPts val="10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287020" algn="l"/>
              </a:tabLst>
            </a:pPr>
            <a:r>
              <a:rPr sz="2600" b="1" spc="-20" dirty="0">
                <a:solidFill>
                  <a:srgbClr val="943735"/>
                </a:solidFill>
                <a:latin typeface="Calibri"/>
                <a:cs typeface="Calibri"/>
              </a:rPr>
              <a:t>руководители </a:t>
            </a: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структурных </a:t>
            </a:r>
            <a:r>
              <a:rPr sz="2600" b="1" spc="-15" dirty="0">
                <a:solidFill>
                  <a:srgbClr val="943735"/>
                </a:solidFill>
                <a:latin typeface="Calibri"/>
                <a:cs typeface="Calibri"/>
              </a:rPr>
              <a:t>подразделений</a:t>
            </a:r>
            <a:r>
              <a:rPr sz="2600" b="1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endParaRPr sz="2600">
              <a:latin typeface="Calibri"/>
              <a:cs typeface="Calibri"/>
            </a:endParaRPr>
          </a:p>
          <a:p>
            <a:pPr marL="286385">
              <a:lnSpc>
                <a:spcPts val="2810"/>
              </a:lnSpc>
            </a:pP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ответственные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лица за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обеспечение</a:t>
            </a:r>
            <a:r>
              <a:rPr sz="2600" b="1" spc="-2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endParaRPr sz="2600">
              <a:latin typeface="Calibri"/>
              <a:cs typeface="Calibri"/>
            </a:endParaRPr>
          </a:p>
          <a:p>
            <a:pPr marL="286385" marR="5080">
              <a:lnSpc>
                <a:spcPts val="2810"/>
              </a:lnSpc>
              <a:spcBef>
                <a:spcPts val="195"/>
              </a:spcBef>
            </a:pP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объектов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услуг на различных объектах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организации 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(учреждения)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–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при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их</a:t>
            </a:r>
            <a:r>
              <a:rPr sz="2600" b="1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наличии.;</a:t>
            </a:r>
            <a:endParaRPr sz="2600">
              <a:latin typeface="Calibri"/>
              <a:cs typeface="Calibri"/>
            </a:endParaRPr>
          </a:p>
          <a:p>
            <a:pPr marL="287020" indent="-274320">
              <a:lnSpc>
                <a:spcPts val="2965"/>
              </a:lnSpc>
              <a:spcBef>
                <a:spcPts val="24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287020" algn="l"/>
              </a:tabLst>
            </a:pPr>
            <a:r>
              <a:rPr sz="2600" b="1" spc="-10" dirty="0">
                <a:solidFill>
                  <a:srgbClr val="943735"/>
                </a:solidFill>
                <a:latin typeface="Calibri"/>
                <a:cs typeface="Calibri"/>
              </a:rPr>
              <a:t>представители инженерно-технических </a:t>
            </a:r>
            <a:r>
              <a:rPr sz="2600" b="1" spc="-5" dirty="0">
                <a:solidFill>
                  <a:srgbClr val="943735"/>
                </a:solidFill>
                <a:latin typeface="Calibri"/>
                <a:cs typeface="Calibri"/>
              </a:rPr>
              <a:t>служб</a:t>
            </a:r>
            <a:endParaRPr sz="2600">
              <a:latin typeface="Calibri"/>
              <a:cs typeface="Calibri"/>
            </a:endParaRPr>
          </a:p>
          <a:p>
            <a:pPr marL="286385" marR="292735">
              <a:lnSpc>
                <a:spcPct val="90000"/>
              </a:lnSpc>
              <a:spcBef>
                <a:spcPts val="155"/>
              </a:spcBef>
            </a:pP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организации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(учреждения),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отвечающие </a:t>
            </a:r>
            <a:r>
              <a:rPr sz="2600" b="1" dirty="0">
                <a:solidFill>
                  <a:srgbClr val="375F92"/>
                </a:solidFill>
                <a:latin typeface="Calibri"/>
                <a:cs typeface="Calibri"/>
              </a:rPr>
              <a:t>за </a:t>
            </a:r>
            <a:r>
              <a:rPr sz="2600" b="1" spc="-20" dirty="0">
                <a:solidFill>
                  <a:srgbClr val="375F92"/>
                </a:solidFill>
                <a:latin typeface="Calibri"/>
                <a:cs typeface="Calibri"/>
              </a:rPr>
              <a:t>ремонт, 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материально-техническое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обеспечение, </a:t>
            </a:r>
            <a:r>
              <a:rPr sz="2600" b="1" spc="-10" dirty="0">
                <a:solidFill>
                  <a:srgbClr val="375F92"/>
                </a:solidFill>
                <a:latin typeface="Calibri"/>
                <a:cs typeface="Calibri"/>
              </a:rPr>
              <a:t>технику  </a:t>
            </a:r>
            <a:r>
              <a:rPr sz="2600" b="1" spc="-5" dirty="0">
                <a:solidFill>
                  <a:srgbClr val="375F92"/>
                </a:solidFill>
                <a:latin typeface="Calibri"/>
                <a:cs typeface="Calibri"/>
              </a:rPr>
              <a:t>безопасности.</a:t>
            </a:r>
            <a:endParaRPr sz="2600">
              <a:latin typeface="Calibri"/>
              <a:cs typeface="Calibri"/>
            </a:endParaRPr>
          </a:p>
          <a:p>
            <a:pPr marL="287020" indent="-274320">
              <a:lnSpc>
                <a:spcPct val="100000"/>
              </a:lnSpc>
              <a:spcBef>
                <a:spcPts val="320"/>
              </a:spcBef>
              <a:buClr>
                <a:srgbClr val="4F81BC"/>
              </a:buClr>
              <a:buSzPct val="68750"/>
              <a:buFont typeface="Wingdings 2"/>
              <a:buChar char=""/>
              <a:tabLst>
                <a:tab pos="28702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(</a:t>
            </a:r>
            <a:r>
              <a:rPr sz="2400" u="heavy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r>
              <a:rPr sz="2400" u="heavy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u="heavy" spc="-10" dirty="0">
                <a:solidFill>
                  <a:srgbClr val="375F92"/>
                </a:solidFill>
                <a:latin typeface="Calibri"/>
                <a:cs typeface="Calibri"/>
              </a:rPr>
              <a:t>согласованию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):</a:t>
            </a:r>
            <a:endParaRPr sz="2400">
              <a:latin typeface="Calibri"/>
              <a:cs typeface="Calibri"/>
            </a:endParaRPr>
          </a:p>
          <a:p>
            <a:pPr marL="242570" indent="-229870">
              <a:lnSpc>
                <a:spcPct val="100000"/>
              </a:lnSpc>
              <a:spcBef>
                <a:spcPts val="310"/>
              </a:spcBef>
              <a:buFont typeface="Calibri"/>
              <a:buChar char="-"/>
              <a:tabLst>
                <a:tab pos="242570" algn="l"/>
                <a:tab pos="243204" algn="l"/>
              </a:tabLst>
            </a:pPr>
            <a:r>
              <a:rPr sz="2400" b="1" spc="-15" dirty="0">
                <a:solidFill>
                  <a:srgbClr val="375F92"/>
                </a:solidFill>
                <a:latin typeface="Calibri"/>
                <a:cs typeface="Calibri"/>
              </a:rPr>
              <a:t>представители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общественных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объединений</a:t>
            </a:r>
            <a:r>
              <a:rPr sz="2400" b="1" spc="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инвалидов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400">
              <a:latin typeface="Calibri"/>
              <a:cs typeface="Calibri"/>
            </a:endParaRPr>
          </a:p>
          <a:p>
            <a:pPr marL="173990" indent="-161290">
              <a:lnSpc>
                <a:spcPts val="2735"/>
              </a:lnSpc>
              <a:spcBef>
                <a:spcPts val="310"/>
              </a:spcBef>
              <a:buFont typeface="Calibri"/>
              <a:buChar char="-"/>
              <a:tabLst>
                <a:tab pos="174625" algn="l"/>
              </a:tabLst>
            </a:pPr>
            <a:r>
              <a:rPr sz="2400" b="1" spc="-15" dirty="0">
                <a:solidFill>
                  <a:srgbClr val="375F92"/>
                </a:solidFill>
                <a:latin typeface="Calibri"/>
                <a:cs typeface="Calibri"/>
              </a:rPr>
              <a:t>представитель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собственника арендуемого</a:t>
            </a:r>
            <a:r>
              <a:rPr sz="2400" b="1" spc="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помещения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735"/>
              </a:lnSpc>
            </a:pP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(здания)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или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транспортного</a:t>
            </a:r>
            <a:r>
              <a:rPr sz="2400" spc="-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средства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0460" y="449166"/>
            <a:ext cx="784415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30" dirty="0">
                <a:latin typeface="Calibri"/>
                <a:cs typeface="Calibri"/>
              </a:rPr>
              <a:t>График </a:t>
            </a:r>
            <a:r>
              <a:rPr sz="2800" b="1" dirty="0">
                <a:latin typeface="Calibri"/>
                <a:cs typeface="Calibri"/>
              </a:rPr>
              <a:t>работы </a:t>
            </a:r>
            <a:r>
              <a:rPr sz="2800" b="1" spc="-10" dirty="0">
                <a:latin typeface="Calibri"/>
                <a:cs typeface="Calibri"/>
              </a:rPr>
              <a:t>Комиссии </a:t>
            </a:r>
            <a:r>
              <a:rPr sz="2800" b="1" dirty="0">
                <a:latin typeface="Calibri"/>
                <a:cs typeface="Calibri"/>
              </a:rPr>
              <a:t>по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паспортизации</a:t>
            </a:r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29005" y="2899171"/>
            <a:ext cx="533400" cy="31197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Эт</a:t>
            </a:r>
            <a:r>
              <a:rPr sz="40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4000" b="1" spc="-5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r>
              <a:rPr sz="40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раб</a:t>
            </a:r>
            <a:r>
              <a:rPr sz="4000" b="1" spc="-2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570482"/>
            <a:ext cx="5986780" cy="4594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marR="365125" indent="-320040">
              <a:lnSpc>
                <a:spcPct val="100000"/>
              </a:lnSpc>
              <a:spcBef>
                <a:spcPts val="100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spc="-20" dirty="0">
                <a:solidFill>
                  <a:srgbClr val="375F92"/>
                </a:solidFill>
                <a:latin typeface="Calibri"/>
                <a:cs typeface="Calibri"/>
              </a:rPr>
              <a:t>подготовка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к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обследованию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(изучение  норм.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400" spc="-25" dirty="0">
                <a:solidFill>
                  <a:srgbClr val="375F92"/>
                </a:solidFill>
                <a:latin typeface="Calibri"/>
                <a:cs typeface="Calibri"/>
              </a:rPr>
              <a:t>метод.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документов; </a:t>
            </a:r>
            <a:r>
              <a:rPr sz="2400" spc="-25" dirty="0">
                <a:solidFill>
                  <a:srgbClr val="375F92"/>
                </a:solidFill>
                <a:latin typeface="Calibri"/>
                <a:cs typeface="Calibri"/>
              </a:rPr>
              <a:t>подготовка 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документов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объекту: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плана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участка,  поэтажного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плана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здания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или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его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части,  плана эвакуации –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для </a:t>
            </a:r>
            <a:r>
              <a:rPr sz="2400" spc="-15" dirty="0">
                <a:solidFill>
                  <a:srgbClr val="375F92"/>
                </a:solidFill>
                <a:latin typeface="Calibri"/>
                <a:cs typeface="Calibri"/>
              </a:rPr>
              <a:t>определения 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маршрута движения</a:t>
            </a:r>
            <a:r>
              <a:rPr sz="2400" spc="-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МГН);</a:t>
            </a:r>
            <a:endParaRPr sz="2400">
              <a:latin typeface="Calibri"/>
              <a:cs typeface="Calibri"/>
            </a:endParaRPr>
          </a:p>
          <a:p>
            <a:pPr marL="332740" marR="5080" indent="-320040">
              <a:lnSpc>
                <a:spcPct val="100000"/>
              </a:lnSpc>
              <a:spcBef>
                <a:spcPts val="705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комиссионное обследование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(выявление 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барьеров для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МГН на </a:t>
            </a:r>
            <a:r>
              <a:rPr sz="2400" spc="-15" dirty="0">
                <a:solidFill>
                  <a:srgbClr val="375F92"/>
                </a:solidFill>
                <a:latin typeface="Calibri"/>
                <a:cs typeface="Calibri"/>
              </a:rPr>
              <a:t>определенном 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маршруте; выполнение</a:t>
            </a:r>
            <a:r>
              <a:rPr sz="2400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замеров);</a:t>
            </a:r>
            <a:endParaRPr sz="2400">
              <a:latin typeface="Calibri"/>
              <a:cs typeface="Calibri"/>
            </a:endParaRPr>
          </a:p>
          <a:p>
            <a:pPr marL="332740" marR="227329" indent="-320040">
              <a:lnSpc>
                <a:spcPct val="100000"/>
              </a:lnSpc>
              <a:spcBef>
                <a:spcPts val="690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оформление Паспорта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(с 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отражением </a:t>
            </a:r>
            <a:r>
              <a:rPr sz="2400" spc="-25" dirty="0">
                <a:solidFill>
                  <a:srgbClr val="375F92"/>
                </a:solidFill>
                <a:latin typeface="Calibri"/>
                <a:cs typeface="Calibri"/>
              </a:rPr>
              <a:t>результатов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обследования,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с  </a:t>
            </a:r>
            <a:r>
              <a:rPr sz="2400" spc="-15" dirty="0">
                <a:solidFill>
                  <a:srgbClr val="375F92"/>
                </a:solidFill>
                <a:latin typeface="Calibri"/>
                <a:cs typeface="Calibri"/>
              </a:rPr>
              <a:t>оценкой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объекта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400" spc="-2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услуг);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425653"/>
            <a:ext cx="784415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30" dirty="0">
                <a:latin typeface="Calibri"/>
                <a:cs typeface="Calibri"/>
              </a:rPr>
              <a:t>График </a:t>
            </a:r>
            <a:r>
              <a:rPr sz="2800" b="1" dirty="0">
                <a:latin typeface="Calibri"/>
                <a:cs typeface="Calibri"/>
              </a:rPr>
              <a:t>работы </a:t>
            </a:r>
            <a:r>
              <a:rPr sz="2800" b="1" spc="-10" dirty="0">
                <a:latin typeface="Calibri"/>
                <a:cs typeface="Calibri"/>
              </a:rPr>
              <a:t>Комиссии </a:t>
            </a:r>
            <a:r>
              <a:rPr sz="2800" b="1" dirty="0">
                <a:latin typeface="Calibri"/>
                <a:cs typeface="Calibri"/>
              </a:rPr>
              <a:t>по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паспортизации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29005" y="2899171"/>
            <a:ext cx="533400" cy="311975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900"/>
              </a:lnSpc>
            </a:pP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Эт</a:t>
            </a:r>
            <a:r>
              <a:rPr sz="40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4000" b="1" spc="-5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r>
              <a:rPr sz="40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раб</a:t>
            </a:r>
            <a:r>
              <a:rPr sz="4000" b="1" spc="-2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ты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514094"/>
            <a:ext cx="6230620" cy="4533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indent="-320040">
              <a:lnSpc>
                <a:spcPts val="2640"/>
              </a:lnSpc>
              <a:spcBef>
                <a:spcPts val="100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разработка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400" b="1" spc="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согласование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400"/>
              </a:lnSpc>
            </a:pP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управленческих решений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r>
              <a:rPr sz="24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формирование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400"/>
              </a:lnSpc>
            </a:pP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Плана мероприятий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r>
              <a:rPr sz="2400" spc="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поэтапному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400"/>
              </a:lnSpc>
            </a:pP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повышению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уровня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r>
              <a:rPr sz="2400" spc="-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для</a:t>
            </a:r>
            <a:endParaRPr sz="2400">
              <a:latin typeface="Calibri"/>
              <a:cs typeface="Calibri"/>
            </a:endParaRPr>
          </a:p>
          <a:p>
            <a:pPr marL="332105" marR="5080">
              <a:lnSpc>
                <a:spcPts val="2400"/>
              </a:lnSpc>
              <a:spcBef>
                <a:spcPts val="240"/>
              </a:spcBef>
            </a:pP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инвалидов объекта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предоставляемых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услуг 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(«дорожной карты»</a:t>
            </a:r>
            <a:r>
              <a:rPr sz="2400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объекта);</a:t>
            </a:r>
            <a:endParaRPr sz="2400">
              <a:latin typeface="Calibri"/>
              <a:cs typeface="Calibri"/>
            </a:endParaRPr>
          </a:p>
          <a:p>
            <a:pPr marL="332740" indent="-320040">
              <a:lnSpc>
                <a:spcPts val="2640"/>
              </a:lnSpc>
              <a:spcBef>
                <a:spcPts val="215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утверждение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Паспорта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 доступности</a:t>
            </a:r>
            <a:endParaRPr sz="2400">
              <a:latin typeface="Calibri"/>
              <a:cs typeface="Calibri"/>
            </a:endParaRPr>
          </a:p>
          <a:p>
            <a:pPr marL="332105" marR="200025">
              <a:lnSpc>
                <a:spcPts val="2400"/>
              </a:lnSpc>
              <a:spcBef>
                <a:spcPts val="235"/>
              </a:spcBef>
            </a:pPr>
            <a:r>
              <a:rPr sz="2400" spc="-20" dirty="0">
                <a:solidFill>
                  <a:srgbClr val="375F92"/>
                </a:solidFill>
                <a:latin typeface="Calibri"/>
                <a:cs typeface="Calibri"/>
              </a:rPr>
              <a:t>руководителем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организации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размещение  информации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о </a:t>
            </a:r>
            <a:r>
              <a:rPr sz="2400" spc="-25" dirty="0">
                <a:solidFill>
                  <a:srgbClr val="375F92"/>
                </a:solidFill>
                <a:latin typeface="Calibri"/>
                <a:cs typeface="Calibri"/>
              </a:rPr>
              <a:t>результатах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паспортизации 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на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сайте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организации,</a:t>
            </a:r>
            <a:r>
              <a:rPr sz="2400" spc="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иных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405"/>
              </a:lnSpc>
            </a:pP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информационных</a:t>
            </a:r>
            <a:r>
              <a:rPr sz="2400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ресурсах;</a:t>
            </a:r>
            <a:endParaRPr sz="2400">
              <a:latin typeface="Calibri"/>
              <a:cs typeface="Calibri"/>
            </a:endParaRPr>
          </a:p>
          <a:p>
            <a:pPr marL="332740" indent="-320040">
              <a:lnSpc>
                <a:spcPts val="2640"/>
              </a:lnSpc>
              <a:spcBef>
                <a:spcPts val="229"/>
              </a:spcBef>
              <a:buClr>
                <a:srgbClr val="C0504D"/>
              </a:buClr>
              <a:buSzPct val="58333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представление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Паспорта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400"/>
              </a:lnSpc>
            </a:pP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(копии его)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орган власти</a:t>
            </a:r>
            <a:r>
              <a:rPr sz="2400" b="1" spc="-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endParaRPr sz="2400">
              <a:latin typeface="Calibri"/>
              <a:cs typeface="Calibri"/>
            </a:endParaRPr>
          </a:p>
          <a:p>
            <a:pPr marL="332105">
              <a:lnSpc>
                <a:spcPts val="2640"/>
              </a:lnSpc>
            </a:pP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подведомственности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(в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10-дневный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срок)</a:t>
            </a:r>
            <a:r>
              <a:rPr sz="2400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474929"/>
            <a:ext cx="77717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Calibri"/>
                <a:cs typeface="Calibri"/>
              </a:rPr>
              <a:t>АРЕНДУЕМЫЕ </a:t>
            </a:r>
            <a:r>
              <a:rPr sz="2800" b="1" spc="-20" dirty="0">
                <a:latin typeface="Calibri"/>
                <a:cs typeface="Calibri"/>
              </a:rPr>
              <a:t>ОБЪЕКТЫ </a:t>
            </a:r>
            <a:r>
              <a:rPr sz="2800" b="1" spc="-10" dirty="0" smtClean="0"/>
              <a:t>(</a:t>
            </a:r>
            <a:r>
              <a:rPr lang="ru-RU" sz="2800" b="1" spc="-10" dirty="0" smtClean="0"/>
              <a:t>здания </a:t>
            </a:r>
            <a:r>
              <a:rPr lang="ru-RU" sz="2800" b="1" spc="-5" dirty="0" smtClean="0"/>
              <a:t>и</a:t>
            </a:r>
            <a:r>
              <a:rPr lang="ru-RU" sz="2800" b="1" spc="75" dirty="0" smtClean="0"/>
              <a:t> </a:t>
            </a:r>
            <a:r>
              <a:rPr lang="ru-RU" sz="2800" b="1" spc="-5" dirty="0" smtClean="0"/>
              <a:t>помещения)</a:t>
            </a:r>
            <a:endParaRPr lang="ru-RU" sz="2800" b="1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691387" y="1544777"/>
            <a:ext cx="7848600" cy="42437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700"/>
              </a:lnSpc>
              <a:spcBef>
                <a:spcPts val="95"/>
              </a:spcBef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арендуемых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помещениях и объектах,</a:t>
            </a:r>
            <a:r>
              <a:rPr sz="2500" spc="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20" dirty="0">
                <a:solidFill>
                  <a:srgbClr val="375F92"/>
                </a:solidFill>
                <a:latin typeface="Calibri"/>
                <a:cs typeface="Calibri"/>
              </a:rPr>
              <a:t>которые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2400"/>
              </a:lnSpc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невозможно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полностью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приспособить с</a:t>
            </a:r>
            <a:r>
              <a:rPr sz="25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учетом</a:t>
            </a:r>
            <a:endParaRPr sz="2500">
              <a:latin typeface="Calibri"/>
              <a:cs typeface="Calibri"/>
            </a:endParaRPr>
          </a:p>
          <a:p>
            <a:pPr marL="12700" marR="5080">
              <a:lnSpc>
                <a:spcPts val="2400"/>
              </a:lnSpc>
              <a:spcBef>
                <a:spcPts val="280"/>
              </a:spcBef>
            </a:pP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потребностей инвалидов, </a:t>
            </a:r>
            <a:r>
              <a:rPr sz="2500" b="1" spc="-20" dirty="0">
                <a:solidFill>
                  <a:srgbClr val="375F92"/>
                </a:solidFill>
                <a:latin typeface="Calibri"/>
                <a:cs typeface="Calibri"/>
              </a:rPr>
              <a:t>руководителями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организаций  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социального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обслуживания </a:t>
            </a:r>
            <a:r>
              <a:rPr sz="2500" b="1" spc="-20" dirty="0">
                <a:solidFill>
                  <a:srgbClr val="375F92"/>
                </a:solidFill>
                <a:latin typeface="Calibri"/>
                <a:cs typeface="Calibri"/>
              </a:rPr>
              <a:t>должны</a:t>
            </a:r>
            <a:r>
              <a:rPr sz="2500" b="1" u="heavy" spc="-2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приниматься</a:t>
            </a:r>
            <a:r>
              <a:rPr sz="2500" b="1" u="heavy" spc="1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меры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2120"/>
              </a:lnSpc>
            </a:pPr>
            <a:r>
              <a:rPr sz="2500" u="heavy" spc="-630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выполнению собственником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объекта требований</a:t>
            </a:r>
            <a:r>
              <a:rPr sz="2500" b="1" u="heavy" spc="10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по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2700"/>
              </a:lnSpc>
            </a:pPr>
            <a:r>
              <a:rPr sz="2500" u="heavy" spc="-630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обеспечению условий</a:t>
            </a:r>
            <a:r>
              <a:rPr sz="2500" b="1" u="heavy" spc="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r>
              <a:rPr sz="2500" u="heavy" spc="-5" dirty="0">
                <a:solidFill>
                  <a:srgbClr val="375F92"/>
                </a:solidFill>
                <a:latin typeface="Calibri"/>
                <a:cs typeface="Calibri"/>
              </a:rPr>
              <a:t>:</a:t>
            </a:r>
            <a:endParaRPr sz="2500">
              <a:latin typeface="Calibri"/>
              <a:cs typeface="Calibri"/>
            </a:endParaRPr>
          </a:p>
          <a:p>
            <a:pPr marL="332740" marR="704850" indent="-320040">
              <a:lnSpc>
                <a:spcPct val="80000"/>
              </a:lnSpc>
              <a:spcBef>
                <a:spcPts val="690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  <a:tab pos="572135" algn="l"/>
              </a:tabLst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-	</a:t>
            </a: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включением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в проекты </a:t>
            </a: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договоров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аренды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этих 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помещений (объектов)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условий доступности </a:t>
            </a: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для 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инвалидов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500">
              <a:latin typeface="Calibri"/>
              <a:cs typeface="Calibri"/>
            </a:endParaRPr>
          </a:p>
          <a:p>
            <a:pPr marL="332740" indent="-320040">
              <a:lnSpc>
                <a:spcPts val="2700"/>
              </a:lnSpc>
              <a:spcBef>
                <a:spcPts val="10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заключением </a:t>
            </a:r>
            <a:r>
              <a:rPr sz="2500" b="1" spc="-15" dirty="0">
                <a:solidFill>
                  <a:srgbClr val="943735"/>
                </a:solidFill>
                <a:latin typeface="Calibri"/>
                <a:cs typeface="Calibri"/>
              </a:rPr>
              <a:t>дополнительных соглашений</a:t>
            </a:r>
            <a:r>
              <a:rPr sz="2500" b="1" spc="7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с</a:t>
            </a:r>
            <a:endParaRPr sz="2500">
              <a:latin typeface="Calibri"/>
              <a:cs typeface="Calibri"/>
            </a:endParaRPr>
          </a:p>
          <a:p>
            <a:pPr marL="332740" marR="111125">
              <a:lnSpc>
                <a:spcPct val="80000"/>
              </a:lnSpc>
              <a:spcBef>
                <a:spcPts val="300"/>
              </a:spcBef>
            </a:pPr>
            <a:r>
              <a:rPr sz="2500" b="1" spc="-20" dirty="0">
                <a:solidFill>
                  <a:srgbClr val="943735"/>
                </a:solidFill>
                <a:latin typeface="Calibri"/>
                <a:cs typeface="Calibri"/>
              </a:rPr>
              <a:t>арендодателем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по обеспечению условий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  (если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эти договора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были заключены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ранее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без учета 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этих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 требований)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7848601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800" b="1" spc="-20" dirty="0">
                <a:latin typeface="Calibri" panose="020F0502020204030204" pitchFamily="34" charset="0"/>
              </a:rPr>
              <a:t>Координатор </a:t>
            </a:r>
            <a:r>
              <a:rPr sz="2800" b="1" spc="-10" dirty="0">
                <a:latin typeface="Calibri" panose="020F0502020204030204" pitchFamily="34" charset="0"/>
              </a:rPr>
              <a:t>работ </a:t>
            </a:r>
            <a:r>
              <a:rPr sz="2800" b="1" dirty="0">
                <a:latin typeface="Calibri" panose="020F0502020204030204" pitchFamily="34" charset="0"/>
              </a:rPr>
              <a:t>по </a:t>
            </a:r>
            <a:r>
              <a:rPr sz="2800" b="1" dirty="0" err="1">
                <a:latin typeface="Calibri" panose="020F0502020204030204" pitchFamily="34" charset="0"/>
              </a:rPr>
              <a:t>паспортизации</a:t>
            </a:r>
            <a:r>
              <a:rPr sz="2800" b="1" dirty="0">
                <a:latin typeface="Calibri" panose="020F0502020204030204" pitchFamily="34" charset="0"/>
              </a:rPr>
              <a:t>  </a:t>
            </a:r>
            <a:r>
              <a:rPr lang="ru-RU" sz="2800" b="1" dirty="0" smtClean="0">
                <a:latin typeface="Calibri" panose="020F0502020204030204" pitchFamily="34" charset="0"/>
              </a:rPr>
              <a:t/>
            </a:r>
            <a:br>
              <a:rPr lang="ru-RU" sz="2800" b="1" dirty="0" smtClean="0">
                <a:latin typeface="Calibri" panose="020F0502020204030204" pitchFamily="34" charset="0"/>
              </a:rPr>
            </a:br>
            <a:r>
              <a:rPr sz="2800" b="1" spc="-10" dirty="0" err="1" smtClean="0">
                <a:latin typeface="Calibri" panose="020F0502020204030204" pitchFamily="34" charset="0"/>
              </a:rPr>
              <a:t>объектов</a:t>
            </a:r>
            <a:r>
              <a:rPr sz="2800" b="1" spc="-10" dirty="0" smtClean="0">
                <a:latin typeface="Calibri" panose="020F0502020204030204" pitchFamily="34" charset="0"/>
              </a:rPr>
              <a:t> </a:t>
            </a:r>
            <a:r>
              <a:rPr sz="2800" b="1" dirty="0" smtClean="0">
                <a:latin typeface="Calibri" panose="020F0502020204030204" pitchFamily="34" charset="0"/>
              </a:rPr>
              <a:t>и </a:t>
            </a:r>
            <a:r>
              <a:rPr sz="2800" b="1" spc="-5" dirty="0">
                <a:latin typeface="Calibri" panose="020F0502020204030204" pitchFamily="34" charset="0"/>
              </a:rPr>
              <a:t>услуг </a:t>
            </a:r>
            <a:r>
              <a:rPr sz="2800" b="1" dirty="0">
                <a:latin typeface="Calibri" panose="020F0502020204030204" pitchFamily="34" charset="0"/>
              </a:rPr>
              <a:t>в </a:t>
            </a:r>
            <a:r>
              <a:rPr sz="2800" b="1" spc="-5" dirty="0">
                <a:latin typeface="Calibri" panose="020F0502020204030204" pitchFamily="34" charset="0"/>
              </a:rPr>
              <a:t>субъекте</a:t>
            </a:r>
            <a:r>
              <a:rPr sz="2800" b="1" spc="-40" dirty="0">
                <a:latin typeface="Calibri" panose="020F0502020204030204" pitchFamily="34" charset="0"/>
              </a:rPr>
              <a:t> </a:t>
            </a:r>
            <a:r>
              <a:rPr sz="2800" b="1" dirty="0">
                <a:latin typeface="Calibri" panose="020F0502020204030204" pitchFamily="34" charset="0"/>
              </a:rPr>
              <a:t>РФ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9955" y="2759409"/>
            <a:ext cx="920750" cy="325945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145"/>
              </a:lnSpc>
            </a:pP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Ор</a:t>
            </a:r>
            <a:r>
              <a:rPr sz="3200" spc="-2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320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социал</a:t>
            </a:r>
            <a:r>
              <a:rPr sz="3200" spc="-15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ной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FFFFFF"/>
                </a:solidFill>
                <a:latin typeface="Calibri"/>
                <a:cs typeface="Calibri"/>
              </a:rPr>
              <a:t>защиты нас</a:t>
            </a:r>
            <a:r>
              <a:rPr sz="3200" spc="-5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3200" spc="-5" dirty="0">
                <a:solidFill>
                  <a:srgbClr val="FFFFFF"/>
                </a:solidFill>
                <a:latin typeface="Calibri"/>
                <a:cs typeface="Calibri"/>
              </a:rPr>
              <a:t>ления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573783"/>
            <a:ext cx="6178550" cy="4730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740" indent="-320040">
              <a:lnSpc>
                <a:spcPts val="27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данным территориальных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5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отраслевых</a:t>
            </a:r>
            <a:endParaRPr sz="2500" dirty="0">
              <a:latin typeface="Calibri"/>
              <a:cs typeface="Calibri"/>
            </a:endParaRPr>
          </a:p>
          <a:p>
            <a:pPr marL="332105" marR="44450">
              <a:lnSpc>
                <a:spcPts val="2400"/>
              </a:lnSpc>
              <a:spcBef>
                <a:spcPts val="280"/>
              </a:spcBef>
            </a:pP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органов власти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в сферах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установленной 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деятельности формирует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представляет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в  Министерство </a:t>
            </a:r>
            <a:r>
              <a:rPr sz="2500" spc="-30" dirty="0">
                <a:solidFill>
                  <a:srgbClr val="375F92"/>
                </a:solidFill>
                <a:latin typeface="Calibri"/>
                <a:cs typeface="Calibri"/>
              </a:rPr>
              <a:t>труда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 социальной защиты 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Российской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Федерации </a:t>
            </a: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отчетные</a:t>
            </a:r>
            <a:r>
              <a:rPr sz="2500" b="1" spc="3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формы:</a:t>
            </a:r>
            <a:endParaRPr sz="2500" dirty="0">
              <a:latin typeface="Calibri"/>
              <a:cs typeface="Calibri"/>
            </a:endParaRPr>
          </a:p>
          <a:p>
            <a:pPr marL="652780" marR="276225" lvl="1" indent="-274320">
              <a:lnSpc>
                <a:spcPts val="2110"/>
              </a:lnSpc>
              <a:spcBef>
                <a:spcPts val="620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3415" algn="l"/>
              </a:tabLst>
            </a:pP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- «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Информация о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состоянии доступности  приоритетных объектов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приоритетных  сферах жизнедеятельности инвалидов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других маломобильных групп</a:t>
            </a:r>
            <a:r>
              <a:rPr sz="2200" b="1" spc="10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населения</a:t>
            </a: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»;</a:t>
            </a:r>
            <a:endParaRPr sz="2200" dirty="0">
              <a:latin typeface="Calibri"/>
              <a:cs typeface="Calibri"/>
            </a:endParaRPr>
          </a:p>
          <a:p>
            <a:pPr marL="652780" marR="676275" lvl="1" indent="-274320">
              <a:lnSpc>
                <a:spcPct val="80000"/>
              </a:lnSpc>
              <a:spcBef>
                <a:spcPts val="620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3415" algn="l"/>
              </a:tabLst>
            </a:pP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- </a:t>
            </a:r>
            <a:r>
              <a:rPr sz="2200" spc="-25" dirty="0">
                <a:solidFill>
                  <a:srgbClr val="375F92"/>
                </a:solidFill>
                <a:latin typeface="Calibri"/>
                <a:cs typeface="Calibri"/>
              </a:rPr>
              <a:t>«</a:t>
            </a:r>
            <a:r>
              <a:rPr sz="2200" b="1" spc="-25" dirty="0">
                <a:solidFill>
                  <a:srgbClr val="375F92"/>
                </a:solidFill>
                <a:latin typeface="Calibri"/>
                <a:cs typeface="Calibri"/>
              </a:rPr>
              <a:t>Результаты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мониторинга исполнения  Планов мероприятий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поэтапному  повышению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уровня доступности</a:t>
            </a:r>
            <a:r>
              <a:rPr sz="2200" b="1" spc="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для</a:t>
            </a:r>
            <a:endParaRPr sz="2200" dirty="0">
              <a:latin typeface="Calibri"/>
              <a:cs typeface="Calibri"/>
            </a:endParaRPr>
          </a:p>
          <a:p>
            <a:pPr marL="652780" marR="511175">
              <a:lnSpc>
                <a:spcPct val="8000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инвалидов объектов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предоставляемых 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ими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услуг («дорожных карт»)</a:t>
            </a:r>
            <a:r>
              <a:rPr sz="2200" b="1" spc="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endParaRPr sz="2200" dirty="0">
              <a:latin typeface="Calibri"/>
              <a:cs typeface="Calibri"/>
            </a:endParaRPr>
          </a:p>
          <a:p>
            <a:pPr marL="652780" marR="363855">
              <a:lnSpc>
                <a:spcPct val="8000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приоритетных сферах жизнедеятельности  инвалидов</a:t>
            </a: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»</a:t>
            </a:r>
            <a:endParaRPr sz="22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181102"/>
            <a:ext cx="5943600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0" algn="ctr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latin typeface="Calibri" panose="020F0502020204030204" pitchFamily="34" charset="0"/>
                <a:cs typeface="Calibri"/>
              </a:rPr>
              <a:t>«Дорожная карта» </a:t>
            </a:r>
            <a:r>
              <a:rPr sz="2800" b="1" dirty="0">
                <a:latin typeface="Calibri" panose="020F0502020204030204" pitchFamily="34" charset="0"/>
                <a:cs typeface="Calibri"/>
              </a:rPr>
              <a:t>объекта</a:t>
            </a:r>
            <a:r>
              <a:rPr sz="2800" b="1" spc="-105" dirty="0">
                <a:latin typeface="Calibri" panose="020F0502020204030204" pitchFamily="34" charset="0"/>
                <a:cs typeface="Calibri"/>
              </a:rPr>
              <a:t> </a:t>
            </a:r>
            <a:r>
              <a:rPr sz="2800" b="1" dirty="0">
                <a:latin typeface="Calibri" panose="020F0502020204030204" pitchFamily="34" charset="0"/>
                <a:cs typeface="Calibri"/>
              </a:rPr>
              <a:t>–</a:t>
            </a:r>
            <a:endParaRPr sz="2800" dirty="0">
              <a:latin typeface="Calibri" panose="020F0502020204030204" pitchFamily="34" charset="0"/>
              <a:cs typeface="Calibri"/>
            </a:endParaRPr>
          </a:p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800" spc="-5" dirty="0">
                <a:latin typeface="Calibri" panose="020F0502020204030204" pitchFamily="34" charset="0"/>
              </a:rPr>
              <a:t>мероприятия</a:t>
            </a:r>
            <a:r>
              <a:rPr sz="2800" spc="-45" dirty="0">
                <a:latin typeface="Calibri" panose="020F0502020204030204" pitchFamily="34" charset="0"/>
              </a:rPr>
              <a:t> </a:t>
            </a:r>
            <a:r>
              <a:rPr sz="2800" spc="-5" dirty="0">
                <a:latin typeface="Calibri" panose="020F0502020204030204" pitchFamily="34" charset="0"/>
              </a:rPr>
              <a:t>направлены: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691387" y="1781936"/>
            <a:ext cx="7801609" cy="38601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marR="5080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3375" algn="l"/>
              </a:tabLst>
            </a:pP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- на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создание условий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для</a:t>
            </a:r>
            <a:r>
              <a:rPr sz="2900" b="1" spc="-16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беспрепятственного  доступа инвалидов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к объекту</a:t>
            </a:r>
            <a:r>
              <a:rPr sz="2900" b="1" spc="-8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  <a:spcBef>
                <a:spcPts val="5"/>
              </a:spcBef>
            </a:pP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предоставляемым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нем</a:t>
            </a:r>
            <a:r>
              <a:rPr sz="2900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услугам;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7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- на </a:t>
            </a:r>
            <a:r>
              <a:rPr sz="2900" b="1" dirty="0">
                <a:solidFill>
                  <a:srgbClr val="943735"/>
                </a:solidFill>
                <a:latin typeface="Calibri"/>
                <a:cs typeface="Calibri"/>
              </a:rPr>
              <a:t>обеспечение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условий доступности</a:t>
            </a:r>
            <a:r>
              <a:rPr sz="2900" b="1" spc="-9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943735"/>
                </a:solidFill>
                <a:latin typeface="Calibri"/>
                <a:cs typeface="Calibri"/>
              </a:rPr>
              <a:t>услуг</a:t>
            </a:r>
            <a:r>
              <a:rPr sz="2900" spc="-5" dirty="0">
                <a:latin typeface="Calibri"/>
                <a:cs typeface="Calibri"/>
              </a:rPr>
              <a:t>,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предоставляемых</a:t>
            </a:r>
            <a:r>
              <a:rPr sz="2900" spc="-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организацией</a:t>
            </a:r>
            <a:endParaRPr sz="2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250">
              <a:latin typeface="Times New Roman"/>
              <a:cs typeface="Times New Roman"/>
            </a:endParaRPr>
          </a:p>
          <a:p>
            <a:pPr marL="927100" marR="983615" lvl="1" indent="-228600">
              <a:lnSpc>
                <a:spcPct val="100000"/>
              </a:lnSpc>
              <a:buClr>
                <a:srgbClr val="C0504D"/>
              </a:buClr>
              <a:buSzPct val="73913"/>
              <a:buFont typeface="Wingdings"/>
              <a:buChar char=""/>
              <a:tabLst>
                <a:tab pos="927735" algn="l"/>
              </a:tabLst>
            </a:pPr>
            <a:r>
              <a:rPr sz="2300" spc="-15" dirty="0">
                <a:solidFill>
                  <a:srgbClr val="375F92"/>
                </a:solidFill>
                <a:latin typeface="Calibri"/>
                <a:cs typeface="Calibri"/>
              </a:rPr>
              <a:t>Содержит </a:t>
            </a:r>
            <a:r>
              <a:rPr sz="2300" b="1" spc="-10" dirty="0">
                <a:solidFill>
                  <a:srgbClr val="943735"/>
                </a:solidFill>
                <a:latin typeface="Calibri"/>
                <a:cs typeface="Calibri"/>
              </a:rPr>
              <a:t>согласование </a:t>
            </a:r>
            <a:r>
              <a:rPr sz="2300" b="1" dirty="0">
                <a:solidFill>
                  <a:srgbClr val="943735"/>
                </a:solidFill>
                <a:latin typeface="Calibri"/>
                <a:cs typeface="Calibri"/>
              </a:rPr>
              <a:t>с </a:t>
            </a:r>
            <a:r>
              <a:rPr sz="2300" b="1" spc="-5" dirty="0">
                <a:solidFill>
                  <a:srgbClr val="943735"/>
                </a:solidFill>
                <a:latin typeface="Calibri"/>
                <a:cs typeface="Calibri"/>
              </a:rPr>
              <a:t>полномочным  </a:t>
            </a:r>
            <a:r>
              <a:rPr sz="2300" b="1" spc="-10" dirty="0">
                <a:solidFill>
                  <a:srgbClr val="943735"/>
                </a:solidFill>
                <a:latin typeface="Calibri"/>
                <a:cs typeface="Calibri"/>
              </a:rPr>
              <a:t>представителем </a:t>
            </a:r>
            <a:r>
              <a:rPr sz="2300" b="1" spc="-5" dirty="0">
                <a:solidFill>
                  <a:srgbClr val="943735"/>
                </a:solidFill>
                <a:latin typeface="Calibri"/>
                <a:cs typeface="Calibri"/>
              </a:rPr>
              <a:t>общественного объединения  инвалидов </a:t>
            </a:r>
            <a:r>
              <a:rPr sz="2300" spc="-5" dirty="0">
                <a:solidFill>
                  <a:srgbClr val="375F92"/>
                </a:solidFill>
                <a:latin typeface="Calibri"/>
                <a:cs typeface="Calibri"/>
              </a:rPr>
              <a:t>(при</a:t>
            </a:r>
            <a:r>
              <a:rPr sz="2300" spc="-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300" spc="-15" dirty="0">
                <a:solidFill>
                  <a:srgbClr val="375F92"/>
                </a:solidFill>
                <a:latin typeface="Calibri"/>
                <a:cs typeface="Calibri"/>
              </a:rPr>
              <a:t>необходимости)</a:t>
            </a:r>
            <a:endParaRPr sz="23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61036"/>
            <a:ext cx="776346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spc="-15" dirty="0">
                <a:latin typeface="Calibri" panose="020F0502020204030204" pitchFamily="34" charset="0"/>
              </a:rPr>
              <a:t>Учитывается </a:t>
            </a:r>
            <a:r>
              <a:rPr sz="2800" b="1" spc="-5" dirty="0">
                <a:latin typeface="Calibri" panose="020F0502020204030204" pitchFamily="34" charset="0"/>
              </a:rPr>
              <a:t>при </a:t>
            </a:r>
            <a:r>
              <a:rPr sz="2800" b="1" spc="-15" dirty="0">
                <a:latin typeface="Calibri" panose="020F0502020204030204" pitchFamily="34" charset="0"/>
              </a:rPr>
              <a:t>разработке </a:t>
            </a:r>
            <a:r>
              <a:rPr sz="2800" b="1" spc="-5" dirty="0">
                <a:latin typeface="Calibri" panose="020F0502020204030204" pitchFamily="34" charset="0"/>
              </a:rPr>
              <a:t>и</a:t>
            </a:r>
            <a:r>
              <a:rPr sz="2800" b="1" spc="100" dirty="0">
                <a:latin typeface="Calibri" panose="020F0502020204030204" pitchFamily="34" charset="0"/>
              </a:rPr>
              <a:t> </a:t>
            </a:r>
            <a:r>
              <a:rPr sz="2800" b="1" spc="-10" dirty="0" err="1" smtClean="0">
                <a:latin typeface="Calibri" panose="020F0502020204030204" pitchFamily="34" charset="0"/>
              </a:rPr>
              <a:t>реализации</a:t>
            </a:r>
            <a:endParaRPr sz="2800" b="1" dirty="0">
              <a:latin typeface="Calibri" panose="020F0502020204030204" pitchFamily="34" charset="0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78740" y="468022"/>
            <a:ext cx="8534400" cy="8072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3085"/>
              </a:lnSpc>
              <a:spcBef>
                <a:spcPts val="95"/>
              </a:spcBef>
            </a:pPr>
            <a:r>
              <a:rPr lang="ru-RU" sz="2800" b="1" spc="-10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    </a:t>
            </a:r>
            <a:r>
              <a:rPr sz="2800" b="1" spc="-10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управленческих</a:t>
            </a:r>
            <a:r>
              <a:rPr sz="2800" b="1" spc="-10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10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решений</a:t>
            </a:r>
            <a:r>
              <a:rPr sz="2800" b="1" spc="-10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5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по</a:t>
            </a:r>
            <a:r>
              <a:rPr sz="2800" b="1" spc="35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30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результатам</a:t>
            </a:r>
            <a:endParaRPr sz="2800" b="1" dirty="0" smtClean="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  <a:p>
            <a:pPr marL="12700" algn="ctr">
              <a:lnSpc>
                <a:spcPts val="3085"/>
              </a:lnSpc>
            </a:pPr>
            <a:r>
              <a:rPr lang="ru-RU" sz="2800" b="1" spc="-5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   </a:t>
            </a:r>
            <a:r>
              <a:rPr sz="2800" b="1" spc="-5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паспортизации</a:t>
            </a:r>
            <a:r>
              <a:rPr sz="2800" b="1" spc="-5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– </a:t>
            </a:r>
            <a:r>
              <a:rPr sz="2800" b="1" spc="-20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распределение</a:t>
            </a:r>
            <a:r>
              <a:rPr sz="2800" b="1" spc="75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10" dirty="0" err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ответственности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2450719"/>
            <a:ext cx="3657600" cy="3406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10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b="1" spc="-10" dirty="0">
                <a:solidFill>
                  <a:srgbClr val="943735"/>
                </a:solidFill>
                <a:latin typeface="Calibri"/>
                <a:cs typeface="Calibri"/>
              </a:rPr>
              <a:t>Ответственность</a:t>
            </a:r>
            <a:endParaRPr sz="2700">
              <a:latin typeface="Calibri"/>
              <a:cs typeface="Calibri"/>
            </a:endParaRPr>
          </a:p>
          <a:p>
            <a:pPr marL="332740">
              <a:lnSpc>
                <a:spcPct val="100000"/>
              </a:lnSpc>
            </a:pPr>
            <a:r>
              <a:rPr sz="2700" b="1" spc="-10" dirty="0">
                <a:solidFill>
                  <a:srgbClr val="943735"/>
                </a:solidFill>
                <a:latin typeface="Calibri"/>
                <a:cs typeface="Calibri"/>
              </a:rPr>
              <a:t>собственника</a:t>
            </a:r>
            <a:r>
              <a:rPr sz="2700" b="1" spc="-4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700" b="1" dirty="0">
                <a:solidFill>
                  <a:srgbClr val="943735"/>
                </a:solidFill>
                <a:latin typeface="Calibri"/>
                <a:cs typeface="Calibri"/>
              </a:rPr>
              <a:t>объекта</a:t>
            </a:r>
            <a:endParaRPr sz="2700">
              <a:latin typeface="Calibri"/>
              <a:cs typeface="Calibri"/>
            </a:endParaRPr>
          </a:p>
          <a:p>
            <a:pPr marL="332740" marR="979169" indent="-320040">
              <a:lnSpc>
                <a:spcPct val="100000"/>
              </a:lnSpc>
              <a:spcBef>
                <a:spcPts val="69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Архитектурно- 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планиров</a:t>
            </a:r>
            <a:r>
              <a:rPr sz="2700" spc="5" dirty="0">
                <a:solidFill>
                  <a:srgbClr val="375F92"/>
                </a:solidFill>
                <a:latin typeface="Calibri"/>
                <a:cs typeface="Calibri"/>
              </a:rPr>
              <a:t>о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ч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н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ые  решения</a:t>
            </a:r>
            <a:endParaRPr sz="2700">
              <a:latin typeface="Calibri"/>
              <a:cs typeface="Calibri"/>
            </a:endParaRPr>
          </a:p>
          <a:p>
            <a:pPr marL="332740" marR="598805">
              <a:lnSpc>
                <a:spcPct val="100000"/>
              </a:lnSpc>
            </a:pP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согласовываются</a:t>
            </a:r>
            <a:r>
              <a:rPr sz="2700" spc="-10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с 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собственником,  </a:t>
            </a: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арендодателем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80228" y="2383663"/>
            <a:ext cx="3347720" cy="35420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740" indent="-320040">
              <a:lnSpc>
                <a:spcPts val="27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500" b="1" spc="-10" dirty="0">
                <a:solidFill>
                  <a:srgbClr val="943735"/>
                </a:solidFill>
                <a:latin typeface="Calibri"/>
                <a:cs typeface="Calibri"/>
              </a:rPr>
              <a:t>Ответственность</a:t>
            </a:r>
            <a:endParaRPr sz="2500">
              <a:latin typeface="Calibri"/>
              <a:cs typeface="Calibri"/>
            </a:endParaRPr>
          </a:p>
          <a:p>
            <a:pPr marL="332740">
              <a:lnSpc>
                <a:spcPts val="2400"/>
              </a:lnSpc>
            </a:pPr>
            <a:r>
              <a:rPr sz="2500" b="1" spc="-20" dirty="0">
                <a:solidFill>
                  <a:srgbClr val="943735"/>
                </a:solidFill>
                <a:latin typeface="Calibri"/>
                <a:cs typeface="Calibri"/>
              </a:rPr>
              <a:t>руководителя</a:t>
            </a:r>
            <a:endParaRPr sz="2500">
              <a:latin typeface="Calibri"/>
              <a:cs typeface="Calibri"/>
            </a:endParaRPr>
          </a:p>
          <a:p>
            <a:pPr marL="332740" marR="455295">
              <a:lnSpc>
                <a:spcPct val="80000"/>
              </a:lnSpc>
              <a:spcBef>
                <a:spcPts val="300"/>
              </a:spcBef>
            </a:pPr>
            <a:r>
              <a:rPr sz="2500" b="1" spc="-5" dirty="0">
                <a:solidFill>
                  <a:srgbClr val="943735"/>
                </a:solidFill>
                <a:latin typeface="Calibri"/>
                <a:cs typeface="Calibri"/>
              </a:rPr>
              <a:t>организации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, 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расположенной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на 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объекте:</a:t>
            </a:r>
            <a:endParaRPr sz="2500">
              <a:latin typeface="Calibri"/>
              <a:cs typeface="Calibri"/>
            </a:endParaRPr>
          </a:p>
          <a:p>
            <a:pPr marL="652780" lvl="1" indent="-274320">
              <a:lnSpc>
                <a:spcPts val="2380"/>
              </a:lnSpc>
              <a:spcBef>
                <a:spcPts val="80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2780" algn="l"/>
              </a:tabLst>
            </a:pP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Доступ к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услуге</a:t>
            </a:r>
            <a:r>
              <a:rPr sz="2200" b="1" spc="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на</a:t>
            </a:r>
            <a:endParaRPr sz="2200">
              <a:latin typeface="Calibri"/>
              <a:cs typeface="Calibri"/>
            </a:endParaRPr>
          </a:p>
          <a:p>
            <a:pPr marL="652780" marR="5080">
              <a:lnSpc>
                <a:spcPct val="80000"/>
              </a:lnSpc>
              <a:spcBef>
                <a:spcPts val="260"/>
              </a:spcBef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объекте</a:t>
            </a: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,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200" spc="-15" dirty="0">
                <a:solidFill>
                  <a:srgbClr val="375F92"/>
                </a:solidFill>
                <a:latin typeface="Calibri"/>
                <a:cs typeface="Calibri"/>
              </a:rPr>
              <a:t>том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числе с  помощью</a:t>
            </a: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персонала</a:t>
            </a:r>
            <a:endParaRPr sz="2200">
              <a:latin typeface="Calibri"/>
              <a:cs typeface="Calibri"/>
            </a:endParaRPr>
          </a:p>
          <a:p>
            <a:pPr marL="378460">
              <a:lnSpc>
                <a:spcPct val="100000"/>
              </a:lnSpc>
              <a:spcBef>
                <a:spcPts val="65"/>
              </a:spcBef>
            </a:pP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(обучение</a:t>
            </a:r>
            <a:r>
              <a:rPr sz="22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персонала)</a:t>
            </a:r>
            <a:endParaRPr sz="22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5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2780" algn="l"/>
              </a:tabLst>
            </a:pPr>
            <a:r>
              <a:rPr sz="2200" b="1" spc="-30" dirty="0">
                <a:solidFill>
                  <a:srgbClr val="375F92"/>
                </a:solidFill>
                <a:latin typeface="Calibri"/>
                <a:cs typeface="Calibri"/>
              </a:rPr>
              <a:t>Услуги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на</a:t>
            </a:r>
            <a:r>
              <a:rPr sz="2200" b="1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дому</a:t>
            </a:r>
            <a:endParaRPr sz="22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70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2780" algn="l"/>
              </a:tabLst>
            </a:pPr>
            <a:r>
              <a:rPr sz="2200" b="1" spc="-30" dirty="0">
                <a:solidFill>
                  <a:srgbClr val="375F92"/>
                </a:solidFill>
                <a:latin typeface="Calibri"/>
                <a:cs typeface="Calibri"/>
              </a:rPr>
              <a:t>Услуги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 дистанционно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rgbClr val="C0504D"/>
          </a:solidFill>
        </p:spPr>
        <p:txBody>
          <a:bodyPr vert="horz" wrap="square" lIns="0" tIns="8382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660"/>
              </a:spcBef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Доступность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объекта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5143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405"/>
              </a:spcBef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Доступность</a:t>
            </a: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услуг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61036"/>
            <a:ext cx="769619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800" b="1" spc="-15" dirty="0">
                <a:latin typeface="Calibri" panose="020F0502020204030204" pitchFamily="34" charset="0"/>
              </a:rPr>
              <a:t>Обязательно </a:t>
            </a:r>
            <a:r>
              <a:rPr sz="2800" b="1" spc="-15" dirty="0">
                <a:latin typeface="Calibri" panose="020F0502020204030204" pitchFamily="34" charset="0"/>
                <a:cs typeface="Calibri"/>
              </a:rPr>
              <a:t>согласование </a:t>
            </a:r>
            <a:r>
              <a:rPr sz="2800" b="1" spc="-5" dirty="0">
                <a:latin typeface="Calibri" panose="020F0502020204030204" pitchFamily="34" charset="0"/>
                <a:cs typeface="Calibri"/>
              </a:rPr>
              <a:t>с</a:t>
            </a:r>
            <a:r>
              <a:rPr sz="2800" b="1" spc="110" dirty="0">
                <a:latin typeface="Calibri" panose="020F0502020204030204" pitchFamily="34" charset="0"/>
                <a:cs typeface="Calibri"/>
              </a:rPr>
              <a:t> </a:t>
            </a:r>
            <a:r>
              <a:rPr sz="2800" b="1" spc="-15" dirty="0">
                <a:latin typeface="Calibri" panose="020F0502020204030204" pitchFamily="34" charset="0"/>
                <a:cs typeface="Calibri"/>
              </a:rPr>
              <a:t>полномочным</a:t>
            </a:r>
            <a:endParaRPr sz="2800" b="1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46303" y="416433"/>
            <a:ext cx="7979409" cy="120481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ts val="3085"/>
              </a:lnSpc>
              <a:spcBef>
                <a:spcPts val="95"/>
              </a:spcBef>
            </a:pPr>
            <a:r>
              <a:rPr sz="2800" b="1" spc="-1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представителем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общественного</a:t>
            </a:r>
            <a:r>
              <a:rPr sz="2800" b="1" spc="5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объединения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  <a:p>
            <a:pPr marL="12700" algn="ctr">
              <a:lnSpc>
                <a:spcPts val="3085"/>
              </a:lnSpc>
            </a:pPr>
            <a:r>
              <a:rPr sz="2800" b="1" spc="-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инвалидов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решение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доступности услуг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на</a:t>
            </a:r>
            <a:r>
              <a:rPr sz="2800" b="1" spc="5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объекте</a:t>
            </a:r>
            <a:endParaRPr sz="2800" b="1" dirty="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2520823"/>
            <a:ext cx="3666490" cy="37966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740" indent="-320040">
              <a:lnSpc>
                <a:spcPts val="2375"/>
              </a:lnSpc>
              <a:spcBef>
                <a:spcPts val="95"/>
              </a:spcBef>
              <a:buClr>
                <a:srgbClr val="C0504D"/>
              </a:buClr>
              <a:buSzPct val="5909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200" b="1" spc="-20" dirty="0">
                <a:solidFill>
                  <a:srgbClr val="375F92"/>
                </a:solidFill>
                <a:latin typeface="Calibri"/>
                <a:cs typeface="Calibri"/>
              </a:rPr>
              <a:t>Если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технические</a:t>
            </a:r>
            <a:r>
              <a:rPr sz="2200" b="1" spc="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решения</a:t>
            </a:r>
            <a:endParaRPr sz="2200">
              <a:latin typeface="Calibri"/>
              <a:cs typeface="Calibri"/>
            </a:endParaRPr>
          </a:p>
          <a:p>
            <a:pPr marL="332740">
              <a:lnSpc>
                <a:spcPts val="2115"/>
              </a:lnSpc>
            </a:pP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имеют </a:t>
            </a:r>
            <a:r>
              <a:rPr sz="2200" b="1" spc="-10" dirty="0">
                <a:solidFill>
                  <a:srgbClr val="943735"/>
                </a:solidFill>
                <a:latin typeface="Calibri"/>
                <a:cs typeface="Calibri"/>
              </a:rPr>
              <a:t>отклонения</a:t>
            </a:r>
            <a:r>
              <a:rPr sz="2200" b="1" spc="7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943735"/>
                </a:solidFill>
                <a:latin typeface="Calibri"/>
                <a:cs typeface="Calibri"/>
              </a:rPr>
              <a:t>от</a:t>
            </a:r>
            <a:endParaRPr sz="2200">
              <a:latin typeface="Calibri"/>
              <a:cs typeface="Calibri"/>
            </a:endParaRPr>
          </a:p>
          <a:p>
            <a:pPr marL="332740">
              <a:lnSpc>
                <a:spcPts val="2110"/>
              </a:lnSpc>
            </a:pPr>
            <a:r>
              <a:rPr sz="2200" b="1" spc="-10" dirty="0">
                <a:solidFill>
                  <a:srgbClr val="943735"/>
                </a:solidFill>
                <a:latin typeface="Calibri"/>
                <a:cs typeface="Calibri"/>
              </a:rPr>
              <a:t>обязательных</a:t>
            </a:r>
            <a:endParaRPr sz="2200">
              <a:latin typeface="Calibri"/>
              <a:cs typeface="Calibri"/>
            </a:endParaRPr>
          </a:p>
          <a:p>
            <a:pPr marL="332740" marR="5080">
              <a:lnSpc>
                <a:spcPct val="80000"/>
              </a:lnSpc>
              <a:spcBef>
                <a:spcPts val="260"/>
              </a:spcBef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(действующих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на момент 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обследования) требований  нормативно-технических  документов</a:t>
            </a:r>
            <a:r>
              <a:rPr sz="2200" b="1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endParaRPr sz="2200">
              <a:latin typeface="Calibri"/>
              <a:cs typeface="Calibri"/>
            </a:endParaRPr>
          </a:p>
          <a:p>
            <a:pPr marL="332740" marR="1073150">
              <a:lnSpc>
                <a:spcPct val="8000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проектировании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строительстве</a:t>
            </a:r>
            <a:endParaRPr sz="2200">
              <a:latin typeface="Calibri"/>
              <a:cs typeface="Calibri"/>
            </a:endParaRPr>
          </a:p>
          <a:p>
            <a:pPr marL="332740" indent="-320040">
              <a:lnSpc>
                <a:spcPts val="2375"/>
              </a:lnSpc>
              <a:spcBef>
                <a:spcPts val="170"/>
              </a:spcBef>
              <a:buClr>
                <a:srgbClr val="C0504D"/>
              </a:buClr>
              <a:buSzPct val="5909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Но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отклонения</a:t>
            </a:r>
            <a:r>
              <a:rPr sz="2200" b="1" u="heavy" spc="6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u="heavy" spc="-10" dirty="0">
                <a:solidFill>
                  <a:srgbClr val="375F92"/>
                </a:solidFill>
                <a:latin typeface="Calibri"/>
                <a:cs typeface="Calibri"/>
              </a:rPr>
              <a:t>не</a:t>
            </a:r>
            <a:endParaRPr sz="2200">
              <a:latin typeface="Calibri"/>
              <a:cs typeface="Calibri"/>
            </a:endParaRPr>
          </a:p>
          <a:p>
            <a:pPr marL="332740">
              <a:lnSpc>
                <a:spcPts val="2375"/>
              </a:lnSpc>
            </a:pPr>
            <a:r>
              <a:rPr sz="2200" u="heavy" spc="-555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200" b="1" u="heavy" spc="-10" dirty="0">
                <a:solidFill>
                  <a:srgbClr val="375F92"/>
                </a:solidFill>
                <a:latin typeface="Calibri"/>
                <a:cs typeface="Calibri"/>
              </a:rPr>
              <a:t>нарушают</a:t>
            </a:r>
            <a:r>
              <a:rPr sz="2200" b="1" u="heavy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u="heavy" spc="-10" dirty="0">
                <a:solidFill>
                  <a:srgbClr val="375F92"/>
                </a:solidFill>
                <a:latin typeface="Calibri"/>
                <a:cs typeface="Calibri"/>
              </a:rPr>
              <a:t>требований:</a:t>
            </a:r>
            <a:endParaRPr sz="22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100"/>
              </a:spcBef>
              <a:buClr>
                <a:srgbClr val="4F81BC"/>
              </a:buClr>
              <a:buSzPct val="69047"/>
              <a:buFont typeface="Wingdings 2"/>
              <a:buChar char=""/>
              <a:tabLst>
                <a:tab pos="653415" algn="l"/>
              </a:tabLst>
            </a:pPr>
            <a:r>
              <a:rPr sz="2100" b="1" spc="-10" dirty="0">
                <a:solidFill>
                  <a:srgbClr val="375F92"/>
                </a:solidFill>
                <a:latin typeface="Calibri"/>
                <a:cs typeface="Calibri"/>
              </a:rPr>
              <a:t>Досягаемости</a:t>
            </a:r>
            <a:endParaRPr sz="21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95"/>
              </a:spcBef>
              <a:buClr>
                <a:srgbClr val="4F81BC"/>
              </a:buClr>
              <a:buSzPct val="69047"/>
              <a:buFont typeface="Wingdings 2"/>
              <a:buChar char=""/>
              <a:tabLst>
                <a:tab pos="653415" algn="l"/>
              </a:tabLst>
            </a:pPr>
            <a:r>
              <a:rPr sz="2100" b="1" spc="-5" dirty="0">
                <a:solidFill>
                  <a:srgbClr val="943735"/>
                </a:solidFill>
                <a:latin typeface="Calibri"/>
                <a:cs typeface="Calibri"/>
              </a:rPr>
              <a:t>Безопасности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23638" y="2581782"/>
            <a:ext cx="3935095" cy="3467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740" marR="40767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5909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200" b="1" spc="-5" dirty="0">
                <a:solidFill>
                  <a:srgbClr val="943735"/>
                </a:solidFill>
                <a:latin typeface="Calibri"/>
                <a:cs typeface="Calibri"/>
              </a:rPr>
              <a:t>Организована </a:t>
            </a:r>
            <a:r>
              <a:rPr sz="2200" b="1" spc="-10" dirty="0">
                <a:solidFill>
                  <a:srgbClr val="943735"/>
                </a:solidFill>
                <a:latin typeface="Calibri"/>
                <a:cs typeface="Calibri"/>
              </a:rPr>
              <a:t>помощь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 персонала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преодолении 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барьеров</a:t>
            </a:r>
            <a:r>
              <a:rPr sz="2200" b="1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или</a:t>
            </a:r>
            <a:endParaRPr sz="2200">
              <a:latin typeface="Calibri"/>
              <a:cs typeface="Calibri"/>
            </a:endParaRPr>
          </a:p>
          <a:p>
            <a:pPr marL="332105" marR="240665">
              <a:lnSpc>
                <a:spcPct val="10000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сопровождение инвалидов 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(С, К) на</a:t>
            </a:r>
            <a:r>
              <a:rPr sz="2200" b="1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объекте</a:t>
            </a:r>
            <a:endParaRPr sz="22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700"/>
              </a:spcBef>
              <a:buClr>
                <a:srgbClr val="C0504D"/>
              </a:buClr>
              <a:buSzPct val="5909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Участие</a:t>
            </a:r>
            <a:r>
              <a:rPr sz="2200" b="1" spc="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персонала</a:t>
            </a:r>
            <a:endParaRPr sz="2200">
              <a:latin typeface="Calibri"/>
              <a:cs typeface="Calibri"/>
            </a:endParaRPr>
          </a:p>
          <a:p>
            <a:pPr marL="332105" marR="497840" algn="just">
              <a:lnSpc>
                <a:spcPct val="10000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компетентное, этически 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выдержано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(</a:t>
            </a:r>
            <a:r>
              <a:rPr sz="2200" b="1" spc="-10" dirty="0">
                <a:solidFill>
                  <a:srgbClr val="943735"/>
                </a:solidFill>
                <a:latin typeface="Calibri"/>
                <a:cs typeface="Calibri"/>
              </a:rPr>
              <a:t>отсутствуют  отношенческие</a:t>
            </a:r>
            <a:r>
              <a:rPr sz="2200" b="1" spc="1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943735"/>
                </a:solidFill>
                <a:latin typeface="Calibri"/>
                <a:cs typeface="Calibri"/>
              </a:rPr>
              <a:t>барьеры,</a:t>
            </a:r>
            <a:endParaRPr sz="2200">
              <a:latin typeface="Calibri"/>
              <a:cs typeface="Calibri"/>
            </a:endParaRPr>
          </a:p>
          <a:p>
            <a:pPr marL="332105" algn="just">
              <a:lnSpc>
                <a:spcPct val="100000"/>
              </a:lnSpc>
            </a:pPr>
            <a:r>
              <a:rPr sz="2200" spc="-15" dirty="0">
                <a:solidFill>
                  <a:srgbClr val="943735"/>
                </a:solidFill>
                <a:latin typeface="Calibri"/>
                <a:cs typeface="Calibri"/>
              </a:rPr>
              <a:t>коммуникативные</a:t>
            </a:r>
            <a:r>
              <a:rPr sz="2200" spc="-5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943735"/>
                </a:solidFill>
                <a:latin typeface="Calibri"/>
                <a:cs typeface="Calibri"/>
              </a:rPr>
              <a:t>проблемы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)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rgbClr val="C0504D"/>
          </a:solidFill>
        </p:spPr>
        <p:txBody>
          <a:bodyPr vert="horz" wrap="square" lIns="0" tIns="8382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660"/>
              </a:spcBef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Индивид.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мобильность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5143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405"/>
              </a:spcBef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Помощь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персонала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7696201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latin typeface="Calibri"/>
                <a:cs typeface="Calibri"/>
              </a:rPr>
              <a:t>Этапы и виды работ </a:t>
            </a:r>
            <a:r>
              <a:rPr sz="2800" b="1" spc="-5" dirty="0">
                <a:latin typeface="Calibri"/>
                <a:cs typeface="Calibri"/>
              </a:rPr>
              <a:t>по </a:t>
            </a:r>
            <a:r>
              <a:rPr sz="2800" b="1" dirty="0">
                <a:latin typeface="Calibri"/>
                <a:cs typeface="Calibri"/>
              </a:rPr>
              <a:t>обеспечению  </a:t>
            </a:r>
            <a:r>
              <a:rPr sz="2800" b="1" spc="-5" dirty="0">
                <a:latin typeface="Calibri"/>
                <a:cs typeface="Calibri"/>
              </a:rPr>
              <a:t>доступности </a:t>
            </a:r>
            <a:r>
              <a:rPr sz="2800" b="1" dirty="0">
                <a:latin typeface="Calibri"/>
                <a:cs typeface="Calibri"/>
              </a:rPr>
              <a:t>объекта и</a:t>
            </a:r>
            <a:r>
              <a:rPr sz="2800" b="1" spc="-10" dirty="0">
                <a:latin typeface="Calibri"/>
                <a:cs typeface="Calibri"/>
              </a:rPr>
              <a:t> услуг</a:t>
            </a:r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9955" y="2321245"/>
            <a:ext cx="920750" cy="3697604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145"/>
              </a:lnSpc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1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э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ап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3200" b="1" spc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нео</a:t>
            </a:r>
            <a:r>
              <a:rPr sz="3200" b="1" spc="-13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3200" b="1" spc="-4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жные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ме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оприят</a:t>
            </a:r>
            <a:r>
              <a:rPr sz="32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717370"/>
            <a:ext cx="6075045" cy="422783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332740" marR="167005" indent="-320040">
              <a:lnSpc>
                <a:spcPct val="90000"/>
              </a:lnSpc>
              <a:spcBef>
                <a:spcPts val="455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2740" algn="l"/>
              </a:tabLst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Обеспечение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доступа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к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месту 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предоставления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услуги на объекте 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путем оказания работниками 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организаций</a:t>
            </a:r>
            <a:r>
              <a:rPr sz="2900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помощи</a:t>
            </a:r>
            <a:endParaRPr sz="2900">
              <a:latin typeface="Calibri"/>
              <a:cs typeface="Calibri"/>
            </a:endParaRPr>
          </a:p>
          <a:p>
            <a:pPr marL="332740" marR="5080" indent="-320040" algn="just">
              <a:lnSpc>
                <a:spcPct val="90000"/>
              </a:lnSpc>
              <a:spcBef>
                <a:spcPts val="7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Организация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предоставления услуг 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инвалидам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по месту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жительства</a:t>
            </a:r>
            <a:r>
              <a:rPr sz="2900" b="1" spc="-9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(на 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дому)</a:t>
            </a:r>
            <a:endParaRPr sz="2900">
              <a:latin typeface="Calibri"/>
              <a:cs typeface="Calibri"/>
            </a:endParaRPr>
          </a:p>
          <a:p>
            <a:pPr marL="332740" marR="90170" indent="-320040">
              <a:lnSpc>
                <a:spcPts val="3130"/>
              </a:lnSpc>
              <a:spcBef>
                <a:spcPts val="74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Организация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предоставления услуг 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инвалидам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дистанционном 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формате</a:t>
            </a:r>
            <a:endParaRPr sz="29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162800" cy="1320800"/>
          </a:xfrm>
        </p:spPr>
        <p:txBody>
          <a:bodyPr/>
          <a:lstStyle/>
          <a:p>
            <a:pPr algn="ctr"/>
            <a:r>
              <a:rPr lang="ru-RU" dirty="0" smtClean="0"/>
              <a:t>Наше законодательство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239001" cy="388077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Calibri" panose="020F0502020204030204" pitchFamily="34" charset="0"/>
              </a:rPr>
              <a:t>ФЕДЕРАЛЬНЫЙ ЗАКОН от 01.12.2014 N 419-ФЗ</a:t>
            </a:r>
            <a:br>
              <a:rPr lang="ru-RU" sz="2400" b="1" dirty="0">
                <a:solidFill>
                  <a:srgbClr val="0000CC"/>
                </a:solidFill>
                <a:latin typeface="Calibri" panose="020F0502020204030204" pitchFamily="34" charset="0"/>
              </a:rPr>
            </a:br>
            <a:r>
              <a:rPr lang="ru-RU" sz="2400" b="1" dirty="0">
                <a:solidFill>
                  <a:srgbClr val="0000CC"/>
                </a:solidFill>
                <a:latin typeface="Calibri" panose="020F0502020204030204" pitchFamily="34" charset="0"/>
              </a:rPr>
              <a:t>"О ВНЕСЕНИИ ИЗМЕНЕНИЙ В ОТДЕЛЬНЫЕ ЗАКОНОДАТЕЛЬНЫЕ АКТЫ РОССИЙСКОЙ ФЕДЕРАЦИИ ПО ВОПРОСАМ СОЦИАЛЬНОЙ ЗАЩИТЫ ИНВАЛИДОВ В СВЯЗИ С РАТИФИКАЦИЕЙ КОНВЕНЦИИ О ПРАВАХ ИНВАЛИДОВ"</a:t>
            </a:r>
            <a:br>
              <a:rPr lang="ru-RU" sz="2400" b="1" dirty="0">
                <a:solidFill>
                  <a:srgbClr val="0000CC"/>
                </a:solidFill>
                <a:latin typeface="Calibri" panose="020F0502020204030204" pitchFamily="34" charset="0"/>
              </a:rPr>
            </a:br>
            <a:r>
              <a:rPr lang="ru-RU" sz="2400" b="1" dirty="0">
                <a:solidFill>
                  <a:srgbClr val="0000CC"/>
                </a:solidFill>
                <a:latin typeface="Calibri" panose="020F0502020204030204" pitchFamily="34" charset="0"/>
              </a:rPr>
              <a:t>(принят ГД ФС РФ 21.11.2014</a:t>
            </a:r>
            <a:r>
              <a:rPr lang="ru-RU" sz="2800" b="1" dirty="0">
                <a:solidFill>
                  <a:srgbClr val="0000CC"/>
                </a:solidFill>
                <a:latin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8446679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784314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latin typeface="Calibri"/>
                <a:cs typeface="Calibri"/>
              </a:rPr>
              <a:t>Этапы и виды работ </a:t>
            </a:r>
            <a:r>
              <a:rPr sz="2800" b="1" spc="-5" dirty="0">
                <a:latin typeface="Calibri"/>
                <a:cs typeface="Calibri"/>
              </a:rPr>
              <a:t>по </a:t>
            </a:r>
            <a:r>
              <a:rPr sz="2800" b="1" dirty="0">
                <a:latin typeface="Calibri"/>
                <a:cs typeface="Calibri"/>
              </a:rPr>
              <a:t>обеспечению  </a:t>
            </a:r>
            <a:r>
              <a:rPr sz="2800" b="1" spc="-5" dirty="0">
                <a:latin typeface="Calibri"/>
                <a:cs typeface="Calibri"/>
              </a:rPr>
              <a:t>доступности </a:t>
            </a:r>
            <a:r>
              <a:rPr sz="2800" b="1" dirty="0">
                <a:latin typeface="Calibri"/>
                <a:cs typeface="Calibri"/>
              </a:rPr>
              <a:t>объекта и</a:t>
            </a:r>
            <a:r>
              <a:rPr sz="2800" b="1" spc="-10" dirty="0">
                <a:latin typeface="Calibri"/>
                <a:cs typeface="Calibri"/>
              </a:rPr>
              <a:t> услуг</a:t>
            </a:r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9955" y="2421547"/>
            <a:ext cx="920750" cy="35972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145"/>
              </a:lnSpc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2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э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ап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200" b="1" spc="-13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л</a:t>
            </a:r>
            <a:r>
              <a:rPr sz="3200" b="1" spc="-4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200" b="1" spc="-50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енные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ме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оприят</a:t>
            </a:r>
            <a:r>
              <a:rPr sz="32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697558"/>
            <a:ext cx="6011545" cy="443039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332740" marR="5080" indent="-320040">
              <a:lnSpc>
                <a:spcPct val="80000"/>
              </a:lnSpc>
              <a:spcBef>
                <a:spcPts val="6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Создание 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условий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индивидуальной  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мобильности для самостоятельного  </a:t>
            </a:r>
            <a:r>
              <a:rPr sz="2500" b="1" spc="-15" dirty="0">
                <a:solidFill>
                  <a:srgbClr val="375F92"/>
                </a:solidFill>
                <a:latin typeface="Calibri"/>
                <a:cs typeface="Calibri"/>
              </a:rPr>
              <a:t>передвижения 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инвалидов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500" b="1" dirty="0">
                <a:solidFill>
                  <a:srgbClr val="375F92"/>
                </a:solidFill>
                <a:latin typeface="Calibri"/>
                <a:cs typeface="Calibri"/>
              </a:rPr>
              <a:t>объекту</a:t>
            </a:r>
            <a:r>
              <a:rPr sz="2500" dirty="0">
                <a:solidFill>
                  <a:srgbClr val="375F92"/>
                </a:solidFill>
                <a:latin typeface="Calibri"/>
                <a:cs typeface="Calibri"/>
              </a:rPr>
              <a:t>,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в 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том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числе к местам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предоставления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услуг  (по варианту «А» /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«Б»)</a:t>
            </a:r>
            <a:endParaRPr sz="2500" dirty="0">
              <a:latin typeface="Calibri"/>
              <a:cs typeface="Calibri"/>
            </a:endParaRPr>
          </a:p>
          <a:p>
            <a:pPr marL="652780" marR="1029335" lvl="1" indent="-274320">
              <a:lnSpc>
                <a:spcPct val="80000"/>
              </a:lnSpc>
              <a:spcBef>
                <a:spcPts val="605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3415" algn="l"/>
              </a:tabLst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Приобретение технических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средств 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адаптации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(и</a:t>
            </a:r>
            <a:r>
              <a:rPr sz="22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375F92"/>
                </a:solidFill>
                <a:latin typeface="Calibri"/>
                <a:cs typeface="Calibri"/>
              </a:rPr>
              <a:t>информации)</a:t>
            </a:r>
            <a:endParaRPr sz="2200" dirty="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5"/>
              </a:spcBef>
              <a:buClr>
                <a:srgbClr val="4F81BC"/>
              </a:buClr>
              <a:buSzPct val="68181"/>
              <a:buFont typeface="Wingdings 2"/>
              <a:buChar char=""/>
              <a:tabLst>
                <a:tab pos="653415" algn="l"/>
              </a:tabLst>
            </a:pP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Ремонтные</a:t>
            </a:r>
            <a:r>
              <a:rPr sz="2200" b="1" spc="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работы</a:t>
            </a:r>
            <a:r>
              <a:rPr sz="2200" spc="-10" dirty="0">
                <a:solidFill>
                  <a:srgbClr val="375F92"/>
                </a:solidFill>
                <a:latin typeface="Calibri"/>
                <a:cs typeface="Calibri"/>
              </a:rPr>
              <a:t>:</a:t>
            </a:r>
            <a:endParaRPr sz="22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3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1.2.1 на</a:t>
            </a:r>
            <a:r>
              <a:rPr sz="2000" spc="-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участке</a:t>
            </a:r>
            <a:endParaRPr sz="20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1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1.2.2 на </a:t>
            </a:r>
            <a:r>
              <a:rPr sz="2000" spc="-30" dirty="0">
                <a:solidFill>
                  <a:srgbClr val="375F92"/>
                </a:solidFill>
                <a:latin typeface="Calibri"/>
                <a:cs typeface="Calibri"/>
              </a:rPr>
              <a:t>входе </a:t>
            </a: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000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здание</a:t>
            </a:r>
            <a:endParaRPr sz="20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2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1.2.3 на путях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движения </a:t>
            </a: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000" spc="-9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здании</a:t>
            </a:r>
            <a:endParaRPr sz="20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2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1.2.4 в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местах </a:t>
            </a:r>
            <a:r>
              <a:rPr sz="2000" spc="-15" dirty="0">
                <a:solidFill>
                  <a:srgbClr val="375F92"/>
                </a:solidFill>
                <a:latin typeface="Calibri"/>
                <a:cs typeface="Calibri"/>
              </a:rPr>
              <a:t>целевого</a:t>
            </a:r>
            <a:r>
              <a:rPr sz="2000" spc="-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назначения</a:t>
            </a:r>
            <a:endParaRPr sz="20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1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1.2.5 в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санитарно-гигиенических</a:t>
            </a:r>
            <a:r>
              <a:rPr sz="2000" spc="-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помещениях</a:t>
            </a:r>
            <a:endParaRPr sz="2000" dirty="0">
              <a:latin typeface="Calibri"/>
              <a:cs typeface="Calibri"/>
            </a:endParaRPr>
          </a:p>
          <a:p>
            <a:pPr marL="927100" lvl="2" indent="-228600">
              <a:lnSpc>
                <a:spcPct val="100000"/>
              </a:lnSpc>
              <a:spcBef>
                <a:spcPts val="20"/>
              </a:spcBef>
              <a:buClr>
                <a:srgbClr val="C0504D"/>
              </a:buClr>
              <a:buSzPct val="75000"/>
              <a:buFont typeface="Wingdings"/>
              <a:buChar char=""/>
              <a:tabLst>
                <a:tab pos="927735" algn="l"/>
              </a:tabLst>
            </a:pPr>
            <a:r>
              <a:rPr sz="2000" dirty="0">
                <a:solidFill>
                  <a:srgbClr val="375F92"/>
                </a:solidFill>
                <a:latin typeface="Calibri"/>
                <a:cs typeface="Calibri"/>
              </a:rPr>
              <a:t>1.2.6 по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системе</a:t>
            </a:r>
            <a:r>
              <a:rPr sz="2000" spc="-7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375F92"/>
                </a:solidFill>
                <a:latin typeface="Calibri"/>
                <a:cs typeface="Calibri"/>
              </a:rPr>
              <a:t>информации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599" y="609600"/>
            <a:ext cx="7620001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latin typeface="Calibri"/>
                <a:cs typeface="Calibri"/>
              </a:rPr>
              <a:t>Этапы и виды работ </a:t>
            </a:r>
            <a:r>
              <a:rPr sz="2800" b="1" spc="-5" dirty="0">
                <a:latin typeface="Calibri"/>
                <a:cs typeface="Calibri"/>
              </a:rPr>
              <a:t>по </a:t>
            </a:r>
            <a:r>
              <a:rPr sz="2800" b="1" dirty="0">
                <a:latin typeface="Calibri"/>
                <a:cs typeface="Calibri"/>
              </a:rPr>
              <a:t>обеспечению  </a:t>
            </a:r>
            <a:r>
              <a:rPr sz="2800" b="1" spc="-5" dirty="0">
                <a:latin typeface="Calibri"/>
                <a:cs typeface="Calibri"/>
              </a:rPr>
              <a:t>доступности </a:t>
            </a:r>
            <a:r>
              <a:rPr sz="2800" b="1" dirty="0">
                <a:latin typeface="Calibri"/>
                <a:cs typeface="Calibri"/>
              </a:rPr>
              <a:t>объекта и</a:t>
            </a:r>
            <a:r>
              <a:rPr sz="2800" b="1" spc="-10" dirty="0">
                <a:latin typeface="Calibri"/>
                <a:cs typeface="Calibri"/>
              </a:rPr>
              <a:t> услуг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9955" y="2894397"/>
            <a:ext cx="920750" cy="3124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145"/>
              </a:lnSpc>
            </a:pP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3 </a:t>
            </a: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э</a:t>
            </a:r>
            <a:r>
              <a:rPr sz="3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ап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3200" b="1" spc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3200" b="1" spc="-2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200" b="1" spc="-2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овые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ме</a:t>
            </a:r>
            <a:r>
              <a:rPr sz="3200" b="1" spc="-1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оприят</a:t>
            </a:r>
            <a:r>
              <a:rPr sz="32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32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723466"/>
            <a:ext cx="6183630" cy="5049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indent="-320040">
              <a:lnSpc>
                <a:spcPts val="3080"/>
              </a:lnSpc>
              <a:spcBef>
                <a:spcPts val="10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Создание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условий</a:t>
            </a:r>
            <a:r>
              <a:rPr sz="2700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для</a:t>
            </a:r>
            <a:endParaRPr sz="2700" dirty="0">
              <a:latin typeface="Calibri"/>
              <a:cs typeface="Calibri"/>
            </a:endParaRPr>
          </a:p>
          <a:p>
            <a:pPr marL="332105" marR="5080">
              <a:lnSpc>
                <a:spcPts val="2920"/>
              </a:lnSpc>
              <a:spcBef>
                <a:spcPts val="200"/>
              </a:spcBef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беспрепятственного доступа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инвалидов 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к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объекту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предоставляемым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700" spc="-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нем</a:t>
            </a:r>
            <a:endParaRPr sz="2700" dirty="0">
              <a:latin typeface="Calibri"/>
              <a:cs typeface="Calibri"/>
            </a:endParaRPr>
          </a:p>
          <a:p>
            <a:pPr marL="332105">
              <a:lnSpc>
                <a:spcPts val="2875"/>
              </a:lnSpc>
            </a:pP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услугам (по варианту «А»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/</a:t>
            </a:r>
            <a:r>
              <a:rPr sz="2700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«Б»)</a:t>
            </a:r>
            <a:endParaRPr sz="2700" dirty="0">
              <a:latin typeface="Calibri"/>
              <a:cs typeface="Calibri"/>
            </a:endParaRPr>
          </a:p>
          <a:p>
            <a:pPr marL="652780" lvl="1" indent="-274320">
              <a:lnSpc>
                <a:spcPts val="2735"/>
              </a:lnSpc>
              <a:spcBef>
                <a:spcPts val="320"/>
              </a:spcBef>
              <a:buClr>
                <a:srgbClr val="4F81BC"/>
              </a:buClr>
              <a:buSzPct val="68750"/>
              <a:buFont typeface="Wingdings 2"/>
              <a:buChar char=""/>
              <a:tabLst>
                <a:tab pos="653415" algn="l"/>
              </a:tabLst>
            </a:pP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Разработка</a:t>
            </a:r>
            <a:r>
              <a:rPr sz="2400" b="1" spc="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проектно-сметной</a:t>
            </a:r>
            <a:endParaRPr sz="2400" dirty="0">
              <a:latin typeface="Calibri"/>
              <a:cs typeface="Calibri"/>
            </a:endParaRPr>
          </a:p>
          <a:p>
            <a:pPr marL="652780" marR="390525">
              <a:lnSpc>
                <a:spcPct val="90100"/>
              </a:lnSpc>
              <a:spcBef>
                <a:spcPts val="135"/>
              </a:spcBef>
            </a:pP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документации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(для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строительства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/ 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реконструкции </a:t>
            </a:r>
            <a:r>
              <a:rPr sz="2400" dirty="0">
                <a:solidFill>
                  <a:srgbClr val="375F92"/>
                </a:solidFill>
                <a:latin typeface="Calibri"/>
                <a:cs typeface="Calibri"/>
              </a:rPr>
              <a:t>/ </a:t>
            </a: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капитального ремонта  </a:t>
            </a:r>
            <a:r>
              <a:rPr sz="2400" spc="-5" dirty="0">
                <a:solidFill>
                  <a:srgbClr val="375F92"/>
                </a:solidFill>
                <a:latin typeface="Calibri"/>
                <a:cs typeface="Calibri"/>
              </a:rPr>
              <a:t>объекта)</a:t>
            </a:r>
            <a:endParaRPr sz="2400" dirty="0">
              <a:latin typeface="Calibri"/>
              <a:cs typeface="Calibri"/>
            </a:endParaRPr>
          </a:p>
          <a:p>
            <a:pPr marL="652780" lvl="1" indent="-274320">
              <a:lnSpc>
                <a:spcPts val="2735"/>
              </a:lnSpc>
              <a:spcBef>
                <a:spcPts val="309"/>
              </a:spcBef>
              <a:buClr>
                <a:srgbClr val="4F81BC"/>
              </a:buClr>
              <a:buSzPct val="68750"/>
              <a:buFont typeface="Wingdings 2"/>
              <a:buChar char=""/>
              <a:tabLst>
                <a:tab pos="653415" algn="l"/>
              </a:tabLst>
            </a:pPr>
            <a:r>
              <a:rPr sz="2400" spc="-10" dirty="0">
                <a:solidFill>
                  <a:srgbClr val="375F92"/>
                </a:solidFill>
                <a:latin typeface="Calibri"/>
                <a:cs typeface="Calibri"/>
              </a:rPr>
              <a:t>Осуществление 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строительства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 /</a:t>
            </a:r>
            <a:endParaRPr sz="2400" dirty="0">
              <a:latin typeface="Calibri"/>
              <a:cs typeface="Calibri"/>
            </a:endParaRPr>
          </a:p>
          <a:p>
            <a:pPr marL="652780">
              <a:lnSpc>
                <a:spcPts val="2595"/>
              </a:lnSpc>
            </a:pP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реконструкции </a:t>
            </a:r>
            <a:r>
              <a:rPr sz="2400" b="1" dirty="0">
                <a:solidFill>
                  <a:srgbClr val="375F92"/>
                </a:solidFill>
                <a:latin typeface="Calibri"/>
                <a:cs typeface="Calibri"/>
              </a:rPr>
              <a:t>/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капитального</a:t>
            </a:r>
            <a:r>
              <a:rPr sz="2400" b="1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375F92"/>
                </a:solidFill>
                <a:latin typeface="Calibri"/>
                <a:cs typeface="Calibri"/>
              </a:rPr>
              <a:t>ремонта</a:t>
            </a:r>
            <a:endParaRPr sz="2400" dirty="0">
              <a:latin typeface="Calibri"/>
              <a:cs typeface="Calibri"/>
            </a:endParaRPr>
          </a:p>
          <a:p>
            <a:pPr marL="652780">
              <a:lnSpc>
                <a:spcPts val="2735"/>
              </a:lnSpc>
            </a:pPr>
            <a:r>
              <a:rPr lang="ru-RU" sz="2400" b="1" dirty="0" smtClean="0">
                <a:solidFill>
                  <a:srgbClr val="375F92"/>
                </a:solidFill>
                <a:latin typeface="Calibri"/>
                <a:cs typeface="Calibri"/>
              </a:rPr>
              <a:t>О</a:t>
            </a:r>
            <a:r>
              <a:rPr sz="2400" b="1" dirty="0" err="1" smtClean="0">
                <a:solidFill>
                  <a:srgbClr val="375F92"/>
                </a:solidFill>
                <a:latin typeface="Calibri"/>
                <a:cs typeface="Calibri"/>
              </a:rPr>
              <a:t>бъекта</a:t>
            </a:r>
            <a:endParaRPr lang="ru-RU" sz="2400" b="1" dirty="0" smtClean="0">
              <a:solidFill>
                <a:srgbClr val="375F92"/>
              </a:solidFill>
              <a:latin typeface="Calibri"/>
              <a:cs typeface="Calibri"/>
            </a:endParaRPr>
          </a:p>
          <a:p>
            <a:pPr marL="652780">
              <a:lnSpc>
                <a:spcPts val="2735"/>
              </a:lnSpc>
            </a:pPr>
            <a:endParaRPr lang="ru-RU" sz="2400" b="1" dirty="0">
              <a:solidFill>
                <a:srgbClr val="375F92"/>
              </a:solidFill>
              <a:latin typeface="Calibri"/>
              <a:cs typeface="Calibri"/>
            </a:endParaRPr>
          </a:p>
          <a:p>
            <a:pPr marL="652780">
              <a:lnSpc>
                <a:spcPts val="2735"/>
              </a:lnSpc>
            </a:pPr>
            <a:r>
              <a:rPr lang="ru-RU" sz="2400" b="1" dirty="0" smtClean="0">
                <a:solidFill>
                  <a:srgbClr val="375F92"/>
                </a:solidFill>
                <a:latin typeface="Calibri"/>
                <a:cs typeface="Calibri"/>
              </a:rPr>
              <a:t>На основании СП 59.13330.2012 с изм. и доп. от 15.05.2017 г.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97307"/>
            <a:ext cx="754507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5" dirty="0">
                <a:latin typeface="Calibri" panose="020F0502020204030204" pitchFamily="34" charset="0"/>
                <a:cs typeface="Calibri"/>
              </a:rPr>
              <a:t>Динамика состояния доступности </a:t>
            </a:r>
            <a:r>
              <a:rPr sz="2800" b="1" dirty="0">
                <a:latin typeface="Calibri" panose="020F0502020204030204" pitchFamily="34" charset="0"/>
                <a:cs typeface="Calibri"/>
              </a:rPr>
              <a:t>объекта</a:t>
            </a:r>
          </a:p>
          <a:p>
            <a:pPr marL="12700" algn="ctr">
              <a:lnSpc>
                <a:spcPct val="100000"/>
              </a:lnSpc>
            </a:pPr>
            <a:r>
              <a:rPr sz="2800" b="1" dirty="0">
                <a:latin typeface="Calibri" panose="020F0502020204030204" pitchFamily="34" charset="0"/>
                <a:cs typeface="Calibri"/>
              </a:rPr>
              <a:t>и </a:t>
            </a:r>
            <a:r>
              <a:rPr sz="2800" b="1" spc="-10" dirty="0">
                <a:latin typeface="Calibri" panose="020F0502020204030204" pitchFamily="34" charset="0"/>
                <a:cs typeface="Calibri"/>
              </a:rPr>
              <a:t>услуг </a:t>
            </a:r>
            <a:r>
              <a:rPr sz="2800" b="1" spc="-5" dirty="0">
                <a:latin typeface="Calibri" panose="020F0502020204030204" pitchFamily="34" charset="0"/>
                <a:cs typeface="Calibri"/>
              </a:rPr>
              <a:t>для инвалидов </a:t>
            </a:r>
            <a:r>
              <a:rPr sz="2800" b="1" dirty="0">
                <a:latin typeface="Calibri" panose="020F0502020204030204" pitchFamily="34" charset="0"/>
                <a:cs typeface="Calibri"/>
              </a:rPr>
              <a:t>и </a:t>
            </a:r>
            <a:r>
              <a:rPr sz="2800" b="1" spc="-10" dirty="0">
                <a:latin typeface="Calibri" panose="020F0502020204030204" pitchFamily="34" charset="0"/>
                <a:cs typeface="Calibri"/>
              </a:rPr>
              <a:t>других</a:t>
            </a:r>
            <a:r>
              <a:rPr sz="2800" b="1" spc="35" dirty="0">
                <a:latin typeface="Calibri" panose="020F0502020204030204" pitchFamily="34" charset="0"/>
                <a:cs typeface="Calibri"/>
              </a:rPr>
              <a:t> </a:t>
            </a:r>
            <a:r>
              <a:rPr sz="2800" b="1" spc="-5" dirty="0">
                <a:latin typeface="Calibri" panose="020F0502020204030204" pitchFamily="34" charset="0"/>
                <a:cs typeface="Calibri"/>
              </a:rPr>
              <a:t>МГН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2917825" y="6343523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01981" y="1772766"/>
          <a:ext cx="7365997" cy="4226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84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13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00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594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13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5943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133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943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5943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0452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102235" marR="121920">
                        <a:lnSpc>
                          <a:spcPts val="1960"/>
                        </a:lnSpc>
                        <a:spcBef>
                          <a:spcPts val="5"/>
                        </a:spcBef>
                      </a:pPr>
                      <a:r>
                        <a:rPr sz="1700" b="1" spc="-180" dirty="0">
                          <a:latin typeface="Times New Roman"/>
                          <a:cs typeface="Times New Roman"/>
                        </a:rPr>
                        <a:t>Состояние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доступности объекта  </a:t>
                      </a:r>
                      <a:r>
                        <a:rPr sz="1700" b="1" spc="-19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700" b="1" spc="-165" dirty="0">
                          <a:latin typeface="Times New Roman"/>
                          <a:cs typeface="Times New Roman"/>
                        </a:rPr>
                        <a:t>услуг </a:t>
                      </a:r>
                      <a:r>
                        <a:rPr sz="1700" b="1" spc="-180" dirty="0"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sz="1700" b="1" spc="-185" dirty="0">
                          <a:latin typeface="Times New Roman"/>
                          <a:cs typeface="Times New Roman"/>
                        </a:rPr>
                        <a:t>инвалидов </a:t>
                      </a:r>
                      <a:r>
                        <a:rPr sz="1700" b="1" spc="-190" dirty="0">
                          <a:latin typeface="Times New Roman"/>
                          <a:cs typeface="Times New Roman"/>
                        </a:rPr>
                        <a:t>и </a:t>
                      </a:r>
                      <a:r>
                        <a:rPr sz="1700" b="1" spc="-145" dirty="0">
                          <a:latin typeface="Times New Roman"/>
                          <a:cs typeface="Times New Roman"/>
                        </a:rPr>
                        <a:t>др.</a:t>
                      </a:r>
                      <a:r>
                        <a:rPr sz="1700" b="1" spc="-1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265" dirty="0">
                          <a:latin typeface="Times New Roman"/>
                          <a:cs typeface="Times New Roman"/>
                        </a:rPr>
                        <a:t>МГН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217170">
                        <a:lnSpc>
                          <a:spcPct val="100000"/>
                        </a:lnSpc>
                      </a:pPr>
                      <a:r>
                        <a:rPr sz="2150" b="1" dirty="0">
                          <a:latin typeface="Times New Roman"/>
                          <a:cs typeface="Times New Roman"/>
                        </a:rPr>
                        <a:t>К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09220">
                        <a:lnSpc>
                          <a:spcPct val="100000"/>
                        </a:lnSpc>
                      </a:pPr>
                      <a:r>
                        <a:rPr sz="2150" b="1" spc="-229" dirty="0">
                          <a:latin typeface="Times New Roman"/>
                          <a:cs typeface="Times New Roman"/>
                        </a:rPr>
                        <a:t>О-н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14935">
                        <a:lnSpc>
                          <a:spcPct val="100000"/>
                        </a:lnSpc>
                      </a:pPr>
                      <a:r>
                        <a:rPr sz="2150" b="1" spc="-225" dirty="0">
                          <a:latin typeface="Times New Roman"/>
                          <a:cs typeface="Times New Roman"/>
                        </a:rPr>
                        <a:t>О-в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16205">
                        <a:lnSpc>
                          <a:spcPct val="100000"/>
                        </a:lnSpc>
                      </a:pPr>
                      <a:r>
                        <a:rPr sz="2150" b="1" spc="-225" dirty="0">
                          <a:latin typeface="Times New Roman"/>
                          <a:cs typeface="Times New Roman"/>
                        </a:rPr>
                        <a:t>С-п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16205">
                        <a:lnSpc>
                          <a:spcPct val="100000"/>
                        </a:lnSpc>
                      </a:pPr>
                      <a:r>
                        <a:rPr sz="2150" b="1" spc="-225" dirty="0">
                          <a:latin typeface="Times New Roman"/>
                          <a:cs typeface="Times New Roman"/>
                        </a:rPr>
                        <a:t>С-ч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2150" b="1" spc="-215" dirty="0">
                          <a:latin typeface="Times New Roman"/>
                          <a:cs typeface="Times New Roman"/>
                        </a:rPr>
                        <a:t>Г-п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2150" b="1" spc="-210" dirty="0">
                          <a:latin typeface="Times New Roman"/>
                          <a:cs typeface="Times New Roman"/>
                        </a:rPr>
                        <a:t>Г-ч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212725">
                        <a:lnSpc>
                          <a:spcPct val="100000"/>
                        </a:lnSpc>
                      </a:pPr>
                      <a:r>
                        <a:rPr sz="2150" b="1" dirty="0">
                          <a:latin typeface="Times New Roman"/>
                          <a:cs typeface="Times New Roman"/>
                        </a:rPr>
                        <a:t>У</a:t>
                      </a:r>
                      <a:endParaRPr sz="215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</a:pPr>
                      <a:r>
                        <a:rPr sz="1700" b="1" spc="-110" dirty="0">
                          <a:latin typeface="Times New Roman"/>
                          <a:cs typeface="Times New Roman"/>
                        </a:rPr>
                        <a:t>- </a:t>
                      </a:r>
                      <a:r>
                        <a:rPr sz="1700" b="1" spc="-180" dirty="0"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700" b="1" spc="-190" dirty="0">
                          <a:latin typeface="Times New Roman"/>
                          <a:cs typeface="Times New Roman"/>
                        </a:rPr>
                        <a:t>момент</a:t>
                      </a:r>
                      <a:r>
                        <a:rPr sz="1700" b="1" spc="-2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180" dirty="0">
                          <a:latin typeface="Times New Roman"/>
                          <a:cs typeface="Times New Roman"/>
                        </a:rPr>
                        <a:t>обследования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5655">
                <a:tc>
                  <a:txBody>
                    <a:bodyPr/>
                    <a:lstStyle/>
                    <a:p>
                      <a:pPr marL="145415" marR="106045" indent="-43815">
                        <a:lnSpc>
                          <a:spcPts val="1960"/>
                        </a:lnSpc>
                        <a:spcBef>
                          <a:spcPts val="204"/>
                        </a:spcBef>
                      </a:pPr>
                      <a:r>
                        <a:rPr sz="1700" b="1" spc="-110" dirty="0">
                          <a:latin typeface="Times New Roman"/>
                          <a:cs typeface="Times New Roman"/>
                        </a:rPr>
                        <a:t>-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после </a:t>
                      </a:r>
                      <a:r>
                        <a:rPr sz="1700" b="1" spc="-195" dirty="0">
                          <a:latin typeface="Times New Roman"/>
                          <a:cs typeface="Times New Roman"/>
                        </a:rPr>
                        <a:t>неотложных </a:t>
                      </a:r>
                      <a:r>
                        <a:rPr sz="1700" b="1" spc="-185" dirty="0">
                          <a:latin typeface="Times New Roman"/>
                          <a:cs typeface="Times New Roman"/>
                        </a:rPr>
                        <a:t>мероприятий  </a:t>
                      </a:r>
                      <a:r>
                        <a:rPr sz="1700" b="1" spc="-145" dirty="0">
                          <a:latin typeface="Times New Roman"/>
                          <a:cs typeface="Times New Roman"/>
                        </a:rPr>
                        <a:t>(1-го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этапа</a:t>
                      </a:r>
                      <a:r>
                        <a:rPr sz="17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165" dirty="0">
                          <a:latin typeface="Times New Roman"/>
                          <a:cs typeface="Times New Roman"/>
                        </a:rPr>
                        <a:t>работ)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5020">
                <a:tc>
                  <a:txBody>
                    <a:bodyPr/>
                    <a:lstStyle/>
                    <a:p>
                      <a:pPr marL="145415" marR="106045" indent="-43815">
                        <a:lnSpc>
                          <a:spcPts val="1960"/>
                        </a:lnSpc>
                        <a:spcBef>
                          <a:spcPts val="204"/>
                        </a:spcBef>
                      </a:pPr>
                      <a:r>
                        <a:rPr sz="1700" b="1" spc="-110" dirty="0">
                          <a:latin typeface="Times New Roman"/>
                          <a:cs typeface="Times New Roman"/>
                        </a:rPr>
                        <a:t>-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после </a:t>
                      </a:r>
                      <a:r>
                        <a:rPr sz="1700" b="1" spc="-190" dirty="0">
                          <a:latin typeface="Times New Roman"/>
                          <a:cs typeface="Times New Roman"/>
                        </a:rPr>
                        <a:t>отложенных </a:t>
                      </a:r>
                      <a:r>
                        <a:rPr sz="1700" b="1" spc="-185" dirty="0">
                          <a:latin typeface="Times New Roman"/>
                          <a:cs typeface="Times New Roman"/>
                        </a:rPr>
                        <a:t>мероприятий  </a:t>
                      </a:r>
                      <a:r>
                        <a:rPr sz="1700" b="1" spc="-145" dirty="0">
                          <a:latin typeface="Times New Roman"/>
                          <a:cs typeface="Times New Roman"/>
                        </a:rPr>
                        <a:t>(2-го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этапа</a:t>
                      </a:r>
                      <a:r>
                        <a:rPr sz="17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-165" dirty="0">
                          <a:latin typeface="Times New Roman"/>
                          <a:cs typeface="Times New Roman"/>
                        </a:rPr>
                        <a:t>работ)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6034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5655">
                <a:tc>
                  <a:txBody>
                    <a:bodyPr/>
                    <a:lstStyle/>
                    <a:p>
                      <a:pPr marL="145415" marR="87630" indent="-43815">
                        <a:lnSpc>
                          <a:spcPts val="1970"/>
                        </a:lnSpc>
                        <a:spcBef>
                          <a:spcPts val="200"/>
                        </a:spcBef>
                      </a:pPr>
                      <a:r>
                        <a:rPr sz="1700" b="1" spc="-110" dirty="0">
                          <a:latin typeface="Times New Roman"/>
                          <a:cs typeface="Times New Roman"/>
                        </a:rPr>
                        <a:t>-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после </a:t>
                      </a:r>
                      <a:r>
                        <a:rPr sz="1700" b="1" spc="-180" dirty="0">
                          <a:latin typeface="Times New Roman"/>
                          <a:cs typeface="Times New Roman"/>
                        </a:rPr>
                        <a:t>капитального ремонта </a:t>
                      </a:r>
                      <a:r>
                        <a:rPr sz="1700" b="1" spc="-95" dirty="0">
                          <a:latin typeface="Times New Roman"/>
                          <a:cs typeface="Times New Roman"/>
                        </a:rPr>
                        <a:t>/  </a:t>
                      </a:r>
                      <a:r>
                        <a:rPr sz="1700" b="1" spc="-185" dirty="0">
                          <a:latin typeface="Times New Roman"/>
                          <a:cs typeface="Times New Roman"/>
                        </a:rPr>
                        <a:t>реконструкции </a:t>
                      </a:r>
                      <a:r>
                        <a:rPr sz="1700" b="1" spc="-145" dirty="0">
                          <a:latin typeface="Times New Roman"/>
                          <a:cs typeface="Times New Roman"/>
                        </a:rPr>
                        <a:t>(3-го </a:t>
                      </a:r>
                      <a:r>
                        <a:rPr sz="1700" b="1" spc="-170" dirty="0">
                          <a:latin typeface="Times New Roman"/>
                          <a:cs typeface="Times New Roman"/>
                        </a:rPr>
                        <a:t>этапа </a:t>
                      </a:r>
                      <a:r>
                        <a:rPr sz="1700" b="1" spc="-165" dirty="0">
                          <a:latin typeface="Times New Roman"/>
                          <a:cs typeface="Times New Roman"/>
                        </a:rPr>
                        <a:t>работ)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54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81737"/>
            <a:ext cx="7333615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latin typeface="Calibri" panose="020F0502020204030204" pitchFamily="34" charset="0"/>
              </a:rPr>
              <a:t>Исполнение </a:t>
            </a:r>
            <a:r>
              <a:rPr sz="2800" b="1" dirty="0">
                <a:latin typeface="Calibri" panose="020F0502020204030204" pitchFamily="34" charset="0"/>
              </a:rPr>
              <a:t>Плана</a:t>
            </a:r>
            <a:r>
              <a:rPr sz="2800" b="1" spc="-25" dirty="0">
                <a:latin typeface="Calibri" panose="020F0502020204030204" pitchFamily="34" charset="0"/>
              </a:rPr>
              <a:t> </a:t>
            </a:r>
            <a:r>
              <a:rPr sz="2800" b="1" spc="-5" dirty="0">
                <a:latin typeface="Calibri" panose="020F0502020204030204" pitchFamily="34" charset="0"/>
              </a:rPr>
              <a:t>мероприятий</a:t>
            </a:r>
          </a:p>
          <a:p>
            <a:pPr marL="12700" algn="ctr">
              <a:lnSpc>
                <a:spcPct val="100000"/>
              </a:lnSpc>
            </a:pPr>
            <a:r>
              <a:rPr sz="2800" b="1" spc="-10" dirty="0">
                <a:latin typeface="Calibri" panose="020F0502020204030204" pitchFamily="34" charset="0"/>
              </a:rPr>
              <a:t>(«дорожной карты» </a:t>
            </a:r>
            <a:r>
              <a:rPr sz="2800" b="1" spc="-5" dirty="0">
                <a:latin typeface="Calibri" panose="020F0502020204030204" pitchFamily="34" charset="0"/>
              </a:rPr>
              <a:t>объекта) </a:t>
            </a:r>
            <a:r>
              <a:rPr sz="2800" b="1" dirty="0">
                <a:latin typeface="Calibri" panose="020F0502020204030204" pitchFamily="34" charset="0"/>
              </a:rPr>
              <a:t>–</a:t>
            </a:r>
            <a:r>
              <a:rPr sz="2800" b="1" spc="-5" dirty="0">
                <a:latin typeface="Calibri" panose="020F0502020204030204" pitchFamily="34" charset="0"/>
              </a:rPr>
              <a:t> учитывать: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1670" indent="-320040">
              <a:lnSpc>
                <a:spcPts val="3080"/>
              </a:lnSpc>
              <a:spcBef>
                <a:spcPts val="10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1931670" algn="l"/>
                <a:tab pos="1932305" algn="l"/>
              </a:tabLst>
            </a:pPr>
            <a:r>
              <a:rPr b="0" u="none" dirty="0">
                <a:latin typeface="Calibri"/>
                <a:cs typeface="Calibri"/>
              </a:rPr>
              <a:t>-</a:t>
            </a:r>
            <a:r>
              <a:rPr b="0" dirty="0">
                <a:latin typeface="Calibri"/>
                <a:cs typeface="Calibri"/>
              </a:rPr>
              <a:t> </a:t>
            </a:r>
            <a:r>
              <a:rPr dirty="0"/>
              <a:t>в </a:t>
            </a:r>
            <a:r>
              <a:rPr spc="-5" dirty="0"/>
              <a:t>планах развития</a:t>
            </a:r>
            <a:r>
              <a:rPr spc="0" dirty="0"/>
              <a:t> </a:t>
            </a:r>
            <a:r>
              <a:rPr spc="-5" dirty="0"/>
              <a:t>организации</a:t>
            </a:r>
          </a:p>
          <a:p>
            <a:pPr marL="1931035">
              <a:lnSpc>
                <a:spcPts val="3080"/>
              </a:lnSpc>
            </a:pPr>
            <a:r>
              <a:rPr b="0" u="none" spc="-10" dirty="0">
                <a:latin typeface="Calibri"/>
                <a:cs typeface="Calibri"/>
              </a:rPr>
              <a:t>(учреждения);</a:t>
            </a:r>
          </a:p>
          <a:p>
            <a:pPr marL="1931670" indent="-320040">
              <a:lnSpc>
                <a:spcPts val="3080"/>
              </a:lnSpc>
              <a:spcBef>
                <a:spcPts val="375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1931670" algn="l"/>
                <a:tab pos="1932305" algn="l"/>
              </a:tabLst>
            </a:pPr>
            <a:r>
              <a:rPr b="0" u="none" dirty="0">
                <a:latin typeface="Calibri"/>
                <a:cs typeface="Calibri"/>
              </a:rPr>
              <a:t>-</a:t>
            </a:r>
            <a:r>
              <a:rPr b="0" dirty="0">
                <a:latin typeface="Calibri"/>
                <a:cs typeface="Calibri"/>
              </a:rPr>
              <a:t> </a:t>
            </a:r>
            <a:r>
              <a:rPr dirty="0"/>
              <a:t>в </a:t>
            </a:r>
            <a:r>
              <a:rPr spc="-10" dirty="0"/>
              <a:t>графиках </a:t>
            </a:r>
            <a:r>
              <a:rPr spc="-5" dirty="0"/>
              <a:t>оснащения </a:t>
            </a:r>
            <a:r>
              <a:rPr dirty="0"/>
              <a:t>объекта</a:t>
            </a:r>
            <a:r>
              <a:rPr u="none" spc="-5" dirty="0"/>
              <a:t> </a:t>
            </a:r>
            <a:r>
              <a:rPr b="0" u="none" dirty="0">
                <a:latin typeface="Calibri"/>
                <a:cs typeface="Calibri"/>
              </a:rPr>
              <a:t>и</a:t>
            </a:r>
          </a:p>
          <a:p>
            <a:pPr marL="1931035">
              <a:lnSpc>
                <a:spcPts val="3080"/>
              </a:lnSpc>
            </a:pPr>
            <a:r>
              <a:rPr b="0" u="none" spc="-5" dirty="0">
                <a:latin typeface="Calibri"/>
                <a:cs typeface="Calibri"/>
              </a:rPr>
              <a:t>закупки нового</a:t>
            </a:r>
            <a:r>
              <a:rPr b="0" u="none" spc="-25" dirty="0">
                <a:latin typeface="Calibri"/>
                <a:cs typeface="Calibri"/>
              </a:rPr>
              <a:t> </a:t>
            </a:r>
            <a:r>
              <a:rPr b="0" u="none" spc="-15" dirty="0">
                <a:latin typeface="Calibri"/>
                <a:cs typeface="Calibri"/>
              </a:rPr>
              <a:t>оборудования;</a:t>
            </a:r>
          </a:p>
          <a:p>
            <a:pPr marL="1931670" marR="5080" indent="-320040">
              <a:lnSpc>
                <a:spcPct val="90000"/>
              </a:lnSpc>
              <a:spcBef>
                <a:spcPts val="695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1931670" algn="l"/>
                <a:tab pos="1932305" algn="l"/>
              </a:tabLst>
            </a:pPr>
            <a:r>
              <a:rPr b="0" u="none" dirty="0">
                <a:latin typeface="Calibri"/>
                <a:cs typeface="Calibri"/>
              </a:rPr>
              <a:t>-</a:t>
            </a:r>
            <a:r>
              <a:rPr b="0" dirty="0">
                <a:latin typeface="Calibri"/>
                <a:cs typeface="Calibri"/>
              </a:rPr>
              <a:t> </a:t>
            </a:r>
            <a:r>
              <a:rPr dirty="0"/>
              <a:t>в заданиях </a:t>
            </a:r>
            <a:r>
              <a:rPr spc="-5" dirty="0"/>
              <a:t>на проектирование</a:t>
            </a:r>
            <a:r>
              <a:rPr b="0" u="none" spc="-5" dirty="0">
                <a:latin typeface="Calibri"/>
                <a:cs typeface="Calibri"/>
              </a:rPr>
              <a:t>, </a:t>
            </a:r>
            <a:r>
              <a:rPr b="0" u="none" dirty="0">
                <a:latin typeface="Calibri"/>
                <a:cs typeface="Calibri"/>
              </a:rPr>
              <a:t>в  </a:t>
            </a:r>
            <a:r>
              <a:rPr b="0" u="none" spc="-10" dirty="0">
                <a:latin typeface="Calibri"/>
                <a:cs typeface="Calibri"/>
              </a:rPr>
              <a:t>технических </a:t>
            </a:r>
            <a:r>
              <a:rPr b="0" u="none" dirty="0">
                <a:latin typeface="Calibri"/>
                <a:cs typeface="Calibri"/>
              </a:rPr>
              <a:t>заданиях на </a:t>
            </a:r>
            <a:r>
              <a:rPr b="0" u="none" spc="-10" dirty="0">
                <a:latin typeface="Calibri"/>
                <a:cs typeface="Calibri"/>
              </a:rPr>
              <a:t>разработку  </a:t>
            </a:r>
            <a:r>
              <a:rPr b="0" u="none" spc="-5" dirty="0">
                <a:latin typeface="Calibri"/>
                <a:cs typeface="Calibri"/>
              </a:rPr>
              <a:t>проектно-сметной </a:t>
            </a:r>
            <a:r>
              <a:rPr b="0" u="none" spc="-10" dirty="0">
                <a:latin typeface="Calibri"/>
                <a:cs typeface="Calibri"/>
              </a:rPr>
              <a:t>документации </a:t>
            </a:r>
            <a:r>
              <a:rPr b="0" u="none" dirty="0">
                <a:latin typeface="Calibri"/>
                <a:cs typeface="Calibri"/>
              </a:rPr>
              <a:t>на  </a:t>
            </a:r>
            <a:r>
              <a:rPr b="0" u="none" spc="-10" dirty="0">
                <a:latin typeface="Calibri"/>
                <a:cs typeface="Calibri"/>
              </a:rPr>
              <a:t>строительство;</a:t>
            </a:r>
            <a:r>
              <a:rPr b="0" spc="-10" dirty="0">
                <a:latin typeface="Calibri"/>
                <a:cs typeface="Calibri"/>
              </a:rPr>
              <a:t> </a:t>
            </a:r>
            <a:r>
              <a:rPr spc="-5" dirty="0"/>
              <a:t>при составлении</a:t>
            </a:r>
            <a:r>
              <a:rPr spc="-45" dirty="0"/>
              <a:t> </a:t>
            </a:r>
            <a:r>
              <a:rPr spc="-5" dirty="0"/>
              <a:t>смет</a:t>
            </a:r>
          </a:p>
          <a:p>
            <a:pPr marL="1931035" marR="318770" indent="-635">
              <a:lnSpc>
                <a:spcPct val="90000"/>
              </a:lnSpc>
            </a:pPr>
            <a:r>
              <a:rPr b="0" spc="-675" dirty="0">
                <a:latin typeface="Times New Roman"/>
                <a:cs typeface="Times New Roman"/>
              </a:rPr>
              <a:t> </a:t>
            </a:r>
            <a:r>
              <a:rPr spc="-10" dirty="0"/>
              <a:t>капитального </a:t>
            </a:r>
            <a:r>
              <a:rPr dirty="0"/>
              <a:t>и </a:t>
            </a:r>
            <a:r>
              <a:rPr spc="-15" dirty="0"/>
              <a:t>текущего </a:t>
            </a:r>
            <a:r>
              <a:rPr spc="-5" dirty="0"/>
              <a:t>ремонта</a:t>
            </a:r>
            <a:r>
              <a:rPr b="0" u="none" spc="-5" dirty="0">
                <a:latin typeface="Calibri"/>
                <a:cs typeface="Calibri"/>
              </a:rPr>
              <a:t>,  </a:t>
            </a:r>
            <a:r>
              <a:rPr b="0" u="none" spc="-10" dirty="0">
                <a:latin typeface="Calibri"/>
                <a:cs typeface="Calibri"/>
              </a:rPr>
              <a:t>реконструкции, (модернизации)  </a:t>
            </a:r>
            <a:r>
              <a:rPr b="0" u="none" spc="-5" dirty="0">
                <a:latin typeface="Calibri"/>
                <a:cs typeface="Calibri"/>
              </a:rPr>
              <a:t>объекта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80999" y="1992664"/>
            <a:ext cx="1195070" cy="40265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005"/>
              </a:lnSpc>
            </a:pP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Ор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ни</a:t>
            </a: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2000" b="1" spc="-30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исп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лнение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3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онтр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ль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специалис</a:t>
            </a:r>
            <a:r>
              <a:rPr sz="2000" b="1" spc="-6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20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тве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ственн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ы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й</a:t>
            </a:r>
            <a:r>
              <a:rPr sz="20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за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обес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печени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0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3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оступности</a:t>
            </a:r>
            <a:r>
              <a:rPr sz="20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объекта</a:t>
            </a:r>
            <a:r>
              <a:rPr sz="20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слу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в ор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из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ци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0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(учр</a:t>
            </a: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20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ении)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1216" y="352708"/>
            <a:ext cx="7378384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>
                <a:solidFill>
                  <a:schemeClr val="accent1">
                    <a:lumMod val="75000"/>
                  </a:schemeClr>
                </a:solidFill>
              </a:rPr>
              <a:t>Исполнение «дорожной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</a:rPr>
              <a:t>Карты» </a:t>
            </a:r>
            <a:r>
              <a:rPr sz="2800" b="1" dirty="0">
                <a:solidFill>
                  <a:schemeClr val="accent1">
                    <a:lumMod val="75000"/>
                  </a:schemeClr>
                </a:solidFill>
              </a:rPr>
              <a:t>объекта» 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</a:rPr>
              <a:t>(с </a:t>
            </a:r>
            <a:r>
              <a:rPr sz="2800" b="1" spc="-10" dirty="0">
                <a:solidFill>
                  <a:schemeClr val="accent1">
                    <a:lumMod val="75000"/>
                  </a:schemeClr>
                </a:solidFill>
              </a:rPr>
              <a:t>учетом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</a:rPr>
              <a:t>реализованных</a:t>
            </a:r>
            <a:r>
              <a:rPr sz="2800" b="1" spc="-55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</a:rPr>
              <a:t>решений)</a:t>
            </a:r>
            <a:endParaRPr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529967"/>
            <a:ext cx="3462654" cy="3343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indent="-320040">
              <a:lnSpc>
                <a:spcPts val="3304"/>
              </a:lnSpc>
              <a:spcBef>
                <a:spcPts val="10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900" b="1" spc="-25" dirty="0">
                <a:solidFill>
                  <a:srgbClr val="375F92"/>
                </a:solidFill>
                <a:latin typeface="Calibri"/>
                <a:cs typeface="Calibri"/>
              </a:rPr>
              <a:t>результатам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ts val="3135"/>
              </a:lnSpc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исполнения</a:t>
            </a:r>
            <a:r>
              <a:rPr sz="2900" b="1" spc="-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этапов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ts val="3304"/>
              </a:lnSpc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работ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(1,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2,</a:t>
            </a:r>
            <a:r>
              <a:rPr sz="2900" spc="-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3)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ts val="3310"/>
              </a:lnSpc>
              <a:spcBef>
                <a:spcPts val="36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3375" algn="l"/>
              </a:tabLst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итогам</a:t>
            </a:r>
            <a:endParaRPr sz="2900">
              <a:latin typeface="Calibri"/>
              <a:cs typeface="Calibri"/>
            </a:endParaRPr>
          </a:p>
          <a:p>
            <a:pPr marL="332740" marR="5080">
              <a:lnSpc>
                <a:spcPct val="90000"/>
              </a:lnSpc>
              <a:spcBef>
                <a:spcPts val="175"/>
              </a:spcBef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исполнения Плана 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мероприятий 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(«дорожной</a:t>
            </a:r>
            <a:r>
              <a:rPr sz="2900" spc="-1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карты» 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объекта)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900" b="1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b="1" spc="-15" dirty="0">
                <a:solidFill>
                  <a:srgbClr val="375F92"/>
                </a:solidFill>
                <a:latin typeface="Calibri"/>
                <a:cs typeface="Calibri"/>
              </a:rPr>
              <a:t>целом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3638" y="2447670"/>
            <a:ext cx="3773804" cy="3303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10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 Паспорт</a:t>
            </a:r>
            <a:endParaRPr sz="2900">
              <a:latin typeface="Calibri"/>
              <a:cs typeface="Calibri"/>
            </a:endParaRPr>
          </a:p>
          <a:p>
            <a:pPr marL="332105">
              <a:lnSpc>
                <a:spcPct val="100000"/>
              </a:lnSpc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endParaRPr sz="2900">
              <a:latin typeface="Calibri"/>
              <a:cs typeface="Calibri"/>
            </a:endParaRPr>
          </a:p>
          <a:p>
            <a:pPr marL="332740" marR="5080" indent="-320040">
              <a:lnSpc>
                <a:spcPct val="100000"/>
              </a:lnSpc>
              <a:spcBef>
                <a:spcPts val="710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2740" algn="l"/>
              </a:tabLst>
            </a:pP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на</a:t>
            </a:r>
            <a:r>
              <a:rPr sz="2900" b="1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информационные  ресурсы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:</a:t>
            </a:r>
            <a:endParaRPr sz="29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15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2780" algn="l"/>
              </a:tabLst>
            </a:pPr>
            <a:r>
              <a:rPr sz="2600" dirty="0">
                <a:solidFill>
                  <a:srgbClr val="375F92"/>
                </a:solidFill>
                <a:latin typeface="Calibri"/>
                <a:cs typeface="Calibri"/>
              </a:rPr>
              <a:t>на сайт</a:t>
            </a:r>
            <a:r>
              <a:rPr sz="2600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375F92"/>
                </a:solidFill>
                <a:latin typeface="Calibri"/>
                <a:cs typeface="Calibri"/>
              </a:rPr>
              <a:t>организации</a:t>
            </a:r>
            <a:endParaRPr sz="26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2780" algn="l"/>
              </a:tabLst>
            </a:pPr>
            <a:r>
              <a:rPr sz="2600" dirty="0">
                <a:solidFill>
                  <a:srgbClr val="375F92"/>
                </a:solidFill>
                <a:latin typeface="Calibri"/>
                <a:cs typeface="Calibri"/>
              </a:rPr>
              <a:t>на </a:t>
            </a:r>
            <a:r>
              <a:rPr sz="2600" spc="-10" dirty="0">
                <a:solidFill>
                  <a:srgbClr val="375F92"/>
                </a:solidFill>
                <a:latin typeface="Calibri"/>
                <a:cs typeface="Calibri"/>
              </a:rPr>
              <a:t>карту</a:t>
            </a:r>
            <a:r>
              <a:rPr sz="2600" spc="-6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</a:t>
            </a:r>
            <a:endParaRPr sz="26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230"/>
              <a:buFont typeface="Wingdings 2"/>
              <a:buChar char=""/>
              <a:tabLst>
                <a:tab pos="652780" algn="l"/>
              </a:tabLst>
            </a:pPr>
            <a:r>
              <a:rPr sz="2600" dirty="0">
                <a:solidFill>
                  <a:srgbClr val="375F92"/>
                </a:solidFill>
                <a:latin typeface="Calibri"/>
                <a:cs typeface="Calibri"/>
              </a:rPr>
              <a:t>иные </a:t>
            </a:r>
            <a:r>
              <a:rPr sz="2600" spc="-5" dirty="0">
                <a:solidFill>
                  <a:srgbClr val="375F92"/>
                </a:solidFill>
                <a:latin typeface="Calibri"/>
                <a:cs typeface="Calibri"/>
              </a:rPr>
              <a:t>(на</a:t>
            </a:r>
            <a:r>
              <a:rPr sz="2600" spc="-4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375F92"/>
                </a:solidFill>
                <a:latin typeface="Calibri"/>
                <a:cs typeface="Calibri"/>
              </a:rPr>
              <a:t>объекте)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rgbClr val="C0504D"/>
          </a:solidFill>
        </p:spPr>
        <p:txBody>
          <a:bodyPr vert="horz" wrap="square" lIns="0" tIns="1358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070"/>
              </a:spcBef>
            </a:pP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Контрольные</a:t>
            </a:r>
            <a:r>
              <a:rPr sz="2200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обследования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8382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660"/>
              </a:spcBef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Внесение</a:t>
            </a:r>
            <a:r>
              <a:rPr sz="28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изменений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80160"/>
            <a:ext cx="533400" cy="228600"/>
          </a:xfrm>
          <a:custGeom>
            <a:avLst/>
            <a:gdLst/>
            <a:ahLst/>
            <a:cxnLst/>
            <a:rect l="l" t="t" r="r" b="b"/>
            <a:pathLst>
              <a:path w="533400" h="228600">
                <a:moveTo>
                  <a:pt x="0" y="228600"/>
                </a:moveTo>
                <a:lnTo>
                  <a:pt x="533400" y="228600"/>
                </a:lnTo>
                <a:lnTo>
                  <a:pt x="533400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90550" y="1280160"/>
            <a:ext cx="8553450" cy="228600"/>
          </a:xfrm>
          <a:custGeom>
            <a:avLst/>
            <a:gdLst/>
            <a:ahLst/>
            <a:cxnLst/>
            <a:rect l="l" t="t" r="r" b="b"/>
            <a:pathLst>
              <a:path w="8553450" h="228600">
                <a:moveTo>
                  <a:pt x="0" y="228600"/>
                </a:moveTo>
                <a:lnTo>
                  <a:pt x="8553450" y="228600"/>
                </a:lnTo>
                <a:lnTo>
                  <a:pt x="8553450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2140" y="245745"/>
            <a:ext cx="769366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Приоритетные сферы </a:t>
            </a:r>
            <a:r>
              <a:rPr sz="2800" b="1" spc="-1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жизнедеятельности, 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объекты </a:t>
            </a:r>
            <a:r>
              <a:rPr sz="2800" b="1" spc="-2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которых </a:t>
            </a:r>
            <a:r>
              <a:rPr sz="2800" b="1" spc="-3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подлежат</a:t>
            </a:r>
            <a:r>
              <a:rPr sz="2800" b="1" spc="3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паспортизации</a:t>
            </a:r>
            <a:endParaRPr sz="2800" dirty="0">
              <a:solidFill>
                <a:schemeClr val="accent1">
                  <a:lumMod val="7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xfrm>
            <a:off x="609599" y="6132906"/>
            <a:ext cx="4622973" cy="1820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688340" y="2383663"/>
            <a:ext cx="3321685" cy="3771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здравоохранение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25" dirty="0">
                <a:solidFill>
                  <a:srgbClr val="375F92"/>
                </a:solidFill>
                <a:latin typeface="Calibri"/>
                <a:cs typeface="Calibri"/>
              </a:rPr>
              <a:t>культура</a:t>
            </a:r>
            <a:endParaRPr sz="2500" dirty="0">
              <a:latin typeface="Calibri"/>
              <a:cs typeface="Calibri"/>
            </a:endParaRPr>
          </a:p>
          <a:p>
            <a:pPr marL="332740" marR="851535" indent="-320040">
              <a:lnSpc>
                <a:spcPts val="2400"/>
              </a:lnSpc>
              <a:spcBef>
                <a:spcPts val="68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транспортная</a:t>
            </a:r>
            <a:r>
              <a:rPr sz="2500" b="1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500" b="1" spc="-20" dirty="0">
                <a:solidFill>
                  <a:srgbClr val="375F92"/>
                </a:solidFill>
                <a:latin typeface="Calibri"/>
                <a:cs typeface="Calibri"/>
              </a:rPr>
              <a:t>пешеходная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420"/>
              </a:lnSpc>
            </a:pP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инфраструктура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100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информация и</a:t>
            </a:r>
            <a:r>
              <a:rPr sz="2500" b="1" spc="-15" dirty="0">
                <a:solidFill>
                  <a:srgbClr val="375F92"/>
                </a:solidFill>
                <a:latin typeface="Calibri"/>
                <a:cs typeface="Calibri"/>
              </a:rPr>
              <a:t> связь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образование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социальная</a:t>
            </a:r>
            <a:r>
              <a:rPr sz="2500" b="1" spc="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защита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35" dirty="0">
                <a:solidFill>
                  <a:srgbClr val="375F92"/>
                </a:solidFill>
                <a:latin typeface="Calibri"/>
                <a:cs typeface="Calibri"/>
              </a:rPr>
              <a:t>труд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r>
              <a:rPr sz="2500" b="1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занятость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9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спорт </a:t>
            </a:r>
            <a:r>
              <a:rPr sz="2500" b="1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физ.</a:t>
            </a:r>
            <a:r>
              <a:rPr sz="2500" b="1" spc="-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spc="-25" dirty="0">
                <a:solidFill>
                  <a:srgbClr val="375F92"/>
                </a:solidFill>
                <a:latin typeface="Calibri"/>
                <a:cs typeface="Calibri"/>
              </a:rPr>
              <a:t>культура</a:t>
            </a:r>
            <a:endParaRPr sz="25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00600" y="2383663"/>
            <a:ext cx="2681605" cy="352044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32740" marR="5080" indent="-320040">
              <a:lnSpc>
                <a:spcPts val="3130"/>
              </a:lnSpc>
              <a:spcBef>
                <a:spcPts val="50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жилищно-  </a:t>
            </a:r>
            <a:r>
              <a:rPr sz="2900" spc="-45" dirty="0">
                <a:solidFill>
                  <a:srgbClr val="375F92"/>
                </a:solidFill>
                <a:latin typeface="Calibri"/>
                <a:cs typeface="Calibri"/>
              </a:rPr>
              <a:t>к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оммуна</a:t>
            </a: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л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ь</a:t>
            </a: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ное 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хозяйство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ct val="100000"/>
              </a:lnSpc>
              <a:spcBef>
                <a:spcPts val="31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spc="-15" dirty="0">
                <a:solidFill>
                  <a:srgbClr val="375F92"/>
                </a:solidFill>
                <a:latin typeface="Calibri"/>
                <a:cs typeface="Calibri"/>
              </a:rPr>
              <a:t>торговля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ts val="3304"/>
              </a:lnSpc>
              <a:spcBef>
                <a:spcPts val="345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общественное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ts val="3304"/>
              </a:lnSpc>
            </a:pPr>
            <a:r>
              <a:rPr sz="2900" dirty="0">
                <a:solidFill>
                  <a:srgbClr val="375F92"/>
                </a:solidFill>
                <a:latin typeface="Calibri"/>
                <a:cs typeface="Calibri"/>
              </a:rPr>
              <a:t>питание</a:t>
            </a:r>
            <a:endParaRPr sz="2900">
              <a:latin typeface="Calibri"/>
              <a:cs typeface="Calibri"/>
            </a:endParaRPr>
          </a:p>
          <a:p>
            <a:pPr marL="332740" indent="-320040">
              <a:lnSpc>
                <a:spcPts val="3304"/>
              </a:lnSpc>
              <a:spcBef>
                <a:spcPts val="350"/>
              </a:spcBef>
              <a:buClr>
                <a:srgbClr val="C0504D"/>
              </a:buClr>
              <a:buSzPct val="58620"/>
              <a:buFont typeface="Wingdings"/>
              <a:buChar char=""/>
              <a:tabLst>
                <a:tab pos="332740" algn="l"/>
              </a:tabLst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бытовое</a:t>
            </a:r>
            <a:endParaRPr sz="2900">
              <a:latin typeface="Calibri"/>
              <a:cs typeface="Calibri"/>
            </a:endParaRPr>
          </a:p>
          <a:p>
            <a:pPr marL="332740">
              <a:lnSpc>
                <a:spcPts val="3304"/>
              </a:lnSpc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обслуживание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9600" y="1752600"/>
            <a:ext cx="3886200" cy="640080"/>
          </a:xfrm>
          <a:prstGeom prst="rect">
            <a:avLst/>
          </a:prstGeom>
          <a:solidFill>
            <a:srgbClr val="C0504D"/>
          </a:solidFill>
        </p:spPr>
        <p:txBody>
          <a:bodyPr vert="horz" wrap="square" lIns="0" tIns="15176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195"/>
              </a:spcBef>
            </a:pP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Приоритетные по ГП</a:t>
            </a:r>
            <a:r>
              <a:rPr sz="20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ДС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00600" y="1752600"/>
            <a:ext cx="3886200" cy="64008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15176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195"/>
              </a:spcBef>
            </a:pP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Дополнительно </a:t>
            </a: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r>
              <a:rPr sz="20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419-ФЗ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197307"/>
            <a:ext cx="767207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30" dirty="0">
                <a:latin typeface="Calibri"/>
                <a:cs typeface="Calibri"/>
              </a:rPr>
              <a:t>Результаты </a:t>
            </a:r>
            <a:r>
              <a:rPr sz="2800" b="1" dirty="0">
                <a:latin typeface="Calibri"/>
                <a:cs typeface="Calibri"/>
              </a:rPr>
              <a:t>актуализации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федеральной</a:t>
            </a:r>
          </a:p>
          <a:p>
            <a:pPr marL="12700" algn="ctr">
              <a:lnSpc>
                <a:spcPct val="100000"/>
              </a:lnSpc>
            </a:pPr>
            <a:r>
              <a:rPr lang="ru-RU" sz="2800" b="1" spc="-20" dirty="0">
                <a:latin typeface="Calibri"/>
                <a:cs typeface="Calibri"/>
              </a:rPr>
              <a:t>м</a:t>
            </a:r>
            <a:r>
              <a:rPr sz="2800" b="1" spc="-20" dirty="0" err="1" smtClean="0">
                <a:latin typeface="Calibri"/>
                <a:cs typeface="Calibri"/>
              </a:rPr>
              <a:t>етодики</a:t>
            </a:r>
            <a:r>
              <a:rPr sz="2800" b="1" spc="-20" dirty="0" smtClean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паспортизации объектов </a:t>
            </a:r>
            <a:r>
              <a:rPr sz="2800" b="1" dirty="0">
                <a:latin typeface="Calibri"/>
                <a:cs typeface="Calibri"/>
              </a:rPr>
              <a:t>и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услуг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609599" y="6143358"/>
            <a:ext cx="4622973" cy="161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691387" y="1638426"/>
            <a:ext cx="7955915" cy="4084954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32740" marR="710565" indent="-320040">
              <a:lnSpc>
                <a:spcPct val="80000"/>
              </a:lnSpc>
              <a:spcBef>
                <a:spcPts val="745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Значительно</a:t>
            </a:r>
            <a:r>
              <a:rPr sz="2700" u="heavy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spc="-10" dirty="0">
                <a:solidFill>
                  <a:srgbClr val="375F92"/>
                </a:solidFill>
                <a:latin typeface="Calibri"/>
                <a:cs typeface="Calibri"/>
              </a:rPr>
              <a:t>сокращена </a:t>
            </a:r>
            <a:r>
              <a:rPr sz="2700" u="heavy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упрощена</a:t>
            </a:r>
            <a:r>
              <a:rPr sz="2700" b="1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текстовая 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часть </a:t>
            </a: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Методики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паспортизации;</a:t>
            </a:r>
            <a:endParaRPr sz="2700" dirty="0">
              <a:latin typeface="Calibri"/>
              <a:cs typeface="Calibri"/>
            </a:endParaRPr>
          </a:p>
          <a:p>
            <a:pPr marL="332740" indent="-320040">
              <a:lnSpc>
                <a:spcPts val="2915"/>
              </a:lnSpc>
              <a:spcBef>
                <a:spcPts val="45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Уменьшено 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количества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формируемых</a:t>
            </a:r>
            <a:r>
              <a:rPr sz="2700" spc="-3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документов</a:t>
            </a:r>
            <a:endParaRPr sz="2700" dirty="0">
              <a:latin typeface="Calibri"/>
              <a:cs typeface="Calibri"/>
            </a:endParaRPr>
          </a:p>
          <a:p>
            <a:pPr marL="332740">
              <a:lnSpc>
                <a:spcPts val="2915"/>
              </a:lnSpc>
            </a:pP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(основные:</a:t>
            </a:r>
            <a:r>
              <a:rPr sz="2700" u="heavy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dirty="0">
                <a:solidFill>
                  <a:srgbClr val="375F92"/>
                </a:solidFill>
                <a:latin typeface="Calibri"/>
                <a:cs typeface="Calibri"/>
              </a:rPr>
              <a:t>Паспорт и </a:t>
            </a:r>
            <a:r>
              <a:rPr sz="2700" b="1" u="heavy" spc="-10" dirty="0">
                <a:solidFill>
                  <a:srgbClr val="375F92"/>
                </a:solidFill>
                <a:latin typeface="Calibri"/>
                <a:cs typeface="Calibri"/>
              </a:rPr>
              <a:t>Реестр</a:t>
            </a:r>
            <a:r>
              <a:rPr sz="2700" b="1" u="heavy" spc="-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объектов);</a:t>
            </a:r>
            <a:endParaRPr sz="2700" dirty="0">
              <a:latin typeface="Calibri"/>
              <a:cs typeface="Calibri"/>
            </a:endParaRPr>
          </a:p>
          <a:p>
            <a:pPr marL="332740" indent="-320040">
              <a:lnSpc>
                <a:spcPts val="2915"/>
              </a:lnSpc>
              <a:spcBef>
                <a:spcPts val="6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Значительно</a:t>
            </a:r>
            <a:r>
              <a:rPr sz="2700" u="heavy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dirty="0">
                <a:solidFill>
                  <a:srgbClr val="375F92"/>
                </a:solidFill>
                <a:latin typeface="Calibri"/>
                <a:cs typeface="Calibri"/>
              </a:rPr>
              <a:t>уменьшена </a:t>
            </a:r>
            <a:r>
              <a:rPr sz="2700" b="1" u="heavy" spc="-10" dirty="0">
                <a:solidFill>
                  <a:srgbClr val="375F92"/>
                </a:solidFill>
                <a:latin typeface="Calibri"/>
                <a:cs typeface="Calibri"/>
              </a:rPr>
              <a:t>«нагрузка»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на органы</a:t>
            </a:r>
            <a:endParaRPr sz="2700" dirty="0">
              <a:latin typeface="Calibri"/>
              <a:cs typeface="Calibri"/>
            </a:endParaRPr>
          </a:p>
          <a:p>
            <a:pPr marL="332740">
              <a:lnSpc>
                <a:spcPts val="2915"/>
              </a:lnSpc>
            </a:pPr>
            <a:r>
              <a:rPr sz="2700" u="heavy" spc="-675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социальной </a:t>
            </a:r>
            <a:r>
              <a:rPr sz="2700" b="1" u="heavy" dirty="0">
                <a:solidFill>
                  <a:srgbClr val="375F92"/>
                </a:solidFill>
                <a:latin typeface="Calibri"/>
                <a:cs typeface="Calibri"/>
              </a:rPr>
              <a:t>защиты </a:t>
            </a:r>
            <a:r>
              <a:rPr sz="2700" b="1" u="heavy" spc="-10" dirty="0">
                <a:solidFill>
                  <a:srgbClr val="375F92"/>
                </a:solidFill>
                <a:latin typeface="Calibri"/>
                <a:cs typeface="Calibri"/>
              </a:rPr>
              <a:t>населения</a:t>
            </a:r>
            <a:r>
              <a:rPr sz="2700" b="1" u="heavy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(координация</a:t>
            </a:r>
            <a:r>
              <a:rPr sz="2700" b="1" spc="-10" dirty="0">
                <a:solidFill>
                  <a:srgbClr val="375F92"/>
                </a:solidFill>
                <a:latin typeface="Calibri"/>
                <a:cs typeface="Calibri"/>
              </a:rPr>
              <a:t>)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700" dirty="0">
              <a:latin typeface="Calibri"/>
              <a:cs typeface="Calibri"/>
            </a:endParaRPr>
          </a:p>
          <a:p>
            <a:pPr marL="332740" indent="-320040">
              <a:lnSpc>
                <a:spcPts val="2915"/>
              </a:lnSpc>
              <a:spcBef>
                <a:spcPts val="50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Предусмотрено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формирование</a:t>
            </a:r>
            <a:r>
              <a:rPr sz="2700" u="heavy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spc="-15" dirty="0">
                <a:solidFill>
                  <a:srgbClr val="375F92"/>
                </a:solidFill>
                <a:latin typeface="Calibri"/>
                <a:cs typeface="Calibri"/>
              </a:rPr>
              <a:t>единого</a:t>
            </a:r>
            <a:r>
              <a:rPr sz="2700" b="1" u="heavy" spc="-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Паспорта</a:t>
            </a:r>
            <a:endParaRPr sz="2700" dirty="0">
              <a:latin typeface="Calibri"/>
              <a:cs typeface="Calibri"/>
            </a:endParaRPr>
          </a:p>
          <a:p>
            <a:pPr marL="332740" marR="5080" indent="-635">
              <a:lnSpc>
                <a:spcPct val="80000"/>
              </a:lnSpc>
              <a:spcBef>
                <a:spcPts val="320"/>
              </a:spcBef>
            </a:pPr>
            <a:r>
              <a:rPr sz="2700" u="heavy" spc="-675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 объектов </a:t>
            </a:r>
            <a:r>
              <a:rPr sz="2700" b="1" u="heavy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услуг</a:t>
            </a:r>
            <a:r>
              <a:rPr sz="2700" b="1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(и для </a:t>
            </a: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целей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ГП </a:t>
            </a: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ДС,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во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исполнение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№419-ФЗ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отраслевых</a:t>
            </a:r>
            <a:r>
              <a:rPr sz="2700" spc="-4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порядков);</a:t>
            </a:r>
            <a:endParaRPr sz="2700" dirty="0">
              <a:latin typeface="Calibri"/>
              <a:cs typeface="Calibri"/>
            </a:endParaRPr>
          </a:p>
          <a:p>
            <a:pPr marL="410209" indent="-397510">
              <a:lnSpc>
                <a:spcPts val="2915"/>
              </a:lnSpc>
              <a:spcBef>
                <a:spcPts val="45"/>
              </a:spcBef>
              <a:buClr>
                <a:srgbClr val="C0504D"/>
              </a:buClr>
              <a:buSzPct val="59259"/>
              <a:buFont typeface="Wingdings"/>
              <a:buChar char=""/>
              <a:tabLst>
                <a:tab pos="410209" algn="l"/>
                <a:tab pos="410845" algn="l"/>
              </a:tabLst>
            </a:pP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Предполагается</a:t>
            </a:r>
            <a:r>
              <a:rPr sz="2700" u="heavy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b="1" u="heavy" dirty="0">
                <a:solidFill>
                  <a:srgbClr val="375F92"/>
                </a:solidFill>
                <a:latin typeface="Calibri"/>
                <a:cs typeface="Calibri"/>
              </a:rPr>
              <a:t>2 </a:t>
            </a:r>
            <a:r>
              <a:rPr sz="2700" b="1" u="heavy" spc="-5" dirty="0">
                <a:solidFill>
                  <a:srgbClr val="375F92"/>
                </a:solidFill>
                <a:latin typeface="Calibri"/>
                <a:cs typeface="Calibri"/>
              </a:rPr>
              <a:t>формы отчетности</a:t>
            </a:r>
            <a:r>
              <a:rPr sz="2700" b="1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5" dirty="0">
                <a:solidFill>
                  <a:srgbClr val="375F92"/>
                </a:solidFill>
                <a:latin typeface="Calibri"/>
                <a:cs typeface="Calibri"/>
              </a:rPr>
              <a:t>(1- </a:t>
            </a: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по ГП</a:t>
            </a:r>
            <a:r>
              <a:rPr sz="2700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375F92"/>
                </a:solidFill>
                <a:latin typeface="Calibri"/>
                <a:cs typeface="Calibri"/>
              </a:rPr>
              <a:t>ДС,</a:t>
            </a:r>
            <a:endParaRPr sz="2700" dirty="0">
              <a:latin typeface="Calibri"/>
              <a:cs typeface="Calibri"/>
            </a:endParaRPr>
          </a:p>
          <a:p>
            <a:pPr marL="332740">
              <a:lnSpc>
                <a:spcPts val="2915"/>
              </a:lnSpc>
            </a:pPr>
            <a:r>
              <a:rPr sz="2700" dirty="0">
                <a:solidFill>
                  <a:srgbClr val="375F92"/>
                </a:solidFill>
                <a:latin typeface="Calibri"/>
                <a:cs typeface="Calibri"/>
              </a:rPr>
              <a:t>1 - по </a:t>
            </a:r>
            <a:r>
              <a:rPr sz="2700" spc="-10" dirty="0">
                <a:solidFill>
                  <a:srgbClr val="375F92"/>
                </a:solidFill>
                <a:latin typeface="Calibri"/>
                <a:cs typeface="Calibri"/>
              </a:rPr>
              <a:t>мониторингу «дорожных</a:t>
            </a:r>
            <a:r>
              <a:rPr sz="2700" spc="-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700" spc="-15" dirty="0">
                <a:solidFill>
                  <a:srgbClr val="375F92"/>
                </a:solidFill>
                <a:latin typeface="Calibri"/>
                <a:cs typeface="Calibri"/>
              </a:rPr>
              <a:t>карт»);</a:t>
            </a:r>
            <a:endParaRPr sz="27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387" y="197307"/>
            <a:ext cx="7672070" cy="8752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30" dirty="0">
                <a:latin typeface="Calibri"/>
                <a:cs typeface="Calibri"/>
              </a:rPr>
              <a:t>Результаты </a:t>
            </a:r>
            <a:r>
              <a:rPr sz="2800" b="1" dirty="0">
                <a:latin typeface="Calibri"/>
                <a:cs typeface="Calibri"/>
              </a:rPr>
              <a:t>актуализации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федеральной</a:t>
            </a:r>
          </a:p>
          <a:p>
            <a:pPr marL="12700" algn="ctr">
              <a:lnSpc>
                <a:spcPct val="100000"/>
              </a:lnSpc>
            </a:pPr>
            <a:r>
              <a:rPr lang="ru-RU" sz="2800" b="1" spc="-20" dirty="0">
                <a:latin typeface="Calibri"/>
                <a:cs typeface="Calibri"/>
              </a:rPr>
              <a:t>м</a:t>
            </a:r>
            <a:r>
              <a:rPr sz="2800" b="1" spc="-20" dirty="0" err="1" smtClean="0">
                <a:latin typeface="Calibri"/>
                <a:cs typeface="Calibri"/>
              </a:rPr>
              <a:t>етодики</a:t>
            </a:r>
            <a:r>
              <a:rPr sz="2800" b="1" spc="-20" dirty="0" smtClean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паспортизации объектов </a:t>
            </a:r>
            <a:r>
              <a:rPr sz="2800" b="1" dirty="0">
                <a:latin typeface="Calibri"/>
                <a:cs typeface="Calibri"/>
              </a:rPr>
              <a:t>и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услуг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691387" y="1717929"/>
            <a:ext cx="7733665" cy="424307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32740" marR="104139" indent="-320040">
              <a:lnSpc>
                <a:spcPts val="2400"/>
              </a:lnSpc>
              <a:spcBef>
                <a:spcPts val="675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Изменены </a:t>
            </a:r>
            <a:r>
              <a:rPr sz="2500" spc="-30" dirty="0">
                <a:solidFill>
                  <a:srgbClr val="375F92"/>
                </a:solidFill>
                <a:latin typeface="Calibri"/>
                <a:cs typeface="Calibri"/>
              </a:rPr>
              <a:t>подходы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к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технологии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оценки доступности  объектов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 услуг: вместо замеров</a:t>
            </a:r>
            <a:r>
              <a:rPr sz="2500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архитектурно-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120"/>
              </a:lnSpc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планировочных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элементов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на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предмет</a:t>
            </a:r>
            <a:r>
              <a:rPr sz="2500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соответствия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400"/>
              </a:lnSpc>
            </a:pP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требованиям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нормативно-технических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документов</a:t>
            </a:r>
            <a:r>
              <a:rPr sz="2500" spc="9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–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400"/>
              </a:lnSpc>
            </a:pPr>
            <a:r>
              <a:rPr sz="2500" u="heavy" spc="-630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выявление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значимых барьеров </a:t>
            </a:r>
            <a:r>
              <a:rPr sz="2500" b="1" u="heavy" spc="-15" dirty="0">
                <a:solidFill>
                  <a:srgbClr val="375F92"/>
                </a:solidFill>
                <a:latin typeface="Calibri"/>
                <a:cs typeface="Calibri"/>
              </a:rPr>
              <a:t>окружающей</a:t>
            </a:r>
            <a:r>
              <a:rPr sz="2500" b="1" u="heavy" spc="5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среды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400"/>
              </a:lnSpc>
            </a:pP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(физических, информационных, организационных)</a:t>
            </a:r>
            <a:r>
              <a:rPr sz="2500" u="heavy" spc="1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5" dirty="0">
                <a:solidFill>
                  <a:srgbClr val="375F92"/>
                </a:solidFill>
                <a:latin typeface="Calibri"/>
                <a:cs typeface="Calibri"/>
              </a:rPr>
              <a:t>и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700"/>
              </a:lnSpc>
            </a:pPr>
            <a:r>
              <a:rPr sz="2500" u="heavy" spc="-630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путей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их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5" dirty="0">
                <a:solidFill>
                  <a:srgbClr val="375F92"/>
                </a:solidFill>
                <a:latin typeface="Calibri"/>
                <a:cs typeface="Calibri"/>
              </a:rPr>
              <a:t>преодоления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;</a:t>
            </a:r>
            <a:endParaRPr sz="2500" dirty="0">
              <a:latin typeface="Calibri"/>
              <a:cs typeface="Calibri"/>
            </a:endParaRPr>
          </a:p>
          <a:p>
            <a:pPr marL="332740" marR="5080" indent="-320040">
              <a:lnSpc>
                <a:spcPts val="2400"/>
              </a:lnSpc>
              <a:spcBef>
                <a:spcPts val="680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  <a:tab pos="4465320" algn="l"/>
              </a:tabLst>
            </a:pP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Предусмотрена оценка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управленческие  решения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в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отношении</a:t>
            </a:r>
            <a:r>
              <a:rPr sz="2500" spc="8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не</a:t>
            </a:r>
            <a:r>
              <a:rPr sz="2500" spc="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для	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5, а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для</a:t>
            </a:r>
            <a:r>
              <a:rPr sz="2500" u="heavy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8</a:t>
            </a:r>
            <a:r>
              <a:rPr sz="2500" b="1" u="heavy" spc="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5" dirty="0">
                <a:solidFill>
                  <a:srgbClr val="375F92"/>
                </a:solidFill>
                <a:latin typeface="Calibri"/>
                <a:cs typeface="Calibri"/>
              </a:rPr>
              <a:t>категорий</a:t>
            </a:r>
            <a:endParaRPr sz="2500" dirty="0">
              <a:latin typeface="Calibri"/>
              <a:cs typeface="Calibri"/>
            </a:endParaRPr>
          </a:p>
          <a:p>
            <a:pPr marL="332740">
              <a:lnSpc>
                <a:spcPts val="2420"/>
              </a:lnSpc>
            </a:pPr>
            <a:r>
              <a:rPr sz="2500" u="heavy" spc="-630" dirty="0">
                <a:solidFill>
                  <a:srgbClr val="375F92"/>
                </a:solidFill>
                <a:latin typeface="Times New Roman"/>
                <a:cs typeface="Times New Roman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инвалидов</a:t>
            </a:r>
            <a:r>
              <a:rPr sz="2500" b="1" spc="-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других</a:t>
            </a:r>
            <a:r>
              <a:rPr sz="2500" spc="5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МГН;</a:t>
            </a:r>
            <a:endParaRPr sz="2500" dirty="0">
              <a:latin typeface="Calibri"/>
              <a:cs typeface="Calibri"/>
            </a:endParaRPr>
          </a:p>
          <a:p>
            <a:pPr marL="332740" indent="-320040">
              <a:lnSpc>
                <a:spcPts val="2700"/>
              </a:lnSpc>
              <a:spcBef>
                <a:spcPts val="110"/>
              </a:spcBef>
              <a:buClr>
                <a:srgbClr val="C0504D"/>
              </a:buClr>
              <a:buSzPct val="60000"/>
              <a:buFont typeface="Wingdings"/>
              <a:buChar char=""/>
              <a:tabLst>
                <a:tab pos="332740" algn="l"/>
                <a:tab pos="333375" algn="l"/>
              </a:tabLst>
            </a:pPr>
            <a:r>
              <a:rPr sz="2500" spc="-15" dirty="0">
                <a:solidFill>
                  <a:srgbClr val="375F92"/>
                </a:solidFill>
                <a:latin typeface="Calibri"/>
                <a:cs typeface="Calibri"/>
              </a:rPr>
              <a:t>Предложена</a:t>
            </a:r>
            <a:r>
              <a:rPr sz="2500" u="heavy" spc="-1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«дорожная карта»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объекта</a:t>
            </a:r>
            <a:r>
              <a:rPr sz="2500" b="1" spc="6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(план</a:t>
            </a:r>
            <a:endParaRPr sz="2500" dirty="0">
              <a:latin typeface="Calibri"/>
              <a:cs typeface="Calibri"/>
            </a:endParaRPr>
          </a:p>
          <a:p>
            <a:pPr marL="332740" marR="57150">
              <a:lnSpc>
                <a:spcPts val="2400"/>
              </a:lnSpc>
              <a:spcBef>
                <a:spcPts val="280"/>
              </a:spcBef>
            </a:pP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поэтапного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повышения уровня </a:t>
            </a:r>
            <a:r>
              <a:rPr sz="2500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500" spc="-5" dirty="0">
                <a:solidFill>
                  <a:srgbClr val="375F92"/>
                </a:solidFill>
                <a:latin typeface="Calibri"/>
                <a:cs typeface="Calibri"/>
              </a:rPr>
              <a:t>объекта и  услуг) и</a:t>
            </a:r>
            <a:r>
              <a:rPr sz="2500" u="heavy" spc="-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spc="-10" dirty="0">
                <a:solidFill>
                  <a:srgbClr val="375F92"/>
                </a:solidFill>
                <a:latin typeface="Calibri"/>
                <a:cs typeface="Calibri"/>
              </a:rPr>
              <a:t>порядок </a:t>
            </a:r>
            <a:r>
              <a:rPr sz="2500" b="1" u="heavy" spc="-15" dirty="0">
                <a:solidFill>
                  <a:srgbClr val="375F92"/>
                </a:solidFill>
                <a:latin typeface="Calibri"/>
                <a:cs typeface="Calibri"/>
              </a:rPr>
              <a:t>согласования </a:t>
            </a:r>
            <a:r>
              <a:rPr sz="2500" b="1" u="heavy" spc="-5" dirty="0">
                <a:solidFill>
                  <a:srgbClr val="375F92"/>
                </a:solidFill>
                <a:latin typeface="Calibri"/>
                <a:cs typeface="Calibri"/>
              </a:rPr>
              <a:t>решений с</a:t>
            </a:r>
            <a:r>
              <a:rPr sz="2500" b="1" u="heavy" spc="8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500" b="1" u="heavy" dirty="0">
                <a:solidFill>
                  <a:srgbClr val="375F92"/>
                </a:solidFill>
                <a:latin typeface="Calibri"/>
                <a:cs typeface="Calibri"/>
              </a:rPr>
              <a:t>ООИ</a:t>
            </a:r>
            <a:endParaRPr sz="25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39" y="115315"/>
            <a:ext cx="7906385" cy="779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2965"/>
              </a:lnSpc>
              <a:spcBef>
                <a:spcPts val="100"/>
              </a:spcBef>
            </a:pPr>
            <a:r>
              <a:rPr sz="2800" b="1" spc="-5" dirty="0">
                <a:latin typeface="Calibri"/>
                <a:cs typeface="Calibri"/>
              </a:rPr>
              <a:t>Основные </a:t>
            </a:r>
            <a:r>
              <a:rPr sz="2800" b="1" spc="-10" dirty="0">
                <a:latin typeface="Calibri"/>
                <a:cs typeface="Calibri"/>
              </a:rPr>
              <a:t>категории </a:t>
            </a:r>
            <a:r>
              <a:rPr sz="2800" b="1" spc="-5" dirty="0">
                <a:latin typeface="Calibri"/>
                <a:cs typeface="Calibri"/>
              </a:rPr>
              <a:t>инвалидов </a:t>
            </a:r>
            <a:r>
              <a:rPr sz="2800" b="1" dirty="0">
                <a:latin typeface="Calibri"/>
                <a:cs typeface="Calibri"/>
              </a:rPr>
              <a:t>и </a:t>
            </a:r>
            <a:r>
              <a:rPr sz="2800" b="1" spc="-5" dirty="0">
                <a:latin typeface="Calibri"/>
                <a:cs typeface="Calibri"/>
              </a:rPr>
              <a:t>др. </a:t>
            </a:r>
            <a:r>
              <a:rPr sz="2800" b="1" dirty="0">
                <a:latin typeface="Calibri"/>
                <a:cs typeface="Calibri"/>
              </a:rPr>
              <a:t>МГН –</a:t>
            </a:r>
            <a:r>
              <a:rPr sz="2800" b="1" spc="-15" dirty="0">
                <a:latin typeface="Calibri"/>
                <a:cs typeface="Calibri"/>
              </a:rPr>
              <a:t> </a:t>
            </a:r>
            <a:r>
              <a:rPr sz="2800" b="1" spc="-5" dirty="0" err="1" smtClean="0">
                <a:latin typeface="Calibri"/>
                <a:cs typeface="Calibri"/>
              </a:rPr>
              <a:t>для</a:t>
            </a:r>
            <a:endParaRPr sz="2800" dirty="0">
              <a:latin typeface="Calibri"/>
              <a:cs typeface="Calibri"/>
            </a:endParaRPr>
          </a:p>
          <a:p>
            <a:pPr marL="12700" algn="ctr">
              <a:lnSpc>
                <a:spcPts val="2965"/>
              </a:lnSpc>
            </a:pPr>
            <a:r>
              <a:rPr sz="2800" b="1" spc="-15" dirty="0">
                <a:latin typeface="Calibri"/>
                <a:cs typeface="Calibri"/>
              </a:rPr>
              <a:t>которых </a:t>
            </a:r>
            <a:r>
              <a:rPr sz="2800" b="1" spc="-5" dirty="0">
                <a:latin typeface="Calibri"/>
                <a:cs typeface="Calibri"/>
              </a:rPr>
              <a:t>выявляются </a:t>
            </a:r>
            <a:r>
              <a:rPr sz="2800" b="1" dirty="0">
                <a:latin typeface="Calibri"/>
                <a:cs typeface="Calibri"/>
              </a:rPr>
              <a:t>значимые </a:t>
            </a:r>
            <a:r>
              <a:rPr sz="2800" b="1" spc="-5" dirty="0">
                <a:latin typeface="Calibri"/>
                <a:cs typeface="Calibri"/>
              </a:rPr>
              <a:t>барьеры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827277"/>
            <a:ext cx="746252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5" dirty="0" smtClean="0">
                <a:solidFill>
                  <a:srgbClr val="1F487C"/>
                </a:solidFill>
                <a:latin typeface="Calibri"/>
                <a:cs typeface="Calibri"/>
              </a:rPr>
              <a:t>(</a:t>
            </a:r>
            <a:r>
              <a:rPr sz="2600" spc="-5" dirty="0" err="1" smtClean="0">
                <a:solidFill>
                  <a:srgbClr val="1F487C"/>
                </a:solidFill>
                <a:latin typeface="Calibri"/>
                <a:cs typeface="Calibri"/>
              </a:rPr>
              <a:t>физические</a:t>
            </a:r>
            <a:r>
              <a:rPr sz="2600" spc="-5" dirty="0">
                <a:solidFill>
                  <a:srgbClr val="1F487C"/>
                </a:solidFill>
                <a:latin typeface="Calibri"/>
                <a:cs typeface="Calibri"/>
              </a:rPr>
              <a:t>, информационные </a:t>
            </a:r>
            <a:r>
              <a:rPr sz="2600" dirty="0">
                <a:solidFill>
                  <a:srgbClr val="1F487C"/>
                </a:solidFill>
                <a:latin typeface="Calibri"/>
                <a:cs typeface="Calibri"/>
              </a:rPr>
              <a:t>и</a:t>
            </a:r>
            <a:r>
              <a:rPr sz="2600" spc="-6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600" spc="-5" dirty="0">
                <a:solidFill>
                  <a:srgbClr val="1F487C"/>
                </a:solidFill>
                <a:latin typeface="Calibri"/>
                <a:cs typeface="Calibri"/>
              </a:rPr>
              <a:t>организационные)</a:t>
            </a:r>
            <a:endParaRPr sz="2600" dirty="0">
              <a:latin typeface="Calibri"/>
              <a:cs typeface="Calibr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2680710"/>
              </p:ext>
            </p:extLst>
          </p:nvPr>
        </p:nvGraphicFramePr>
        <p:xfrm>
          <a:off x="1066800" y="1560031"/>
          <a:ext cx="7527925" cy="4999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151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69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258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7845">
                <a:tc>
                  <a:txBody>
                    <a:bodyPr/>
                    <a:lstStyle/>
                    <a:p>
                      <a:pPr marL="194945" marR="144780" indent="1905">
                        <a:lnSpc>
                          <a:spcPts val="1960"/>
                        </a:lnSpc>
                        <a:spcBef>
                          <a:spcPts val="130"/>
                        </a:spcBef>
                      </a:pPr>
                      <a:r>
                        <a:rPr sz="1700" spc="-5" dirty="0">
                          <a:latin typeface="Times New Roman"/>
                          <a:cs typeface="Times New Roman"/>
                        </a:rPr>
                        <a:t>Граф</a:t>
                      </a:r>
                      <a:r>
                        <a:rPr sz="1700" spc="0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чес</a:t>
                      </a:r>
                      <a:r>
                        <a:rPr sz="1700" spc="0" dirty="0">
                          <a:latin typeface="Times New Roman"/>
                          <a:cs typeface="Times New Roman"/>
                        </a:rPr>
                        <a:t>к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ое  отобр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ж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700" spc="0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е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6565" marR="401955" indent="103505">
                        <a:lnSpc>
                          <a:spcPts val="1960"/>
                        </a:lnSpc>
                        <a:spcBef>
                          <a:spcPts val="130"/>
                        </a:spcBef>
                      </a:pPr>
                      <a:r>
                        <a:rPr sz="1700" spc="110" dirty="0">
                          <a:latin typeface="Times New Roman"/>
                          <a:cs typeface="Times New Roman"/>
                        </a:rPr>
                        <a:t>Буквенное  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обо</a:t>
                      </a:r>
                      <a:r>
                        <a:rPr sz="1700" spc="0" dirty="0">
                          <a:latin typeface="Times New Roman"/>
                          <a:cs typeface="Times New Roman"/>
                        </a:rPr>
                        <a:t>зн</a:t>
                      </a:r>
                      <a:r>
                        <a:rPr sz="1700" spc="-10" dirty="0">
                          <a:latin typeface="Times New Roman"/>
                          <a:cs typeface="Times New Roman"/>
                        </a:rPr>
                        <a:t>аче</a:t>
                      </a:r>
                      <a:r>
                        <a:rPr sz="1700" spc="0" dirty="0"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1700" dirty="0">
                          <a:latin typeface="Times New Roman"/>
                          <a:cs typeface="Times New Roman"/>
                        </a:rPr>
                        <a:t>е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651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9550">
                        <a:lnSpc>
                          <a:spcPct val="100000"/>
                        </a:lnSpc>
                      </a:pPr>
                      <a:r>
                        <a:rPr sz="1700" spc="114" dirty="0">
                          <a:latin typeface="Times New Roman"/>
                          <a:cs typeface="Times New Roman"/>
                        </a:rPr>
                        <a:t>Наименование </a:t>
                      </a:r>
                      <a:r>
                        <a:rPr sz="1700" spc="105" dirty="0">
                          <a:latin typeface="Times New Roman"/>
                          <a:cs typeface="Times New Roman"/>
                        </a:rPr>
                        <a:t>категории</a:t>
                      </a:r>
                      <a:r>
                        <a:rPr sz="1700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spc="175" dirty="0">
                          <a:latin typeface="Times New Roman"/>
                          <a:cs typeface="Times New Roman"/>
                        </a:rPr>
                        <a:t>МГН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43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algn="ctr">
                        <a:lnSpc>
                          <a:spcPct val="100000"/>
                        </a:lnSpc>
                        <a:spcBef>
                          <a:spcPts val="1390"/>
                        </a:spcBef>
                      </a:pPr>
                      <a:r>
                        <a:rPr sz="1700" b="1" dirty="0">
                          <a:latin typeface="Times New Roman"/>
                          <a:cs typeface="Times New Roman"/>
                        </a:rPr>
                        <a:t>К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7653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7560" marR="751840" indent="21590">
                        <a:lnSpc>
                          <a:spcPts val="1950"/>
                        </a:lnSpc>
                        <a:spcBef>
                          <a:spcPts val="170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передвигающиеся  на</a:t>
                      </a:r>
                      <a:r>
                        <a:rPr sz="1700" b="1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10" dirty="0">
                          <a:latin typeface="Times New Roman"/>
                          <a:cs typeface="Times New Roman"/>
                        </a:rPr>
                        <a:t>кресло-коляске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159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784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О-н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76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0935" marR="716915" indent="-370205">
                        <a:lnSpc>
                          <a:spcPts val="1950"/>
                        </a:lnSpc>
                        <a:spcBef>
                          <a:spcPts val="175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поражение</a:t>
                      </a:r>
                      <a:r>
                        <a:rPr sz="1700" b="1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35" dirty="0">
                          <a:latin typeface="Times New Roman"/>
                          <a:cs typeface="Times New Roman"/>
                        </a:rPr>
                        <a:t>нижних  </a:t>
                      </a: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конечностей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3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180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О-в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700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0935" marR="697230" indent="-390525">
                        <a:lnSpc>
                          <a:spcPts val="1960"/>
                        </a:lnSpc>
                        <a:spcBef>
                          <a:spcPts val="145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поражение</a:t>
                      </a:r>
                      <a:r>
                        <a:rPr sz="1700" b="1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верхних  </a:t>
                      </a: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конечностей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841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721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algn="ctr">
                        <a:lnSpc>
                          <a:spcPct val="100000"/>
                        </a:lnSpc>
                        <a:spcBef>
                          <a:spcPts val="1020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С-п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954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ts val="1995"/>
                        </a:lnSpc>
                        <a:spcBef>
                          <a:spcPts val="30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полное нарушение</a:t>
                      </a:r>
                      <a:r>
                        <a:rPr sz="17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зрения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37465" algn="ctr">
                        <a:lnSpc>
                          <a:spcPts val="1995"/>
                        </a:lnSpc>
                      </a:pPr>
                      <a:r>
                        <a:rPr sz="1700" b="1" spc="75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700" b="1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слепота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784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С-ч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76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49070" marR="563245" indent="-842010">
                        <a:lnSpc>
                          <a:spcPts val="1950"/>
                        </a:lnSpc>
                        <a:spcBef>
                          <a:spcPts val="175"/>
                        </a:spcBef>
                      </a:pP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частичное</a:t>
                      </a:r>
                      <a:r>
                        <a:rPr sz="17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нарушение  зрения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2222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784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910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Г-п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700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algn="ctr">
                        <a:lnSpc>
                          <a:spcPts val="1995"/>
                        </a:lnSpc>
                        <a:spcBef>
                          <a:spcPts val="30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полное нарушение</a:t>
                      </a:r>
                      <a:r>
                        <a:rPr sz="17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слуха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  <a:p>
                      <a:pPr marL="39370" algn="ctr">
                        <a:lnSpc>
                          <a:spcPts val="1995"/>
                        </a:lnSpc>
                      </a:pPr>
                      <a:r>
                        <a:rPr sz="1700" b="1" spc="75" dirty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700" b="1" spc="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10" dirty="0">
                          <a:latin typeface="Times New Roman"/>
                          <a:cs typeface="Times New Roman"/>
                        </a:rPr>
                        <a:t>глухота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530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Г-ч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2700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52575" marR="563245" indent="-945515">
                        <a:lnSpc>
                          <a:spcPts val="1950"/>
                        </a:lnSpc>
                        <a:spcBef>
                          <a:spcPts val="155"/>
                        </a:spcBef>
                      </a:pP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частичное</a:t>
                      </a:r>
                      <a:r>
                        <a:rPr sz="1700" b="1" spc="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нарушение  </a:t>
                      </a:r>
                      <a:r>
                        <a:rPr sz="1700" b="1" spc="110" dirty="0">
                          <a:latin typeface="Times New Roman"/>
                          <a:cs typeface="Times New Roman"/>
                        </a:rPr>
                        <a:t>слуха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968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064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1700" b="1" dirty="0">
                          <a:latin typeface="Times New Roman"/>
                          <a:cs typeface="Times New Roman"/>
                        </a:rPr>
                        <a:t>У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T="16446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15720" marR="419734" indent="-848994">
                        <a:lnSpc>
                          <a:spcPts val="1960"/>
                        </a:lnSpc>
                        <a:spcBef>
                          <a:spcPts val="165"/>
                        </a:spcBef>
                      </a:pP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нарушения</a:t>
                      </a:r>
                      <a:r>
                        <a:rPr sz="1700" b="1" spc="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700" b="1" spc="114" dirty="0">
                          <a:latin typeface="Times New Roman"/>
                          <a:cs typeface="Times New Roman"/>
                        </a:rPr>
                        <a:t>умственного  </a:t>
                      </a:r>
                      <a:r>
                        <a:rPr sz="1700" b="1" spc="125" dirty="0">
                          <a:latin typeface="Times New Roman"/>
                          <a:cs typeface="Times New Roman"/>
                        </a:rPr>
                        <a:t>развития</a:t>
                      </a:r>
                      <a:endParaRPr sz="1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095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1559665" y="2137567"/>
            <a:ext cx="715627" cy="5936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31904" y="2991494"/>
            <a:ext cx="764981" cy="5936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16481" y="4060026"/>
            <a:ext cx="789657" cy="60442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72004" y="5152682"/>
            <a:ext cx="690950" cy="5612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72004" y="5993153"/>
            <a:ext cx="690950" cy="5612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582672" y="6534404"/>
            <a:ext cx="437832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5" dirty="0" smtClean="0">
                <a:solidFill>
                  <a:srgbClr val="1F487C"/>
                </a:solidFill>
                <a:latin typeface="Calibri"/>
                <a:cs typeface="Calibri"/>
              </a:rPr>
              <a:t>"</a:t>
            </a:r>
            <a:endParaRPr sz="1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425653"/>
            <a:ext cx="764476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spc="-10" dirty="0" err="1" smtClean="0">
                <a:latin typeface="Calibri"/>
                <a:cs typeface="Calibri"/>
              </a:rPr>
              <a:t>Приложение</a:t>
            </a:r>
            <a:r>
              <a:rPr sz="2800" b="1" dirty="0" smtClean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к </a:t>
            </a:r>
            <a:r>
              <a:rPr sz="2800" b="1" spc="-5" dirty="0">
                <a:latin typeface="Calibri"/>
                <a:cs typeface="Calibri"/>
              </a:rPr>
              <a:t>Методике</a:t>
            </a:r>
            <a:r>
              <a:rPr sz="2800" b="1" spc="-2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паспортизации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11555" y="1772818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6155" y="613346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0949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4626" y="1764029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4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6155" y="175577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0949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8659" y="1764410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265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20026" y="609092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96" y="16509"/>
                </a:lnTo>
                <a:lnTo>
                  <a:pt x="1583296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8491" y="179832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0026" y="178181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96" y="16509"/>
                </a:lnTo>
                <a:lnTo>
                  <a:pt x="1583296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4814" y="1798192"/>
            <a:ext cx="0" cy="4293235"/>
          </a:xfrm>
          <a:custGeom>
            <a:avLst/>
            <a:gdLst/>
            <a:ahLst/>
            <a:cxnLst/>
            <a:rect l="l" t="t" r="r" b="b"/>
            <a:pathLst>
              <a:path h="4293235">
                <a:moveTo>
                  <a:pt x="0" y="0"/>
                </a:moveTo>
                <a:lnTo>
                  <a:pt x="0" y="4292625"/>
                </a:lnTo>
              </a:path>
            </a:pathLst>
          </a:custGeom>
          <a:ln w="17018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48766" y="2085393"/>
            <a:ext cx="1245235" cy="39535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Ме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500" b="1" spc="-4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spc="-2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а,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500" b="1" spc="-2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ляющая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об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ъ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ек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тив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зир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вать</a:t>
            </a:r>
            <a:r>
              <a:rPr sz="15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endParaRPr sz="1500">
              <a:latin typeface="Calibri"/>
              <a:cs typeface="Calibri"/>
            </a:endParaRPr>
          </a:p>
          <a:p>
            <a:pPr marL="12700" marR="327660">
              <a:lnSpc>
                <a:spcPts val="1620"/>
              </a:lnSpc>
              <a:spcBef>
                <a:spcPts val="115"/>
              </a:spcBef>
            </a:pP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сис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те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ма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тизир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вать</a:t>
            </a:r>
            <a:r>
              <a:rPr sz="15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тупно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ть</a:t>
            </a:r>
            <a:r>
              <a:rPr sz="15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об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ъ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ек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ов</a:t>
            </a:r>
            <a:r>
              <a:rPr sz="15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слу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15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пр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ио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ны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х</a:t>
            </a:r>
            <a:r>
              <a:rPr sz="15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ф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ерах</a:t>
            </a:r>
            <a:endParaRPr sz="1500">
              <a:latin typeface="Calibri"/>
              <a:cs typeface="Calibri"/>
            </a:endParaRPr>
          </a:p>
          <a:p>
            <a:pPr marL="12700" marR="578485">
              <a:lnSpc>
                <a:spcPts val="1620"/>
              </a:lnSpc>
            </a:pP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жизн</a:t>
            </a:r>
            <a:r>
              <a:rPr sz="1500" b="1" spc="-3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ея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1500" b="1" spc="-2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ль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ст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нва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ли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ов</a:t>
            </a:r>
            <a:r>
              <a:rPr sz="15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у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их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ма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лом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биль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ны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х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 г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р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упп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нас</a:t>
            </a:r>
            <a:r>
              <a:rPr sz="1500" b="1" spc="-2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лен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5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endParaRPr sz="1500">
              <a:latin typeface="Calibri"/>
              <a:cs typeface="Calibri"/>
            </a:endParaRPr>
          </a:p>
          <a:p>
            <a:pPr marL="12700">
              <a:lnSpc>
                <a:spcPts val="1595"/>
              </a:lnSpc>
            </a:pP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во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з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1500" b="1" spc="-3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жн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сть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ю</a:t>
            </a:r>
            <a:r>
              <a:rPr sz="1500" b="1" spc="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учета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регионал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15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й</a:t>
            </a:r>
            <a:r>
              <a:rPr sz="15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500" b="1" spc="-5" dirty="0">
                <a:solidFill>
                  <a:srgbClr val="FFFFFF"/>
                </a:solidFill>
                <a:latin typeface="Calibri"/>
                <a:cs typeface="Calibri"/>
              </a:rPr>
              <a:t>специфи</a:t>
            </a:r>
            <a:r>
              <a:rPr sz="1500" b="1" dirty="0">
                <a:solidFill>
                  <a:srgbClr val="FFFFFF"/>
                </a:solidFill>
                <a:latin typeface="Calibri"/>
                <a:cs typeface="Calibri"/>
              </a:rPr>
              <a:t>ки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2043810"/>
            <a:ext cx="6124575" cy="3836035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332740" marR="46990" indent="-320040">
              <a:lnSpc>
                <a:spcPct val="80000"/>
              </a:lnSpc>
              <a:spcBef>
                <a:spcPts val="765"/>
              </a:spcBef>
              <a:buClr>
                <a:srgbClr val="C0504D"/>
              </a:buClr>
              <a:buSzPct val="58928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800" b="1" spc="-5" dirty="0">
                <a:solidFill>
                  <a:srgbClr val="375F92"/>
                </a:solidFill>
                <a:latin typeface="Calibri"/>
                <a:cs typeface="Calibri"/>
              </a:rPr>
              <a:t>Паспорт </a:t>
            </a:r>
            <a:r>
              <a:rPr sz="2800" b="1" spc="-10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800" b="1" spc="-5" dirty="0">
                <a:solidFill>
                  <a:srgbClr val="375F92"/>
                </a:solidFill>
                <a:latin typeface="Calibri"/>
                <a:cs typeface="Calibri"/>
              </a:rPr>
              <a:t>объекта и </a:t>
            </a:r>
            <a:r>
              <a:rPr sz="2800" b="1" spc="-10" dirty="0">
                <a:solidFill>
                  <a:srgbClr val="375F92"/>
                </a:solidFill>
                <a:latin typeface="Calibri"/>
                <a:cs typeface="Calibri"/>
              </a:rPr>
              <a:t>услуг  </a:t>
            </a:r>
            <a:r>
              <a:rPr sz="2800" b="1" spc="-5" dirty="0">
                <a:solidFill>
                  <a:srgbClr val="375F92"/>
                </a:solidFill>
                <a:latin typeface="Calibri"/>
                <a:cs typeface="Calibri"/>
              </a:rPr>
              <a:t>для инвалидов и </a:t>
            </a:r>
            <a:r>
              <a:rPr sz="2800" b="1" spc="-10" dirty="0">
                <a:solidFill>
                  <a:srgbClr val="375F92"/>
                </a:solidFill>
                <a:latin typeface="Calibri"/>
                <a:cs typeface="Calibri"/>
              </a:rPr>
              <a:t>других</a:t>
            </a:r>
            <a:r>
              <a:rPr sz="2800" b="1" spc="1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375F92"/>
                </a:solidFill>
                <a:latin typeface="Calibri"/>
                <a:cs typeface="Calibri"/>
              </a:rPr>
              <a:t>МГН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har char=""/>
            </a:pPr>
            <a:endParaRPr sz="2600">
              <a:latin typeface="Times New Roman"/>
              <a:cs typeface="Times New Roman"/>
            </a:endParaRPr>
          </a:p>
          <a:p>
            <a:pPr marL="332740" indent="-320040">
              <a:lnSpc>
                <a:spcPts val="2375"/>
              </a:lnSpc>
              <a:buClr>
                <a:srgbClr val="C0504D"/>
              </a:buClr>
              <a:buSzPct val="5909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200" b="1" spc="-25" dirty="0">
                <a:solidFill>
                  <a:srgbClr val="375F92"/>
                </a:solidFill>
                <a:latin typeface="Calibri"/>
                <a:cs typeface="Calibri"/>
              </a:rPr>
              <a:t>Результаты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обследования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на</a:t>
            </a:r>
            <a:r>
              <a:rPr sz="2200" b="1" spc="1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предмет</a:t>
            </a:r>
            <a:endParaRPr sz="2200">
              <a:latin typeface="Calibri"/>
              <a:cs typeface="Calibri"/>
            </a:endParaRPr>
          </a:p>
          <a:p>
            <a:pPr marL="332105" marR="194945">
              <a:lnSpc>
                <a:spcPct val="80000"/>
              </a:lnSpc>
              <a:spcBef>
                <a:spcPts val="260"/>
              </a:spcBef>
            </a:pP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доступности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объекта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услуг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для инвалидов и 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других МГН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(Приложение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к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Паспорту  доступности)</a:t>
            </a: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332740" marR="5080" indent="-320040">
              <a:lnSpc>
                <a:spcPts val="2110"/>
              </a:lnSpc>
              <a:buClr>
                <a:srgbClr val="C0504D"/>
              </a:buClr>
              <a:buSzPct val="59090"/>
              <a:buFont typeface="Wingdings"/>
              <a:buChar char=""/>
              <a:tabLst>
                <a:tab pos="332105" algn="l"/>
                <a:tab pos="332740" algn="l"/>
              </a:tabLst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План мероприятий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по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поэтапному повышению 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уровня доступности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для инвалидов объекта </a:t>
            </a:r>
            <a:r>
              <a:rPr sz="2200" b="1" spc="-5" dirty="0">
                <a:solidFill>
                  <a:srgbClr val="375F92"/>
                </a:solidFill>
                <a:latin typeface="Calibri"/>
                <a:cs typeface="Calibri"/>
              </a:rPr>
              <a:t>и  </a:t>
            </a:r>
            <a:r>
              <a:rPr sz="2200" b="1" spc="-15" dirty="0">
                <a:solidFill>
                  <a:srgbClr val="375F92"/>
                </a:solidFill>
                <a:latin typeface="Calibri"/>
                <a:cs typeface="Calibri"/>
              </a:rPr>
              <a:t>предоставляемых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услуг («дорожная</a:t>
            </a:r>
            <a:r>
              <a:rPr sz="2200" b="1" spc="10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карта»</a:t>
            </a:r>
            <a:endParaRPr sz="2200">
              <a:latin typeface="Calibri"/>
              <a:cs typeface="Calibri"/>
            </a:endParaRPr>
          </a:p>
          <a:p>
            <a:pPr marL="332105">
              <a:lnSpc>
                <a:spcPts val="2130"/>
              </a:lnSpc>
            </a:pPr>
            <a:r>
              <a:rPr sz="2200" b="1" spc="-10" dirty="0">
                <a:solidFill>
                  <a:srgbClr val="375F92"/>
                </a:solidFill>
                <a:latin typeface="Calibri"/>
                <a:cs typeface="Calibri"/>
              </a:rPr>
              <a:t>объекта)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425653"/>
            <a:ext cx="7773924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2800" b="1" dirty="0" err="1">
                <a:latin typeface="Calibri" panose="020F0502020204030204" pitchFamily="34" charset="0"/>
              </a:rPr>
              <a:t>На</a:t>
            </a:r>
            <a:r>
              <a:rPr sz="2800" b="1" dirty="0">
                <a:latin typeface="Calibri" panose="020F0502020204030204" pitchFamily="34" charset="0"/>
              </a:rPr>
              <a:t> </a:t>
            </a:r>
            <a:r>
              <a:rPr sz="2800" b="1" spc="-10" dirty="0" err="1" smtClean="0">
                <a:latin typeface="Calibri" panose="020F0502020204030204" pitchFamily="34" charset="0"/>
              </a:rPr>
              <a:t>действующе</a:t>
            </a:r>
            <a:r>
              <a:rPr lang="ru-RU" sz="2800" b="1" spc="-10" dirty="0" smtClean="0">
                <a:latin typeface="Calibri" panose="020F0502020204030204" pitchFamily="34" charset="0"/>
              </a:rPr>
              <a:t>м </a:t>
            </a:r>
            <a:r>
              <a:rPr sz="2800" b="1" spc="-10" dirty="0" err="1" smtClean="0">
                <a:latin typeface="Calibri" panose="020F0502020204030204" pitchFamily="34" charset="0"/>
              </a:rPr>
              <a:t>объекте</a:t>
            </a:r>
            <a:endParaRPr sz="2800" b="1" spc="-10" dirty="0">
              <a:latin typeface="Calibri" panose="020F0502020204030204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11"/>
          </p:nvPr>
        </p:nvSpPr>
        <p:spPr>
          <a:xfrm>
            <a:off x="3028950" y="6457608"/>
            <a:ext cx="3086100" cy="16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endParaRPr spc="-5" dirty="0"/>
          </a:p>
        </p:txBody>
      </p:sp>
      <p:sp>
        <p:nvSpPr>
          <p:cNvPr id="3" name="object 3"/>
          <p:cNvSpPr/>
          <p:nvPr/>
        </p:nvSpPr>
        <p:spPr>
          <a:xfrm>
            <a:off x="609600" y="1752600"/>
            <a:ext cx="1600200" cy="4343400"/>
          </a:xfrm>
          <a:custGeom>
            <a:avLst/>
            <a:gdLst/>
            <a:ahLst/>
            <a:cxnLst/>
            <a:rect l="l" t="t" r="r" b="b"/>
            <a:pathLst>
              <a:path w="1600200" h="4343400">
                <a:moveTo>
                  <a:pt x="0" y="4343400"/>
                </a:moveTo>
                <a:lnTo>
                  <a:pt x="1600200" y="4343400"/>
                </a:lnTo>
                <a:lnTo>
                  <a:pt x="1600200" y="0"/>
                </a:lnTo>
                <a:lnTo>
                  <a:pt x="0" y="0"/>
                </a:lnTo>
                <a:lnTo>
                  <a:pt x="0" y="434340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200" y="6113145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10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2664" y="1743710"/>
            <a:ext cx="0" cy="4361180"/>
          </a:xfrm>
          <a:custGeom>
            <a:avLst/>
            <a:gdLst/>
            <a:ahLst/>
            <a:cxnLst/>
            <a:rect l="l" t="t" r="r" b="b"/>
            <a:pathLst>
              <a:path h="4361180">
                <a:moveTo>
                  <a:pt x="0" y="0"/>
                </a:moveTo>
                <a:lnTo>
                  <a:pt x="0" y="436118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" y="1735454"/>
            <a:ext cx="1651000" cy="0"/>
          </a:xfrm>
          <a:custGeom>
            <a:avLst/>
            <a:gdLst/>
            <a:ahLst/>
            <a:cxnLst/>
            <a:rect l="l" t="t" r="r" b="b"/>
            <a:pathLst>
              <a:path w="1651000">
                <a:moveTo>
                  <a:pt x="0" y="0"/>
                </a:moveTo>
                <a:lnTo>
                  <a:pt x="1651000" y="0"/>
                </a:lnTo>
              </a:path>
            </a:pathLst>
          </a:custGeom>
          <a:ln w="1650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26754" y="1744091"/>
            <a:ext cx="0" cy="4360545"/>
          </a:xfrm>
          <a:custGeom>
            <a:avLst/>
            <a:gdLst/>
            <a:ahLst/>
            <a:cxnLst/>
            <a:rect l="l" t="t" r="r" b="b"/>
            <a:pathLst>
              <a:path h="4360545">
                <a:moveTo>
                  <a:pt x="0" y="0"/>
                </a:moveTo>
                <a:lnTo>
                  <a:pt x="0" y="4360379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8070" y="6070600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653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929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8070" y="1761489"/>
            <a:ext cx="1583690" cy="16510"/>
          </a:xfrm>
          <a:custGeom>
            <a:avLst/>
            <a:gdLst/>
            <a:ahLst/>
            <a:cxnLst/>
            <a:rect l="l" t="t" r="r" b="b"/>
            <a:pathLst>
              <a:path w="1583689" h="16510">
                <a:moveTo>
                  <a:pt x="0" y="16509"/>
                </a:moveTo>
                <a:lnTo>
                  <a:pt x="1583220" y="16509"/>
                </a:lnTo>
                <a:lnTo>
                  <a:pt x="1583220" y="0"/>
                </a:lnTo>
                <a:lnTo>
                  <a:pt x="0" y="0"/>
                </a:lnTo>
                <a:lnTo>
                  <a:pt x="0" y="16509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192845" y="1778000"/>
            <a:ext cx="0" cy="4292600"/>
          </a:xfrm>
          <a:custGeom>
            <a:avLst/>
            <a:gdLst/>
            <a:ahLst/>
            <a:cxnLst/>
            <a:rect l="l" t="t" r="r" b="b"/>
            <a:pathLst>
              <a:path h="4292600">
                <a:moveTo>
                  <a:pt x="0" y="0"/>
                </a:moveTo>
                <a:lnTo>
                  <a:pt x="0" y="4292600"/>
                </a:lnTo>
              </a:path>
            </a:pathLst>
          </a:custGeom>
          <a:ln w="16891">
            <a:solidFill>
              <a:srgbClr val="C0504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00049" y="2072193"/>
            <a:ext cx="807720" cy="394716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760"/>
              </a:lnSpc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Опр</a:t>
            </a:r>
            <a:r>
              <a:rPr sz="2800" b="1" spc="-5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800" b="1" spc="-5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ля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5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я</a:t>
            </a:r>
            <a:r>
              <a:rPr sz="28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п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 </a:t>
            </a:r>
            <a:r>
              <a:rPr sz="2800" b="1" spc="-4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2800" b="1" spc="-20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ой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из</a:t>
            </a:r>
            <a:r>
              <a:rPr sz="2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r>
              <a:rPr sz="2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40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ат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800" b="1" spc="-25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орий</a:t>
            </a:r>
            <a:r>
              <a:rPr sz="28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2800" b="1" spc="0" dirty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41194" y="1761566"/>
            <a:ext cx="6021070" cy="3273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32740" indent="-320040">
              <a:lnSpc>
                <a:spcPct val="100000"/>
              </a:lnSpc>
              <a:spcBef>
                <a:spcPts val="105"/>
              </a:spcBef>
              <a:buClr>
                <a:srgbClr val="C0504D"/>
              </a:buClr>
              <a:buSzPct val="60344"/>
              <a:buFont typeface="Wingdings"/>
              <a:buChar char=""/>
              <a:tabLst>
                <a:tab pos="332740" algn="l"/>
              </a:tabLst>
            </a:pPr>
            <a:r>
              <a:rPr sz="2900" b="1" spc="-10" dirty="0">
                <a:solidFill>
                  <a:srgbClr val="375F92"/>
                </a:solidFill>
                <a:latin typeface="Calibri"/>
                <a:cs typeface="Calibri"/>
              </a:rPr>
              <a:t>определить </a:t>
            </a:r>
            <a:r>
              <a:rPr sz="2900" b="1" spc="-5" dirty="0">
                <a:solidFill>
                  <a:srgbClr val="375F92"/>
                </a:solidFill>
                <a:latin typeface="Calibri"/>
                <a:cs typeface="Calibri"/>
              </a:rPr>
              <a:t>форму</a:t>
            </a:r>
            <a:r>
              <a:rPr sz="2900" b="1" spc="-6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b="1" dirty="0">
                <a:solidFill>
                  <a:srgbClr val="375F92"/>
                </a:solidFill>
                <a:latin typeface="Calibri"/>
                <a:cs typeface="Calibri"/>
              </a:rPr>
              <a:t>обслуживания</a:t>
            </a:r>
            <a:endParaRPr sz="2900">
              <a:latin typeface="Calibri"/>
              <a:cs typeface="Calibri"/>
            </a:endParaRPr>
          </a:p>
          <a:p>
            <a:pPr marL="332105">
              <a:lnSpc>
                <a:spcPct val="100000"/>
              </a:lnSpc>
            </a:pP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(способ </a:t>
            </a:r>
            <a:r>
              <a:rPr sz="2900" spc="-10" dirty="0">
                <a:solidFill>
                  <a:srgbClr val="375F92"/>
                </a:solidFill>
                <a:latin typeface="Calibri"/>
                <a:cs typeface="Calibri"/>
              </a:rPr>
              <a:t>предоставления</a:t>
            </a:r>
            <a:r>
              <a:rPr sz="2900" spc="-7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900" spc="-5" dirty="0">
                <a:solidFill>
                  <a:srgbClr val="375F92"/>
                </a:solidFill>
                <a:latin typeface="Calibri"/>
                <a:cs typeface="Calibri"/>
              </a:rPr>
              <a:t>услуг):</a:t>
            </a:r>
            <a:endParaRPr sz="2900">
              <a:latin typeface="Calibri"/>
              <a:cs typeface="Calibri"/>
            </a:endParaRPr>
          </a:p>
          <a:p>
            <a:pPr marL="652780" marR="71120" lvl="1" indent="-274320">
              <a:lnSpc>
                <a:spcPct val="100000"/>
              </a:lnSpc>
              <a:spcBef>
                <a:spcPts val="605"/>
              </a:spcBef>
              <a:buClr>
                <a:srgbClr val="4F81BC"/>
              </a:buClr>
              <a:buSzPct val="69642"/>
              <a:buFont typeface="Wingdings 2"/>
              <a:buChar char=""/>
              <a:tabLst>
                <a:tab pos="653415" algn="l"/>
                <a:tab pos="5374640" algn="l"/>
              </a:tabLst>
            </a:pPr>
            <a:r>
              <a:rPr sz="2800" spc="-5" dirty="0">
                <a:latin typeface="Calibri"/>
                <a:cs typeface="Calibri"/>
              </a:rPr>
              <a:t>-</a:t>
            </a:r>
            <a:r>
              <a:rPr sz="2800" spc="5" dirty="0"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943735"/>
                </a:solidFill>
                <a:latin typeface="Calibri"/>
                <a:cs typeface="Calibri"/>
              </a:rPr>
              <a:t>н</a:t>
            </a: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а</a:t>
            </a:r>
            <a:r>
              <a:rPr sz="2800" b="1" spc="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объе</a:t>
            </a:r>
            <a:r>
              <a:rPr sz="2800" b="1" spc="-20" dirty="0">
                <a:solidFill>
                  <a:srgbClr val="943735"/>
                </a:solidFill>
                <a:latin typeface="Calibri"/>
                <a:cs typeface="Calibri"/>
              </a:rPr>
              <a:t>кт</a:t>
            </a: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е</a:t>
            </a:r>
            <a:r>
              <a:rPr sz="2800" b="1" spc="1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(п</a:t>
            </a:r>
            <a:r>
              <a:rPr sz="2800" spc="-5" dirty="0">
                <a:solidFill>
                  <a:srgbClr val="375F92"/>
                </a:solidFill>
                <a:latin typeface="Calibri"/>
                <a:cs typeface="Calibri"/>
              </a:rPr>
              <a:t>о</a:t>
            </a:r>
            <a:r>
              <a:rPr sz="2800" spc="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в</a:t>
            </a:r>
            <a:r>
              <a:rPr sz="2800" dirty="0">
                <a:solidFill>
                  <a:srgbClr val="375F92"/>
                </a:solidFill>
                <a:latin typeface="Calibri"/>
                <a:cs typeface="Calibri"/>
              </a:rPr>
              <a:t>а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риант</a:t>
            </a:r>
            <a:r>
              <a:rPr sz="2800" spc="-5" dirty="0">
                <a:solidFill>
                  <a:srgbClr val="375F92"/>
                </a:solidFill>
                <a:latin typeface="Calibri"/>
                <a:cs typeface="Calibri"/>
              </a:rPr>
              <a:t>у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«А</a:t>
            </a:r>
            <a:r>
              <a:rPr sz="2800" spc="-5" dirty="0">
                <a:solidFill>
                  <a:srgbClr val="375F92"/>
                </a:solidFill>
                <a:latin typeface="Calibri"/>
                <a:cs typeface="Calibri"/>
              </a:rPr>
              <a:t>»</a:t>
            </a:r>
            <a:r>
              <a:rPr sz="2800" dirty="0">
                <a:solidFill>
                  <a:srgbClr val="375F92"/>
                </a:solidFill>
                <a:latin typeface="Calibri"/>
                <a:cs typeface="Calibri"/>
              </a:rPr>
              <a:t>	</a:t>
            </a:r>
            <a:r>
              <a:rPr sz="2800" spc="-5" dirty="0">
                <a:solidFill>
                  <a:srgbClr val="375F92"/>
                </a:solidFill>
                <a:latin typeface="Calibri"/>
                <a:cs typeface="Calibri"/>
              </a:rPr>
              <a:t>или  по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варианту «Б»</a:t>
            </a:r>
            <a:r>
              <a:rPr sz="2800" spc="25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);</a:t>
            </a:r>
            <a:endParaRPr sz="28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595"/>
              </a:spcBef>
              <a:buClr>
                <a:srgbClr val="4F81BC"/>
              </a:buClr>
              <a:buSzPct val="69642"/>
              <a:buFont typeface="Wingdings 2"/>
              <a:buChar char=""/>
              <a:tabLst>
                <a:tab pos="653415" algn="l"/>
              </a:tabLst>
            </a:pP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- на </a:t>
            </a:r>
            <a:r>
              <a:rPr sz="2800" b="1" spc="-15" dirty="0">
                <a:solidFill>
                  <a:srgbClr val="943735"/>
                </a:solidFill>
                <a:latin typeface="Calibri"/>
                <a:cs typeface="Calibri"/>
              </a:rPr>
              <a:t>дому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(ином месте</a:t>
            </a:r>
            <a:r>
              <a:rPr sz="2800" spc="30" dirty="0">
                <a:solidFill>
                  <a:srgbClr val="375F92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375F92"/>
                </a:solidFill>
                <a:latin typeface="Calibri"/>
                <a:cs typeface="Calibri"/>
              </a:rPr>
              <a:t>пребывания</a:t>
            </a:r>
            <a:endParaRPr sz="2800">
              <a:latin typeface="Calibri"/>
              <a:cs typeface="Calibri"/>
            </a:endParaRPr>
          </a:p>
          <a:p>
            <a:pPr marL="652780">
              <a:lnSpc>
                <a:spcPct val="100000"/>
              </a:lnSpc>
            </a:pPr>
            <a:r>
              <a:rPr sz="2800" spc="-5" dirty="0">
                <a:solidFill>
                  <a:srgbClr val="375F92"/>
                </a:solidFill>
                <a:latin typeface="Calibri"/>
                <a:cs typeface="Calibri"/>
              </a:rPr>
              <a:t>инвалидов);</a:t>
            </a:r>
            <a:endParaRPr sz="280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00"/>
              </a:spcBef>
              <a:buClr>
                <a:srgbClr val="4F81BC"/>
              </a:buClr>
              <a:buSzPct val="69642"/>
              <a:buFont typeface="Wingdings 2"/>
              <a:buChar char=""/>
              <a:tabLst>
                <a:tab pos="653415" algn="l"/>
              </a:tabLst>
            </a:pP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-</a:t>
            </a:r>
            <a:r>
              <a:rPr sz="2800" b="1" spc="0" dirty="0">
                <a:solidFill>
                  <a:srgbClr val="943735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943735"/>
                </a:solidFill>
                <a:latin typeface="Calibri"/>
                <a:cs typeface="Calibri"/>
              </a:rPr>
              <a:t>дистанционно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2060</Words>
  <Application>Microsoft Office PowerPoint</Application>
  <PresentationFormat>Экран (4:3)</PresentationFormat>
  <Paragraphs>410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HDOfficeLightV0</vt:lpstr>
      <vt:lpstr>Аспект</vt:lpstr>
      <vt:lpstr>ОРГАНИЗАЦИЯ И МЕТОДИКА  ПАСПОРТИЗАЦИИ И КЛАССИФИКАЦИИ  ОБЪЕКТОВ И УСЛУГ В ПРИОРИТЕТНЫХ СФЕРАХ  ЖИЗНЕДЕЯТЕЛЬНОСТИ ИНВАЛИДОВ И ДРУГИХ  МГН. (АКТУАЛИЗИРОВАННАЯ ВЕРСИЯ)</vt:lpstr>
      <vt:lpstr>Целевая программа «Доступная  среда» 2012- 2020 гг. </vt:lpstr>
      <vt:lpstr>Наше законодательство</vt:lpstr>
      <vt:lpstr>Слайд 4</vt:lpstr>
      <vt:lpstr>Результаты актуализации федеральной методики паспортизации объектов и услуг</vt:lpstr>
      <vt:lpstr>Результаты актуализации федеральной методики паспортизации объектов и услуг</vt:lpstr>
      <vt:lpstr>Основные категории инвалидов и др. МГН – для которых выявляются значимые барьеры</vt:lpstr>
      <vt:lpstr>Приложение к Методике паспортизации</vt:lpstr>
      <vt:lpstr>На действующем объекте</vt:lpstr>
      <vt:lpstr>При выборе формы обслуживания инвалидов и других МГН – на объекте</vt:lpstr>
      <vt:lpstr>Оценка состояния доступности (одно из решений)</vt:lpstr>
      <vt:lpstr>Оценка состояния (уровня) доступности объекта и предоставляемых услуг</vt:lpstr>
      <vt:lpstr>Оценка состояния (уровня) доступности объекта и предоставляемых услуг</vt:lpstr>
      <vt:lpstr>Согласно отраслевым порядкам обеспечения доступности объектов и услуг</vt:lpstr>
      <vt:lpstr>Структура ПАСПОРТА ДОСТУПНОСТИ (и Реестра ОСИ - по актуализированной методике)</vt:lpstr>
      <vt:lpstr>Объект социальной инфраструктуры (ОСИ)</vt:lpstr>
      <vt:lpstr>Слайд 17</vt:lpstr>
      <vt:lpstr>Слайд 18</vt:lpstr>
      <vt:lpstr>ПАСПОРТ ДОСТУПНОСТИ ОБЪЕКТА</vt:lpstr>
      <vt:lpstr>Состав Комиссии по паспортизации</vt:lpstr>
      <vt:lpstr>Состав Комиссии по паспортизации</vt:lpstr>
      <vt:lpstr>График работы Комиссии по паспортизации</vt:lpstr>
      <vt:lpstr>График работы Комиссии по паспортизации</vt:lpstr>
      <vt:lpstr>АРЕНДУЕМЫЕ ОБЪЕКТЫ (здания и помещения)</vt:lpstr>
      <vt:lpstr>Координатор работ по паспортизации   объектов и услуг в субъекте РФ</vt:lpstr>
      <vt:lpstr>«Дорожная карта» объекта – мероприятия направлены:</vt:lpstr>
      <vt:lpstr>Учитывается при разработке и реализации</vt:lpstr>
      <vt:lpstr>Обязательно согласование с полномочным</vt:lpstr>
      <vt:lpstr>Этапы и виды работ по обеспечению  доступности объекта и услуг</vt:lpstr>
      <vt:lpstr>Этапы и виды работ по обеспечению  доступности объекта и услуг</vt:lpstr>
      <vt:lpstr>Этапы и виды работ по обеспечению  доступности объекта и услуг</vt:lpstr>
      <vt:lpstr>Динамика состояния доступности объекта и услуг для инвалидов и других МГН</vt:lpstr>
      <vt:lpstr>Исполнение Плана мероприятий («дорожной карты» объекта) – учитывать:</vt:lpstr>
      <vt:lpstr>Исполнение «дорожной Карты» объекта»  (с учетом реализованных решений)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разработки и оформления паспорта доступности объекта; разработка и обоснование управленческого решения по обеспечению доступности объекта и услуг.  Представление и экспресс-апробация проекта федеральной методики паспортизации объектов и услуг, подготовка предложений в Минтруд России.</dc:title>
  <dc:creator>Татьяна</dc:creator>
  <cp:lastModifiedBy>shspec</cp:lastModifiedBy>
  <cp:revision>14</cp:revision>
  <dcterms:created xsi:type="dcterms:W3CDTF">2017-09-18T20:49:30Z</dcterms:created>
  <dcterms:modified xsi:type="dcterms:W3CDTF">2020-04-27T07:24:18Z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2016-12-01T00:00:00Z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2017-09-18T00:00:00Z</vt:filetime>
  </property>
</Properties>
</file>