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4"/>
  </p:notesMasterIdLst>
  <p:handoutMasterIdLst>
    <p:handoutMasterId r:id="rId15"/>
  </p:handoutMasterIdLst>
  <p:sldIdLst>
    <p:sldId id="374" r:id="rId3"/>
    <p:sldId id="403" r:id="rId4"/>
    <p:sldId id="398" r:id="rId5"/>
    <p:sldId id="399" r:id="rId6"/>
    <p:sldId id="400" r:id="rId7"/>
    <p:sldId id="401" r:id="rId8"/>
    <p:sldId id="402" r:id="rId9"/>
    <p:sldId id="393" r:id="rId10"/>
    <p:sldId id="388" r:id="rId11"/>
    <p:sldId id="389" r:id="rId12"/>
    <p:sldId id="397" r:id="rId13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791" userDrawn="1">
          <p15:clr>
            <a:srgbClr val="A4A3A4"/>
          </p15:clr>
        </p15:guide>
        <p15:guide id="4" pos="3651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orient="horz" pos="2931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295" userDrawn="1">
          <p15:clr>
            <a:srgbClr val="A4A3A4"/>
          </p15:clr>
        </p15:guide>
        <p15:guide id="11" orient="horz" pos="4156" userDrawn="1">
          <p15:clr>
            <a:srgbClr val="A4A3A4"/>
          </p15:clr>
        </p15:guide>
        <p15:guide id="12" pos="204" userDrawn="1">
          <p15:clr>
            <a:srgbClr val="A4A3A4"/>
          </p15:clr>
        </p15:guide>
        <p15:guide id="13" pos="2699" userDrawn="1">
          <p15:clr>
            <a:srgbClr val="A4A3A4"/>
          </p15:clr>
        </p15:guide>
        <p15:guide id="14" orient="horz" pos="1207" userDrawn="1">
          <p15:clr>
            <a:srgbClr val="A4A3A4"/>
          </p15:clr>
        </p15:guide>
        <p15:guide id="15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97F40"/>
    <a:srgbClr val="1F7E34"/>
    <a:srgbClr val="47B256"/>
    <a:srgbClr val="DD1125"/>
    <a:srgbClr val="F8D30A"/>
    <a:srgbClr val="2B6030"/>
    <a:srgbClr val="F76300"/>
    <a:srgbClr val="0578BA"/>
    <a:srgbClr val="389045"/>
    <a:srgbClr val="40A2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8971" autoAdjust="0"/>
  </p:normalViewPr>
  <p:slideViewPr>
    <p:cSldViewPr>
      <p:cViewPr varScale="1">
        <p:scale>
          <a:sx n="115" d="100"/>
          <a:sy n="115" d="100"/>
        </p:scale>
        <p:origin x="-1950" y="-108"/>
      </p:cViewPr>
      <p:guideLst>
        <p:guide orient="horz" pos="3929"/>
        <p:guide orient="horz" pos="2024"/>
        <p:guide orient="horz" pos="2478"/>
        <p:guide orient="horz" pos="2931"/>
        <p:guide orient="horz" pos="2251"/>
        <p:guide orient="horz" pos="4156"/>
        <p:guide orient="horz" pos="1207"/>
        <p:guide pos="2880"/>
        <p:guide pos="1791"/>
        <p:guide pos="3651"/>
        <p:guide pos="4059"/>
        <p:guide pos="295"/>
        <p:guide pos="204"/>
        <p:guide pos="269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A379E-22D8-4C9E-877E-6D313D8C1E44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927A8CC-3292-40A4-964B-0ED2B5558881}">
      <dgm:prSet phldrT="[Текст]"/>
      <dgm:spPr/>
      <dgm:t>
        <a:bodyPr/>
        <a:lstStyle/>
        <a:p>
          <a:pPr algn="ctr"/>
          <a:r>
            <a:rPr lang="ru-RU" b="1" dirty="0" smtClean="0"/>
            <a:t>390</a:t>
          </a:r>
        </a:p>
        <a:p>
          <a:pPr algn="ctr"/>
          <a:r>
            <a:rPr lang="ru-RU" b="1" dirty="0" smtClean="0"/>
            <a:t> млн. руб.</a:t>
          </a:r>
          <a:endParaRPr lang="ru-RU" b="1" dirty="0"/>
        </a:p>
      </dgm:t>
    </dgm:pt>
    <dgm:pt modelId="{64DDBA5D-013B-4148-A2BE-82B8B11D09AC}" type="parTrans" cxnId="{11C10C07-38C4-48F8-AD57-7998E2DDBD86}">
      <dgm:prSet/>
      <dgm:spPr/>
      <dgm:t>
        <a:bodyPr/>
        <a:lstStyle/>
        <a:p>
          <a:endParaRPr lang="ru-RU" b="1"/>
        </a:p>
      </dgm:t>
    </dgm:pt>
    <dgm:pt modelId="{107B7E48-5275-4B8A-AC3B-AA2E42A34A7C}" type="sibTrans" cxnId="{11C10C07-38C4-48F8-AD57-7998E2DDBD86}">
      <dgm:prSet/>
      <dgm:spPr/>
      <dgm:t>
        <a:bodyPr/>
        <a:lstStyle/>
        <a:p>
          <a:endParaRPr lang="ru-RU" b="1"/>
        </a:p>
      </dgm:t>
    </dgm:pt>
    <dgm:pt modelId="{C8BBC065-95E9-4346-AD21-72726B8975EE}">
      <dgm:prSet phldrT="[Текст]"/>
      <dgm:spPr/>
      <dgm:t>
        <a:bodyPr/>
        <a:lstStyle/>
        <a:p>
          <a:pPr algn="ctr"/>
          <a:r>
            <a:rPr lang="ru-RU" b="1" dirty="0" smtClean="0"/>
            <a:t>27 шт.</a:t>
          </a:r>
          <a:endParaRPr lang="ru-RU" b="1" dirty="0"/>
        </a:p>
      </dgm:t>
    </dgm:pt>
    <dgm:pt modelId="{0945FF25-C4DC-4762-BF72-EEF8596856EA}" type="parTrans" cxnId="{A6F59B4E-98A9-4F6A-9E22-74D15EF620EE}">
      <dgm:prSet/>
      <dgm:spPr/>
      <dgm:t>
        <a:bodyPr/>
        <a:lstStyle/>
        <a:p>
          <a:endParaRPr lang="ru-RU" b="1"/>
        </a:p>
      </dgm:t>
    </dgm:pt>
    <dgm:pt modelId="{144B96F1-136C-48DD-B6AA-874EE466ADC4}" type="sibTrans" cxnId="{A6F59B4E-98A9-4F6A-9E22-74D15EF620EE}">
      <dgm:prSet/>
      <dgm:spPr/>
      <dgm:t>
        <a:bodyPr/>
        <a:lstStyle/>
        <a:p>
          <a:endParaRPr lang="ru-RU" b="1"/>
        </a:p>
      </dgm:t>
    </dgm:pt>
    <dgm:pt modelId="{5D808BF4-FD90-42E6-A553-2FF28B5C6666}">
      <dgm:prSet phldrT="[Текст]"/>
      <dgm:spPr/>
      <dgm:t>
        <a:bodyPr/>
        <a:lstStyle/>
        <a:p>
          <a:pPr algn="ctr"/>
          <a:r>
            <a:rPr lang="ru-RU" b="1" dirty="0" smtClean="0"/>
            <a:t>15 шт. на сумму 38 млн. руб.</a:t>
          </a:r>
          <a:endParaRPr lang="ru-RU" b="1" dirty="0"/>
        </a:p>
      </dgm:t>
    </dgm:pt>
    <dgm:pt modelId="{48C32DA5-1EAA-45B8-A6D7-F616989BF463}" type="parTrans" cxnId="{A28758B8-7AA6-4A61-BE69-A18AED3A21A8}">
      <dgm:prSet/>
      <dgm:spPr/>
      <dgm:t>
        <a:bodyPr/>
        <a:lstStyle/>
        <a:p>
          <a:endParaRPr lang="ru-RU"/>
        </a:p>
      </dgm:t>
    </dgm:pt>
    <dgm:pt modelId="{DB059228-8D66-4F55-B7FA-46D1EE297637}" type="sibTrans" cxnId="{A28758B8-7AA6-4A61-BE69-A18AED3A21A8}">
      <dgm:prSet/>
      <dgm:spPr/>
      <dgm:t>
        <a:bodyPr/>
        <a:lstStyle/>
        <a:p>
          <a:endParaRPr lang="ru-RU"/>
        </a:p>
      </dgm:t>
    </dgm:pt>
    <dgm:pt modelId="{D409E941-0392-446C-8F11-5A8C5AA9B159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437</a:t>
          </a:r>
        </a:p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b="1" dirty="0" smtClean="0"/>
            <a:t>млн. руб.</a:t>
          </a:r>
          <a:endParaRPr lang="ru-RU" b="1" dirty="0"/>
        </a:p>
      </dgm:t>
    </dgm:pt>
    <dgm:pt modelId="{E02E4E47-0B3B-4770-8B72-DDAD9DB19E76}" type="parTrans" cxnId="{3C794B25-6A45-4162-AE98-92E9099D8246}">
      <dgm:prSet/>
      <dgm:spPr/>
      <dgm:t>
        <a:bodyPr/>
        <a:lstStyle/>
        <a:p>
          <a:endParaRPr lang="ru-RU"/>
        </a:p>
      </dgm:t>
    </dgm:pt>
    <dgm:pt modelId="{AB094906-C757-4B73-AAB5-DE4E1BC6FFCA}" type="sibTrans" cxnId="{3C794B25-6A45-4162-AE98-92E9099D8246}">
      <dgm:prSet/>
      <dgm:spPr/>
      <dgm:t>
        <a:bodyPr/>
        <a:lstStyle/>
        <a:p>
          <a:endParaRPr lang="ru-RU"/>
        </a:p>
      </dgm:t>
    </dgm:pt>
    <dgm:pt modelId="{0965FF83-F9C8-4154-B5EC-D43FD2A90476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/>
          <a:endParaRPr lang="ru-RU" sz="1300" b="1" dirty="0"/>
        </a:p>
      </dgm:t>
    </dgm:pt>
    <dgm:pt modelId="{E841EC96-530A-4AB2-B49A-9E0D7FD86689}" type="parTrans" cxnId="{E158E763-CB11-44BA-8124-721F03E16D0D}">
      <dgm:prSet/>
      <dgm:spPr/>
      <dgm:t>
        <a:bodyPr/>
        <a:lstStyle/>
        <a:p>
          <a:endParaRPr lang="ru-RU"/>
        </a:p>
      </dgm:t>
    </dgm:pt>
    <dgm:pt modelId="{B99BD689-0C6D-4B05-9502-06060FA061E7}" type="sibTrans" cxnId="{E158E763-CB11-44BA-8124-721F03E16D0D}">
      <dgm:prSet/>
      <dgm:spPr/>
      <dgm:t>
        <a:bodyPr/>
        <a:lstStyle/>
        <a:p>
          <a:endParaRPr lang="ru-RU"/>
        </a:p>
      </dgm:t>
    </dgm:pt>
    <dgm:pt modelId="{EFA129E5-48A4-4808-80F4-7D23B3AE1922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/>
          <a:endParaRPr lang="ru-RU" sz="1300" dirty="0"/>
        </a:p>
      </dgm:t>
    </dgm:pt>
    <dgm:pt modelId="{3531F52D-36E7-4837-B42E-995D3D1B9606}" type="parTrans" cxnId="{FEEA1E03-E026-49FB-A1CE-B07649EADE08}">
      <dgm:prSet/>
      <dgm:spPr/>
      <dgm:t>
        <a:bodyPr/>
        <a:lstStyle/>
        <a:p>
          <a:endParaRPr lang="ru-RU"/>
        </a:p>
      </dgm:t>
    </dgm:pt>
    <dgm:pt modelId="{79207F1B-8572-47AA-ACCA-A8D321DF3878}" type="sibTrans" cxnId="{FEEA1E03-E026-49FB-A1CE-B07649EADE08}">
      <dgm:prSet/>
      <dgm:spPr/>
      <dgm:t>
        <a:bodyPr/>
        <a:lstStyle/>
        <a:p>
          <a:endParaRPr lang="ru-RU"/>
        </a:p>
      </dgm:t>
    </dgm:pt>
    <dgm:pt modelId="{10A887A6-E0B2-4ECD-89DA-FBD61299022B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/>
          <a:endParaRPr lang="ru-RU" sz="1300" dirty="0"/>
        </a:p>
      </dgm:t>
    </dgm:pt>
    <dgm:pt modelId="{E9C4ED78-CFCF-438C-974C-21C174E5C857}" type="parTrans" cxnId="{E4159EE6-1160-4CE9-8D4C-2F0A490A5707}">
      <dgm:prSet/>
      <dgm:spPr/>
      <dgm:t>
        <a:bodyPr/>
        <a:lstStyle/>
        <a:p>
          <a:endParaRPr lang="ru-RU"/>
        </a:p>
      </dgm:t>
    </dgm:pt>
    <dgm:pt modelId="{6483823A-CBC1-4937-86F4-10941502FB00}" type="sibTrans" cxnId="{E4159EE6-1160-4CE9-8D4C-2F0A490A5707}">
      <dgm:prSet/>
      <dgm:spPr/>
      <dgm:t>
        <a:bodyPr/>
        <a:lstStyle/>
        <a:p>
          <a:endParaRPr lang="ru-RU"/>
        </a:p>
      </dgm:t>
    </dgm:pt>
    <dgm:pt modelId="{38DBBF19-966F-42D9-A68A-965B842D58E0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ctr"/>
          <a:endParaRPr lang="ru-RU" sz="1300" dirty="0"/>
        </a:p>
      </dgm:t>
    </dgm:pt>
    <dgm:pt modelId="{CC1D3F88-77F2-403B-8A8D-B20A0006ECF0}" type="parTrans" cxnId="{96BF57AC-D668-44A9-AA1C-32539222F1B9}">
      <dgm:prSet/>
      <dgm:spPr/>
      <dgm:t>
        <a:bodyPr/>
        <a:lstStyle/>
        <a:p>
          <a:endParaRPr lang="ru-RU"/>
        </a:p>
      </dgm:t>
    </dgm:pt>
    <dgm:pt modelId="{933C78D1-EB16-43ED-BA63-169CF528C2F6}" type="sibTrans" cxnId="{96BF57AC-D668-44A9-AA1C-32539222F1B9}">
      <dgm:prSet/>
      <dgm:spPr/>
      <dgm:t>
        <a:bodyPr/>
        <a:lstStyle/>
        <a:p>
          <a:endParaRPr lang="ru-RU"/>
        </a:p>
      </dgm:t>
    </dgm:pt>
    <dgm:pt modelId="{D2CC0014-91CF-4F91-BB17-063278FEB895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31 шт.</a:t>
          </a:r>
          <a:endParaRPr lang="ru-RU" b="1" dirty="0"/>
        </a:p>
      </dgm:t>
    </dgm:pt>
    <dgm:pt modelId="{E3019728-2F06-4F6D-BB8F-EFDFD5A3C35F}" type="sibTrans" cxnId="{8D9B84DE-1D66-48ED-9B31-96093A14DC33}">
      <dgm:prSet/>
      <dgm:spPr/>
      <dgm:t>
        <a:bodyPr/>
        <a:lstStyle/>
        <a:p>
          <a:endParaRPr lang="ru-RU" b="1"/>
        </a:p>
      </dgm:t>
    </dgm:pt>
    <dgm:pt modelId="{349361BE-ADB3-42BA-AA2B-958512B13EAD}" type="parTrans" cxnId="{8D9B84DE-1D66-48ED-9B31-96093A14DC33}">
      <dgm:prSet/>
      <dgm:spPr/>
      <dgm:t>
        <a:bodyPr/>
        <a:lstStyle/>
        <a:p>
          <a:endParaRPr lang="ru-RU" b="1"/>
        </a:p>
      </dgm:t>
    </dgm:pt>
    <dgm:pt modelId="{504F71E5-53CF-45CB-B30E-4910502A4743}" type="pres">
      <dgm:prSet presAssocID="{ED9A379E-22D8-4C9E-877E-6D313D8C1E4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65EE9-5146-4FDA-8400-A5E2D6540609}" type="pres">
      <dgm:prSet presAssocID="{9927A8CC-3292-40A4-964B-0ED2B5558881}" presName="compNode" presStyleCnt="0"/>
      <dgm:spPr/>
    </dgm:pt>
    <dgm:pt modelId="{6DF75CFC-BAD3-4EF4-B577-7BB2EF1411BB}" type="pres">
      <dgm:prSet presAssocID="{9927A8CC-3292-40A4-964B-0ED2B5558881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A673-D501-4C63-BE43-8DBDEA63DEBE}" type="pres">
      <dgm:prSet presAssocID="{9927A8CC-3292-40A4-964B-0ED2B555888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0E6F5-DCD0-4973-B645-AF1473E232A2}" type="pres">
      <dgm:prSet presAssocID="{9927A8CC-3292-40A4-964B-0ED2B5558881}" presName="parentRect" presStyleLbl="alignNode1" presStyleIdx="0" presStyleCnt="5"/>
      <dgm:spPr/>
      <dgm:t>
        <a:bodyPr/>
        <a:lstStyle/>
        <a:p>
          <a:endParaRPr lang="ru-RU"/>
        </a:p>
      </dgm:t>
    </dgm:pt>
    <dgm:pt modelId="{B4DCC435-240B-48B3-805E-E37A43F8473B}" type="pres">
      <dgm:prSet presAssocID="{9927A8CC-3292-40A4-964B-0ED2B5558881}" presName="adorn" presStyleLbl="fgAccFollowNode1" presStyleIdx="0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EE42B1C4-02B7-45A5-972E-9A94B1E21F06}" type="pres">
      <dgm:prSet presAssocID="{107B7E48-5275-4B8A-AC3B-AA2E42A34A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A8C725-A95D-4237-BF0B-375F8999CD7F}" type="pres">
      <dgm:prSet presAssocID="{C8BBC065-95E9-4346-AD21-72726B8975EE}" presName="compNode" presStyleCnt="0"/>
      <dgm:spPr/>
    </dgm:pt>
    <dgm:pt modelId="{10CF51D5-1E76-44ED-9454-5FE3C0CBCAE9}" type="pres">
      <dgm:prSet presAssocID="{C8BBC065-95E9-4346-AD21-72726B8975EE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BA554-D443-48B0-9CAC-8CA04D6AC172}" type="pres">
      <dgm:prSet presAssocID="{C8BBC065-95E9-4346-AD21-72726B8975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D2CFC-4F7D-48BC-979B-20C713DBB70C}" type="pres">
      <dgm:prSet presAssocID="{C8BBC065-95E9-4346-AD21-72726B8975EE}" presName="parentRect" presStyleLbl="alignNode1" presStyleIdx="1" presStyleCnt="5"/>
      <dgm:spPr/>
      <dgm:t>
        <a:bodyPr/>
        <a:lstStyle/>
        <a:p>
          <a:endParaRPr lang="ru-RU"/>
        </a:p>
      </dgm:t>
    </dgm:pt>
    <dgm:pt modelId="{7815D2CB-A344-42A4-A0EF-AF7F269BE62A}" type="pres">
      <dgm:prSet presAssocID="{C8BBC065-95E9-4346-AD21-72726B8975EE}" presName="adorn" presStyleLbl="fgAccFollowNode1" presStyleIdx="1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E65E66-A9B1-422C-A9BF-5889AB91EB11}" type="pres">
      <dgm:prSet presAssocID="{144B96F1-136C-48DD-B6AA-874EE466ADC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CE6E2A-99B6-47CE-B273-D4EAB4CFC908}" type="pres">
      <dgm:prSet presAssocID="{5D808BF4-FD90-42E6-A553-2FF28B5C6666}" presName="compNode" presStyleCnt="0"/>
      <dgm:spPr/>
    </dgm:pt>
    <dgm:pt modelId="{88BC0FA1-FF7A-4DB7-9B81-ACBC0BB76637}" type="pres">
      <dgm:prSet presAssocID="{5D808BF4-FD90-42E6-A553-2FF28B5C6666}" presName="childRect" presStyleLbl="bgAcc1" presStyleIdx="2" presStyleCnt="5" custScaleX="122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1FC23-CC4E-4673-B826-91314141F987}" type="pres">
      <dgm:prSet presAssocID="{5D808BF4-FD90-42E6-A553-2FF28B5C666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1BD18-6A8E-4814-93B6-5F2751782B42}" type="pres">
      <dgm:prSet presAssocID="{5D808BF4-FD90-42E6-A553-2FF28B5C6666}" presName="parentRect" presStyleLbl="alignNode1" presStyleIdx="2" presStyleCnt="5"/>
      <dgm:spPr/>
      <dgm:t>
        <a:bodyPr/>
        <a:lstStyle/>
        <a:p>
          <a:endParaRPr lang="ru-RU"/>
        </a:p>
      </dgm:t>
    </dgm:pt>
    <dgm:pt modelId="{2AEC9916-5DA9-4CE7-BEB9-8DE48A5F7A72}" type="pres">
      <dgm:prSet presAssocID="{5D808BF4-FD90-42E6-A553-2FF28B5C6666}" presName="adorn" presStyleLbl="fgAccFollowNode1" presStyleIdx="2" presStyleCnt="5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CA3445-AEE1-49B3-AA7E-86B6EA3121F8}" type="pres">
      <dgm:prSet presAssocID="{DB059228-8D66-4F55-B7FA-46D1EE2976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B1148B-1360-4B69-A63E-C724A83D91F7}" type="pres">
      <dgm:prSet presAssocID="{D409E941-0392-446C-8F11-5A8C5AA9B159}" presName="compNode" presStyleCnt="0"/>
      <dgm:spPr/>
    </dgm:pt>
    <dgm:pt modelId="{24ABC480-50A1-4CB1-A15C-937FC3EC1C84}" type="pres">
      <dgm:prSet presAssocID="{D409E941-0392-446C-8F11-5A8C5AA9B159}" presName="childRect" presStyleLbl="bgAcc1" presStyleIdx="3" presStyleCnt="5" custLinFactNeighborX="-27496" custLinFactNeighborY="-16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EB389-AD66-4EDC-BD1A-9844CEEE4283}" type="pres">
      <dgm:prSet presAssocID="{D409E941-0392-446C-8F11-5A8C5AA9B1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05DD3-07A2-45FC-B642-F919CD5BDD0B}" type="pres">
      <dgm:prSet presAssocID="{D409E941-0392-446C-8F11-5A8C5AA9B159}" presName="parentRect" presStyleLbl="alignNode1" presStyleIdx="3" presStyleCnt="5" custLinFactNeighborX="-27496" custLinFactNeighborY="-10271"/>
      <dgm:spPr/>
      <dgm:t>
        <a:bodyPr/>
        <a:lstStyle/>
        <a:p>
          <a:endParaRPr lang="ru-RU"/>
        </a:p>
      </dgm:t>
    </dgm:pt>
    <dgm:pt modelId="{FCDD67A2-47FE-4A8D-B260-C403E077CC07}" type="pres">
      <dgm:prSet presAssocID="{D409E941-0392-446C-8F11-5A8C5AA9B159}" presName="adorn" presStyleLbl="fgAccFollowNode1" presStyleIdx="3" presStyleCnt="5" custLinFactNeighborX="-84831" custLinFactNeighborY="1817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297F77-6279-424D-BD8B-5778B31B01EA}" type="pres">
      <dgm:prSet presAssocID="{AB094906-C757-4B73-AAB5-DE4E1BC6FF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AB71F25-4315-4F91-A6AB-66AF99F7278F}" type="pres">
      <dgm:prSet presAssocID="{D2CC0014-91CF-4F91-BB17-063278FEB895}" presName="compNode" presStyleCnt="0"/>
      <dgm:spPr/>
    </dgm:pt>
    <dgm:pt modelId="{078E2C58-FED2-4043-8D51-588F5BC20398}" type="pres">
      <dgm:prSet presAssocID="{D2CC0014-91CF-4F91-BB17-063278FEB895}" presName="childRect" presStyleLbl="bgAcc1" presStyleIdx="4" presStyleCnt="5" custLinFactNeighborX="-9976" custLinFactNeighborY="-1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49D75-8AE9-437A-89C7-42D20C93FDD7}" type="pres">
      <dgm:prSet presAssocID="{D2CC0014-91CF-4F91-BB17-063278FEB89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B494E-10EB-442B-A2EE-C00D571AD0B3}" type="pres">
      <dgm:prSet presAssocID="{D2CC0014-91CF-4F91-BB17-063278FEB895}" presName="parentRect" presStyleLbl="alignNode1" presStyleIdx="4" presStyleCnt="5" custLinFactNeighborX="-11477" custLinFactNeighborY="-10271"/>
      <dgm:spPr/>
      <dgm:t>
        <a:bodyPr/>
        <a:lstStyle/>
        <a:p>
          <a:endParaRPr lang="ru-RU"/>
        </a:p>
      </dgm:t>
    </dgm:pt>
    <dgm:pt modelId="{9E10FD17-2E9F-4C6B-8AF8-318980489E79}" type="pres">
      <dgm:prSet presAssocID="{D2CC0014-91CF-4F91-BB17-063278FEB895}" presName="adorn" presStyleLbl="fgAccFollowNode1" presStyleIdx="4" presStyleCnt="5" custLinFactNeighborX="-34204" custLinFactNeighborY="-1108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8D9B84DE-1D66-48ED-9B31-96093A14DC33}" srcId="{ED9A379E-22D8-4C9E-877E-6D313D8C1E44}" destId="{D2CC0014-91CF-4F91-BB17-063278FEB895}" srcOrd="4" destOrd="0" parTransId="{349361BE-ADB3-42BA-AA2B-958512B13EAD}" sibTransId="{E3019728-2F06-4F6D-BB8F-EFDFD5A3C35F}"/>
    <dgm:cxn modelId="{3640A11E-311E-4853-8B9D-79B92BB8B45C}" type="presOf" srcId="{AB094906-C757-4B73-AAB5-DE4E1BC6FFCA}" destId="{A5297F77-6279-424D-BD8B-5778B31B01EA}" srcOrd="0" destOrd="0" presId="urn:microsoft.com/office/officeart/2005/8/layout/bList2#1"/>
    <dgm:cxn modelId="{E158E763-CB11-44BA-8124-721F03E16D0D}" srcId="{9927A8CC-3292-40A4-964B-0ED2B5558881}" destId="{0965FF83-F9C8-4154-B5EC-D43FD2A90476}" srcOrd="0" destOrd="0" parTransId="{E841EC96-530A-4AB2-B49A-9E0D7FD86689}" sibTransId="{B99BD689-0C6D-4B05-9502-06060FA061E7}"/>
    <dgm:cxn modelId="{E4159EE6-1160-4CE9-8D4C-2F0A490A5707}" srcId="{5D808BF4-FD90-42E6-A553-2FF28B5C6666}" destId="{10A887A6-E0B2-4ECD-89DA-FBD61299022B}" srcOrd="0" destOrd="0" parTransId="{E9C4ED78-CFCF-438C-974C-21C174E5C857}" sibTransId="{6483823A-CBC1-4937-86F4-10941502FB00}"/>
    <dgm:cxn modelId="{38B93A3A-CE20-4508-B6E6-4A68F545256F}" type="presOf" srcId="{D409E941-0392-446C-8F11-5A8C5AA9B159}" destId="{BC705DD3-07A2-45FC-B642-F919CD5BDD0B}" srcOrd="1" destOrd="0" presId="urn:microsoft.com/office/officeart/2005/8/layout/bList2#1"/>
    <dgm:cxn modelId="{1C5EA676-7BDA-4EC5-9D4D-409493711587}" type="presOf" srcId="{38DBBF19-966F-42D9-A68A-965B842D58E0}" destId="{24ABC480-50A1-4CB1-A15C-937FC3EC1C84}" srcOrd="0" destOrd="0" presId="urn:microsoft.com/office/officeart/2005/8/layout/bList2#1"/>
    <dgm:cxn modelId="{A28758B8-7AA6-4A61-BE69-A18AED3A21A8}" srcId="{ED9A379E-22D8-4C9E-877E-6D313D8C1E44}" destId="{5D808BF4-FD90-42E6-A553-2FF28B5C6666}" srcOrd="2" destOrd="0" parTransId="{48C32DA5-1EAA-45B8-A6D7-F616989BF463}" sibTransId="{DB059228-8D66-4F55-B7FA-46D1EE297637}"/>
    <dgm:cxn modelId="{96BF57AC-D668-44A9-AA1C-32539222F1B9}" srcId="{D409E941-0392-446C-8F11-5A8C5AA9B159}" destId="{38DBBF19-966F-42D9-A68A-965B842D58E0}" srcOrd="0" destOrd="0" parTransId="{CC1D3F88-77F2-403B-8A8D-B20A0006ECF0}" sibTransId="{933C78D1-EB16-43ED-BA63-169CF528C2F6}"/>
    <dgm:cxn modelId="{E7128159-0314-426C-B4F5-45B38C7135F8}" type="presOf" srcId="{DB059228-8D66-4F55-B7FA-46D1EE297637}" destId="{21CA3445-AEE1-49B3-AA7E-86B6EA3121F8}" srcOrd="0" destOrd="0" presId="urn:microsoft.com/office/officeart/2005/8/layout/bList2#1"/>
    <dgm:cxn modelId="{9F46B803-37CE-482F-914F-02439EFA2CF7}" type="presOf" srcId="{D409E941-0392-446C-8F11-5A8C5AA9B159}" destId="{913EB389-AD66-4EDC-BD1A-9844CEEE4283}" srcOrd="0" destOrd="0" presId="urn:microsoft.com/office/officeart/2005/8/layout/bList2#1"/>
    <dgm:cxn modelId="{FEEA1E03-E026-49FB-A1CE-B07649EADE08}" srcId="{C8BBC065-95E9-4346-AD21-72726B8975EE}" destId="{EFA129E5-48A4-4808-80F4-7D23B3AE1922}" srcOrd="0" destOrd="0" parTransId="{3531F52D-36E7-4837-B42E-995D3D1B9606}" sibTransId="{79207F1B-8572-47AA-ACCA-A8D321DF3878}"/>
    <dgm:cxn modelId="{A6F59B4E-98A9-4F6A-9E22-74D15EF620EE}" srcId="{ED9A379E-22D8-4C9E-877E-6D313D8C1E44}" destId="{C8BBC065-95E9-4346-AD21-72726B8975EE}" srcOrd="1" destOrd="0" parTransId="{0945FF25-C4DC-4762-BF72-EEF8596856EA}" sibTransId="{144B96F1-136C-48DD-B6AA-874EE466ADC4}"/>
    <dgm:cxn modelId="{7A8ADF39-7D86-40A0-A160-9621E2099893}" type="presOf" srcId="{ED9A379E-22D8-4C9E-877E-6D313D8C1E44}" destId="{504F71E5-53CF-45CB-B30E-4910502A4743}" srcOrd="0" destOrd="0" presId="urn:microsoft.com/office/officeart/2005/8/layout/bList2#1"/>
    <dgm:cxn modelId="{F0ABC27C-440C-4863-8E5C-BC95E858CA82}" type="presOf" srcId="{9927A8CC-3292-40A4-964B-0ED2B5558881}" destId="{9480E6F5-DCD0-4973-B645-AF1473E232A2}" srcOrd="1" destOrd="0" presId="urn:microsoft.com/office/officeart/2005/8/layout/bList2#1"/>
    <dgm:cxn modelId="{4A08F468-39CF-4095-8E7B-89F8A45D045A}" type="presOf" srcId="{5D808BF4-FD90-42E6-A553-2FF28B5C6666}" destId="{F6C1BD18-6A8E-4814-93B6-5F2751782B42}" srcOrd="1" destOrd="0" presId="urn:microsoft.com/office/officeart/2005/8/layout/bList2#1"/>
    <dgm:cxn modelId="{86A3F99F-ED38-49C7-8F1D-AF62724D4F88}" type="presOf" srcId="{144B96F1-136C-48DD-B6AA-874EE466ADC4}" destId="{E3E65E66-A9B1-422C-A9BF-5889AB91EB11}" srcOrd="0" destOrd="0" presId="urn:microsoft.com/office/officeart/2005/8/layout/bList2#1"/>
    <dgm:cxn modelId="{F1011181-0B24-418B-986A-49FBDEA27962}" type="presOf" srcId="{EFA129E5-48A4-4808-80F4-7D23B3AE1922}" destId="{10CF51D5-1E76-44ED-9454-5FE3C0CBCAE9}" srcOrd="0" destOrd="0" presId="urn:microsoft.com/office/officeart/2005/8/layout/bList2#1"/>
    <dgm:cxn modelId="{67099D8C-7500-42A0-9A54-332A0B222EE8}" type="presOf" srcId="{5D808BF4-FD90-42E6-A553-2FF28B5C6666}" destId="{69F1FC23-CC4E-4673-B826-91314141F987}" srcOrd="0" destOrd="0" presId="urn:microsoft.com/office/officeart/2005/8/layout/bList2#1"/>
    <dgm:cxn modelId="{9771DBA7-708B-4B60-A243-E214B535D170}" type="presOf" srcId="{D2CC0014-91CF-4F91-BB17-063278FEB895}" destId="{48849D75-8AE9-437A-89C7-42D20C93FDD7}" srcOrd="0" destOrd="0" presId="urn:microsoft.com/office/officeart/2005/8/layout/bList2#1"/>
    <dgm:cxn modelId="{11C10C07-38C4-48F8-AD57-7998E2DDBD86}" srcId="{ED9A379E-22D8-4C9E-877E-6D313D8C1E44}" destId="{9927A8CC-3292-40A4-964B-0ED2B5558881}" srcOrd="0" destOrd="0" parTransId="{64DDBA5D-013B-4148-A2BE-82B8B11D09AC}" sibTransId="{107B7E48-5275-4B8A-AC3B-AA2E42A34A7C}"/>
    <dgm:cxn modelId="{70AA90B2-EC0E-48E0-9962-D0A6F05EEF11}" type="presOf" srcId="{0965FF83-F9C8-4154-B5EC-D43FD2A90476}" destId="{6DF75CFC-BAD3-4EF4-B577-7BB2EF1411BB}" srcOrd="0" destOrd="0" presId="urn:microsoft.com/office/officeart/2005/8/layout/bList2#1"/>
    <dgm:cxn modelId="{EF47EC29-5C1A-43F9-A30C-2016696555E0}" type="presOf" srcId="{C8BBC065-95E9-4346-AD21-72726B8975EE}" destId="{339BA554-D443-48B0-9CAC-8CA04D6AC172}" srcOrd="0" destOrd="0" presId="urn:microsoft.com/office/officeart/2005/8/layout/bList2#1"/>
    <dgm:cxn modelId="{B1E86BD9-6FCC-41D2-96B7-B78878D37D80}" type="presOf" srcId="{10A887A6-E0B2-4ECD-89DA-FBD61299022B}" destId="{88BC0FA1-FF7A-4DB7-9B81-ACBC0BB76637}" srcOrd="0" destOrd="0" presId="urn:microsoft.com/office/officeart/2005/8/layout/bList2#1"/>
    <dgm:cxn modelId="{52BA187D-3FB1-42FA-A6AE-BEC634AE504D}" type="presOf" srcId="{C8BBC065-95E9-4346-AD21-72726B8975EE}" destId="{1DCD2CFC-4F7D-48BC-979B-20C713DBB70C}" srcOrd="1" destOrd="0" presId="urn:microsoft.com/office/officeart/2005/8/layout/bList2#1"/>
    <dgm:cxn modelId="{03B072C1-33FF-4531-9D09-3577CAB40E9C}" type="presOf" srcId="{107B7E48-5275-4B8A-AC3B-AA2E42A34A7C}" destId="{EE42B1C4-02B7-45A5-972E-9A94B1E21F06}" srcOrd="0" destOrd="0" presId="urn:microsoft.com/office/officeart/2005/8/layout/bList2#1"/>
    <dgm:cxn modelId="{E8DE5855-3B66-4D42-BA51-9BC9D10D0139}" type="presOf" srcId="{D2CC0014-91CF-4F91-BB17-063278FEB895}" destId="{A3BB494E-10EB-442B-A2EE-C00D571AD0B3}" srcOrd="1" destOrd="0" presId="urn:microsoft.com/office/officeart/2005/8/layout/bList2#1"/>
    <dgm:cxn modelId="{4693C1CA-6F1E-44C1-B244-36AAB5E870B8}" type="presOf" srcId="{9927A8CC-3292-40A4-964B-0ED2B5558881}" destId="{D57AA673-D501-4C63-BE43-8DBDEA63DEBE}" srcOrd="0" destOrd="0" presId="urn:microsoft.com/office/officeart/2005/8/layout/bList2#1"/>
    <dgm:cxn modelId="{3C794B25-6A45-4162-AE98-92E9099D8246}" srcId="{ED9A379E-22D8-4C9E-877E-6D313D8C1E44}" destId="{D409E941-0392-446C-8F11-5A8C5AA9B159}" srcOrd="3" destOrd="0" parTransId="{E02E4E47-0B3B-4770-8B72-DDAD9DB19E76}" sibTransId="{AB094906-C757-4B73-AAB5-DE4E1BC6FFCA}"/>
    <dgm:cxn modelId="{BBCCEC24-FB7C-4911-8B97-42347668B0A7}" type="presParOf" srcId="{504F71E5-53CF-45CB-B30E-4910502A4743}" destId="{8EA65EE9-5146-4FDA-8400-A5E2D6540609}" srcOrd="0" destOrd="0" presId="urn:microsoft.com/office/officeart/2005/8/layout/bList2#1"/>
    <dgm:cxn modelId="{7536207E-D4D7-4032-9E80-1AABA873CAB5}" type="presParOf" srcId="{8EA65EE9-5146-4FDA-8400-A5E2D6540609}" destId="{6DF75CFC-BAD3-4EF4-B577-7BB2EF1411BB}" srcOrd="0" destOrd="0" presId="urn:microsoft.com/office/officeart/2005/8/layout/bList2#1"/>
    <dgm:cxn modelId="{9380A654-AB96-4976-8E8B-4104726EED58}" type="presParOf" srcId="{8EA65EE9-5146-4FDA-8400-A5E2D6540609}" destId="{D57AA673-D501-4C63-BE43-8DBDEA63DEBE}" srcOrd="1" destOrd="0" presId="urn:microsoft.com/office/officeart/2005/8/layout/bList2#1"/>
    <dgm:cxn modelId="{A0873B98-6D9B-4233-8268-1A313668ECC0}" type="presParOf" srcId="{8EA65EE9-5146-4FDA-8400-A5E2D6540609}" destId="{9480E6F5-DCD0-4973-B645-AF1473E232A2}" srcOrd="2" destOrd="0" presId="urn:microsoft.com/office/officeart/2005/8/layout/bList2#1"/>
    <dgm:cxn modelId="{C139F435-3FE7-42B7-8A54-31156CABD46A}" type="presParOf" srcId="{8EA65EE9-5146-4FDA-8400-A5E2D6540609}" destId="{B4DCC435-240B-48B3-805E-E37A43F8473B}" srcOrd="3" destOrd="0" presId="urn:microsoft.com/office/officeart/2005/8/layout/bList2#1"/>
    <dgm:cxn modelId="{053BAD37-1938-4896-B8C8-630E22BAB699}" type="presParOf" srcId="{504F71E5-53CF-45CB-B30E-4910502A4743}" destId="{EE42B1C4-02B7-45A5-972E-9A94B1E21F06}" srcOrd="1" destOrd="0" presId="urn:microsoft.com/office/officeart/2005/8/layout/bList2#1"/>
    <dgm:cxn modelId="{9BA10813-0C3D-4AEC-9072-55305DA7A954}" type="presParOf" srcId="{504F71E5-53CF-45CB-B30E-4910502A4743}" destId="{82A8C725-A95D-4237-BF0B-375F8999CD7F}" srcOrd="2" destOrd="0" presId="urn:microsoft.com/office/officeart/2005/8/layout/bList2#1"/>
    <dgm:cxn modelId="{BEF1C0FF-FB65-43B7-9CAF-F03D1F61FA8E}" type="presParOf" srcId="{82A8C725-A95D-4237-BF0B-375F8999CD7F}" destId="{10CF51D5-1E76-44ED-9454-5FE3C0CBCAE9}" srcOrd="0" destOrd="0" presId="urn:microsoft.com/office/officeart/2005/8/layout/bList2#1"/>
    <dgm:cxn modelId="{4411068B-0886-49CA-A8F8-27E5BC9A1F41}" type="presParOf" srcId="{82A8C725-A95D-4237-BF0B-375F8999CD7F}" destId="{339BA554-D443-48B0-9CAC-8CA04D6AC172}" srcOrd="1" destOrd="0" presId="urn:microsoft.com/office/officeart/2005/8/layout/bList2#1"/>
    <dgm:cxn modelId="{1C543A97-B295-4A24-A4D4-E3853B75ED05}" type="presParOf" srcId="{82A8C725-A95D-4237-BF0B-375F8999CD7F}" destId="{1DCD2CFC-4F7D-48BC-979B-20C713DBB70C}" srcOrd="2" destOrd="0" presId="urn:microsoft.com/office/officeart/2005/8/layout/bList2#1"/>
    <dgm:cxn modelId="{D3C9BE4E-6413-4E5E-BA5E-85F76553A3EE}" type="presParOf" srcId="{82A8C725-A95D-4237-BF0B-375F8999CD7F}" destId="{7815D2CB-A344-42A4-A0EF-AF7F269BE62A}" srcOrd="3" destOrd="0" presId="urn:microsoft.com/office/officeart/2005/8/layout/bList2#1"/>
    <dgm:cxn modelId="{21217FC7-4021-4B02-91F9-BB730D06027D}" type="presParOf" srcId="{504F71E5-53CF-45CB-B30E-4910502A4743}" destId="{E3E65E66-A9B1-422C-A9BF-5889AB91EB11}" srcOrd="3" destOrd="0" presId="urn:microsoft.com/office/officeart/2005/8/layout/bList2#1"/>
    <dgm:cxn modelId="{68D9979B-AF56-4131-987E-0115AC5B7EC6}" type="presParOf" srcId="{504F71E5-53CF-45CB-B30E-4910502A4743}" destId="{DCCE6E2A-99B6-47CE-B273-D4EAB4CFC908}" srcOrd="4" destOrd="0" presId="urn:microsoft.com/office/officeart/2005/8/layout/bList2#1"/>
    <dgm:cxn modelId="{36AABC30-128D-402C-96F9-8AB516F12E6B}" type="presParOf" srcId="{DCCE6E2A-99B6-47CE-B273-D4EAB4CFC908}" destId="{88BC0FA1-FF7A-4DB7-9B81-ACBC0BB76637}" srcOrd="0" destOrd="0" presId="urn:microsoft.com/office/officeart/2005/8/layout/bList2#1"/>
    <dgm:cxn modelId="{CF963FFB-9D9B-4BB4-B0A7-FB2133B0F23A}" type="presParOf" srcId="{DCCE6E2A-99B6-47CE-B273-D4EAB4CFC908}" destId="{69F1FC23-CC4E-4673-B826-91314141F987}" srcOrd="1" destOrd="0" presId="urn:microsoft.com/office/officeart/2005/8/layout/bList2#1"/>
    <dgm:cxn modelId="{48D09C95-1D94-4007-A4DA-E60D5874E977}" type="presParOf" srcId="{DCCE6E2A-99B6-47CE-B273-D4EAB4CFC908}" destId="{F6C1BD18-6A8E-4814-93B6-5F2751782B42}" srcOrd="2" destOrd="0" presId="urn:microsoft.com/office/officeart/2005/8/layout/bList2#1"/>
    <dgm:cxn modelId="{494B17CA-AC86-44E8-8B59-FE44A4D2A1DE}" type="presParOf" srcId="{DCCE6E2A-99B6-47CE-B273-D4EAB4CFC908}" destId="{2AEC9916-5DA9-4CE7-BEB9-8DE48A5F7A72}" srcOrd="3" destOrd="0" presId="urn:microsoft.com/office/officeart/2005/8/layout/bList2#1"/>
    <dgm:cxn modelId="{4E80C635-810B-4A57-9101-DE860DB9C7D1}" type="presParOf" srcId="{504F71E5-53CF-45CB-B30E-4910502A4743}" destId="{21CA3445-AEE1-49B3-AA7E-86B6EA3121F8}" srcOrd="5" destOrd="0" presId="urn:microsoft.com/office/officeart/2005/8/layout/bList2#1"/>
    <dgm:cxn modelId="{244A3F92-0FF0-43B1-A1BB-27966E899B9C}" type="presParOf" srcId="{504F71E5-53CF-45CB-B30E-4910502A4743}" destId="{C0B1148B-1360-4B69-A63E-C724A83D91F7}" srcOrd="6" destOrd="0" presId="urn:microsoft.com/office/officeart/2005/8/layout/bList2#1"/>
    <dgm:cxn modelId="{667C3DA1-2085-42E3-A1FA-034F3BA3BD01}" type="presParOf" srcId="{C0B1148B-1360-4B69-A63E-C724A83D91F7}" destId="{24ABC480-50A1-4CB1-A15C-937FC3EC1C84}" srcOrd="0" destOrd="0" presId="urn:microsoft.com/office/officeart/2005/8/layout/bList2#1"/>
    <dgm:cxn modelId="{BA83A13A-B3AF-48A1-BD9E-832CE3DEADFD}" type="presParOf" srcId="{C0B1148B-1360-4B69-A63E-C724A83D91F7}" destId="{913EB389-AD66-4EDC-BD1A-9844CEEE4283}" srcOrd="1" destOrd="0" presId="urn:microsoft.com/office/officeart/2005/8/layout/bList2#1"/>
    <dgm:cxn modelId="{23949327-DAE5-4E5D-A2ED-5DD207049379}" type="presParOf" srcId="{C0B1148B-1360-4B69-A63E-C724A83D91F7}" destId="{BC705DD3-07A2-45FC-B642-F919CD5BDD0B}" srcOrd="2" destOrd="0" presId="urn:microsoft.com/office/officeart/2005/8/layout/bList2#1"/>
    <dgm:cxn modelId="{273A6FFD-5D3C-41A8-BBC7-B123B7954E7C}" type="presParOf" srcId="{C0B1148B-1360-4B69-A63E-C724A83D91F7}" destId="{FCDD67A2-47FE-4A8D-B260-C403E077CC07}" srcOrd="3" destOrd="0" presId="urn:microsoft.com/office/officeart/2005/8/layout/bList2#1"/>
    <dgm:cxn modelId="{4AEA5D22-B257-4647-B521-EFFDB44091A1}" type="presParOf" srcId="{504F71E5-53CF-45CB-B30E-4910502A4743}" destId="{A5297F77-6279-424D-BD8B-5778B31B01EA}" srcOrd="7" destOrd="0" presId="urn:microsoft.com/office/officeart/2005/8/layout/bList2#1"/>
    <dgm:cxn modelId="{9F99DEF0-F27F-489F-9C1F-76EF61AD5957}" type="presParOf" srcId="{504F71E5-53CF-45CB-B30E-4910502A4743}" destId="{FAB71F25-4315-4F91-A6AB-66AF99F7278F}" srcOrd="8" destOrd="0" presId="urn:microsoft.com/office/officeart/2005/8/layout/bList2#1"/>
    <dgm:cxn modelId="{4C9A38BE-7186-4954-9AD0-1A42D2370879}" type="presParOf" srcId="{FAB71F25-4315-4F91-A6AB-66AF99F7278F}" destId="{078E2C58-FED2-4043-8D51-588F5BC20398}" srcOrd="0" destOrd="0" presId="urn:microsoft.com/office/officeart/2005/8/layout/bList2#1"/>
    <dgm:cxn modelId="{CA28A534-D2FC-4C70-984F-64BDE6F0C19F}" type="presParOf" srcId="{FAB71F25-4315-4F91-A6AB-66AF99F7278F}" destId="{48849D75-8AE9-437A-89C7-42D20C93FDD7}" srcOrd="1" destOrd="0" presId="urn:microsoft.com/office/officeart/2005/8/layout/bList2#1"/>
    <dgm:cxn modelId="{25D91E87-D728-4473-AF64-20520795BD45}" type="presParOf" srcId="{FAB71F25-4315-4F91-A6AB-66AF99F7278F}" destId="{A3BB494E-10EB-442B-A2EE-C00D571AD0B3}" srcOrd="2" destOrd="0" presId="urn:microsoft.com/office/officeart/2005/8/layout/bList2#1"/>
    <dgm:cxn modelId="{E821C76F-9880-468F-88AF-5088B157598E}" type="presParOf" srcId="{FAB71F25-4315-4F91-A6AB-66AF99F7278F}" destId="{9E10FD17-2E9F-4C6B-8AF8-318980489E79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F75CFC-BAD3-4EF4-B577-7BB2EF1411BB}">
      <dsp:nvSpPr>
        <dsp:cNvPr id="0" name=""/>
        <dsp:cNvSpPr/>
      </dsp:nvSpPr>
      <dsp:spPr>
        <a:xfrm>
          <a:off x="1753" y="304226"/>
          <a:ext cx="1533067" cy="114440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b="1" kern="1200" dirty="0"/>
        </a:p>
      </dsp:txBody>
      <dsp:txXfrm>
        <a:off x="1753" y="304226"/>
        <a:ext cx="1533067" cy="1144402"/>
      </dsp:txXfrm>
    </dsp:sp>
    <dsp:sp modelId="{9480E6F5-DCD0-4973-B645-AF1473E232A2}">
      <dsp:nvSpPr>
        <dsp:cNvPr id="0" name=""/>
        <dsp:cNvSpPr/>
      </dsp:nvSpPr>
      <dsp:spPr>
        <a:xfrm>
          <a:off x="1753" y="1448629"/>
          <a:ext cx="1533067" cy="4920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390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млн. руб.</a:t>
          </a:r>
          <a:endParaRPr lang="ru-RU" sz="1100" b="1" kern="1200" dirty="0"/>
        </a:p>
      </dsp:txBody>
      <dsp:txXfrm>
        <a:off x="1753" y="1448629"/>
        <a:ext cx="1079624" cy="492093"/>
      </dsp:txXfrm>
    </dsp:sp>
    <dsp:sp modelId="{B4DCC435-240B-48B3-805E-E37A43F8473B}">
      <dsp:nvSpPr>
        <dsp:cNvPr id="0" name=""/>
        <dsp:cNvSpPr/>
      </dsp:nvSpPr>
      <dsp:spPr>
        <a:xfrm>
          <a:off x="1124746" y="1526793"/>
          <a:ext cx="536573" cy="5365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F51D5-1E76-44ED-9454-5FE3C0CBCAE9}">
      <dsp:nvSpPr>
        <dsp:cNvPr id="0" name=""/>
        <dsp:cNvSpPr/>
      </dsp:nvSpPr>
      <dsp:spPr>
        <a:xfrm>
          <a:off x="1794253" y="304226"/>
          <a:ext cx="1533067" cy="114440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1794253" y="304226"/>
        <a:ext cx="1533067" cy="1144402"/>
      </dsp:txXfrm>
    </dsp:sp>
    <dsp:sp modelId="{1DCD2CFC-4F7D-48BC-979B-20C713DBB70C}">
      <dsp:nvSpPr>
        <dsp:cNvPr id="0" name=""/>
        <dsp:cNvSpPr/>
      </dsp:nvSpPr>
      <dsp:spPr>
        <a:xfrm>
          <a:off x="1794253" y="1448629"/>
          <a:ext cx="1533067" cy="492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27 шт.</a:t>
          </a:r>
          <a:endParaRPr lang="ru-RU" sz="1100" b="1" kern="1200" dirty="0"/>
        </a:p>
      </dsp:txBody>
      <dsp:txXfrm>
        <a:off x="1794253" y="1448629"/>
        <a:ext cx="1079624" cy="492093"/>
      </dsp:txXfrm>
    </dsp:sp>
    <dsp:sp modelId="{7815D2CB-A344-42A4-A0EF-AF7F269BE62A}">
      <dsp:nvSpPr>
        <dsp:cNvPr id="0" name=""/>
        <dsp:cNvSpPr/>
      </dsp:nvSpPr>
      <dsp:spPr>
        <a:xfrm>
          <a:off x="2917245" y="1526793"/>
          <a:ext cx="536573" cy="5365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0FA1-FF7A-4DB7-9B81-ACBC0BB76637}">
      <dsp:nvSpPr>
        <dsp:cNvPr id="0" name=""/>
        <dsp:cNvSpPr/>
      </dsp:nvSpPr>
      <dsp:spPr>
        <a:xfrm>
          <a:off x="3586752" y="304226"/>
          <a:ext cx="1873898" cy="1144402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3586752" y="304226"/>
        <a:ext cx="1873898" cy="1144402"/>
      </dsp:txXfrm>
    </dsp:sp>
    <dsp:sp modelId="{F6C1BD18-6A8E-4814-93B6-5F2751782B42}">
      <dsp:nvSpPr>
        <dsp:cNvPr id="0" name=""/>
        <dsp:cNvSpPr/>
      </dsp:nvSpPr>
      <dsp:spPr>
        <a:xfrm>
          <a:off x="3757168" y="1448629"/>
          <a:ext cx="1533067" cy="4920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15 шт. на сумму 38 млн. руб.</a:t>
          </a:r>
          <a:endParaRPr lang="ru-RU" sz="1100" b="1" kern="1200" dirty="0"/>
        </a:p>
      </dsp:txBody>
      <dsp:txXfrm>
        <a:off x="3757168" y="1448629"/>
        <a:ext cx="1079624" cy="492093"/>
      </dsp:txXfrm>
    </dsp:sp>
    <dsp:sp modelId="{2AEC9916-5DA9-4CE7-BEB9-8DE48A5F7A72}">
      <dsp:nvSpPr>
        <dsp:cNvPr id="0" name=""/>
        <dsp:cNvSpPr/>
      </dsp:nvSpPr>
      <dsp:spPr>
        <a:xfrm>
          <a:off x="4880160" y="1526793"/>
          <a:ext cx="536573" cy="536573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BC480-50A1-4CB1-A15C-937FC3EC1C84}">
      <dsp:nvSpPr>
        <dsp:cNvPr id="0" name=""/>
        <dsp:cNvSpPr/>
      </dsp:nvSpPr>
      <dsp:spPr>
        <a:xfrm>
          <a:off x="583637" y="2136975"/>
          <a:ext cx="1533067" cy="114440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583637" y="2136975"/>
        <a:ext cx="1533067" cy="1144402"/>
      </dsp:txXfrm>
    </dsp:sp>
    <dsp:sp modelId="{BC705DD3-07A2-45FC-B642-F919CD5BDD0B}">
      <dsp:nvSpPr>
        <dsp:cNvPr id="0" name=""/>
        <dsp:cNvSpPr/>
      </dsp:nvSpPr>
      <dsp:spPr>
        <a:xfrm>
          <a:off x="583637" y="3422980"/>
          <a:ext cx="1533067" cy="492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/>
            <a:t>437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 smtClean="0"/>
            <a:t>млн. руб.</a:t>
          </a:r>
          <a:endParaRPr lang="ru-RU" sz="1100" b="1" kern="1200" dirty="0"/>
        </a:p>
      </dsp:txBody>
      <dsp:txXfrm>
        <a:off x="583637" y="3422980"/>
        <a:ext cx="1079624" cy="492093"/>
      </dsp:txXfrm>
    </dsp:sp>
    <dsp:sp modelId="{FCDD67A2-47FE-4A8D-B260-C403E077CC07}">
      <dsp:nvSpPr>
        <dsp:cNvPr id="0" name=""/>
        <dsp:cNvSpPr/>
      </dsp:nvSpPr>
      <dsp:spPr>
        <a:xfrm>
          <a:off x="1672981" y="3561437"/>
          <a:ext cx="536573" cy="536573"/>
        </a:xfrm>
        <a:prstGeom prst="ellipse">
          <a:avLst/>
        </a:prstGeom>
        <a:blipFill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E2C58-FED2-4043-8D51-588F5BC20398}">
      <dsp:nvSpPr>
        <dsp:cNvPr id="0" name=""/>
        <dsp:cNvSpPr/>
      </dsp:nvSpPr>
      <dsp:spPr>
        <a:xfrm>
          <a:off x="2644730" y="2174386"/>
          <a:ext cx="1533067" cy="11444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B494E-10EB-442B-A2EE-C00D571AD0B3}">
      <dsp:nvSpPr>
        <dsp:cNvPr id="0" name=""/>
        <dsp:cNvSpPr/>
      </dsp:nvSpPr>
      <dsp:spPr>
        <a:xfrm>
          <a:off x="2621718" y="3422980"/>
          <a:ext cx="1533067" cy="492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/>
            <a:t>31 шт.</a:t>
          </a:r>
          <a:endParaRPr lang="ru-RU" sz="1100" b="1" kern="1200" dirty="0"/>
        </a:p>
      </dsp:txBody>
      <dsp:txXfrm>
        <a:off x="2621718" y="3422980"/>
        <a:ext cx="1079624" cy="492093"/>
      </dsp:txXfrm>
    </dsp:sp>
    <dsp:sp modelId="{9E10FD17-2E9F-4C6B-8AF8-318980489E79}">
      <dsp:nvSpPr>
        <dsp:cNvPr id="0" name=""/>
        <dsp:cNvSpPr/>
      </dsp:nvSpPr>
      <dsp:spPr>
        <a:xfrm>
          <a:off x="3737132" y="3492208"/>
          <a:ext cx="536573" cy="536573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252A-8DA3-47D6-89E4-2B8F2E8F1182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647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159" y="8829647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9905E-1A41-4B49-99DC-12DB6D5E1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8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1120-15F9-48F5-A590-3E70BD6E214F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358A2-6CA4-414D-AC47-A4352D36E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0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82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FBB40-FA29-6444-9356-6DDD483715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57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488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3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9" Type="http://schemas.openxmlformats.org/officeDocument/2006/relationships/image" Target="NUL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7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3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2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51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74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9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6552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6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/>
          </p:nvPr>
        </p:nvGraphicFramePr>
        <p:xfrm>
          <a:off x="1622" y="1624"/>
          <a:ext cx="1619" cy="1619"/>
        </p:xfrm>
        <a:graphic>
          <a:graphicData uri="http://schemas.openxmlformats.org/presentationml/2006/ole">
            <p:oleObj spid="_x0000_s8275" name="think-cell Slide" r:id="rId4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D6561D5A-FCA1-4939-864F-E5A1FD9A3DE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121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82" b="0" i="0" baseline="0" dirty="0" err="1">
              <a:solidFill>
                <a:schemeClr val="tx1"/>
              </a:solidFill>
              <a:latin typeface="Montserrat SemiBold" panose="00000700000000000000" pitchFamily="2" charset="-52"/>
              <a:ea typeface="+mj-ea"/>
              <a:cs typeface="+mj-cs"/>
              <a:sym typeface="Montserrat SemiBold" panose="00000700000000000000" pitchFamily="2" charset="-5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0274EE4-BB46-434B-9A22-70B11B63DE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3954"/>
            <a:ext cx="9143999" cy="6850090"/>
          </a:xfrm>
          <a:prstGeom prst="rect">
            <a:avLst/>
          </a:prstGeom>
        </p:spPr>
      </p:pic>
      <p:grpSp>
        <p:nvGrpSpPr>
          <p:cNvPr id="4" name="Группа 3"/>
          <p:cNvGrpSpPr/>
          <p:nvPr userDrawn="1"/>
        </p:nvGrpSpPr>
        <p:grpSpPr>
          <a:xfrm>
            <a:off x="-1" y="-1"/>
            <a:ext cx="9144001" cy="6858000"/>
            <a:chOff x="-1" y="-1"/>
            <a:chExt cx="7514706" cy="6858000"/>
          </a:xfrm>
        </p:grpSpPr>
        <p:grpSp>
          <p:nvGrpSpPr>
            <p:cNvPr id="2" name="Группа 1"/>
            <p:cNvGrpSpPr/>
            <p:nvPr userDrawn="1"/>
          </p:nvGrpSpPr>
          <p:grpSpPr>
            <a:xfrm>
              <a:off x="-1" y="-1"/>
              <a:ext cx="7514706" cy="6858000"/>
              <a:chOff x="-1" y="-1"/>
              <a:chExt cx="7514706" cy="6858000"/>
            </a:xfrm>
          </p:grpSpPr>
          <p:sp>
            <p:nvSpPr>
              <p:cNvPr id="25" name="Right Triangle 24">
                <a:extLst>
                  <a:ext uri="{FF2B5EF4-FFF2-40B4-BE49-F238E27FC236}">
                    <a16:creationId xmlns="" xmlns:a16="http://schemas.microsoft.com/office/drawing/2014/main" id="{0754B714-EF05-4025-A36E-21F260F153F5}"/>
                  </a:ext>
                </a:extLst>
              </p:cNvPr>
              <p:cNvSpPr/>
              <p:nvPr/>
            </p:nvSpPr>
            <p:spPr>
              <a:xfrm rot="5400000">
                <a:off x="-857213" y="857211"/>
                <a:ext cx="6858000" cy="5143576"/>
              </a:xfrm>
              <a:prstGeom prst="rtTriangle">
                <a:avLst/>
              </a:prstGeom>
              <a:solidFill>
                <a:srgbClr val="245F34">
                  <a:alpha val="7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="" xmlns:a16="http://schemas.microsoft.com/office/drawing/2014/main" id="{B1741048-BF2B-451B-A1E5-CABD38F804F0}"/>
                  </a:ext>
                </a:extLst>
              </p:cNvPr>
              <p:cNvSpPr/>
              <p:nvPr/>
            </p:nvSpPr>
            <p:spPr>
              <a:xfrm rot="5400000">
                <a:off x="-378032" y="378032"/>
                <a:ext cx="3024388" cy="2268324"/>
              </a:xfrm>
              <a:prstGeom prst="rtTriangle">
                <a:avLst/>
              </a:prstGeom>
              <a:solidFill>
                <a:srgbClr val="245F3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="" xmlns:a16="http://schemas.microsoft.com/office/drawing/2014/main" id="{29B40FEE-8185-49BF-943E-53DDFC04728F}"/>
                  </a:ext>
                </a:extLst>
              </p:cNvPr>
              <p:cNvSpPr/>
              <p:nvPr/>
            </p:nvSpPr>
            <p:spPr>
              <a:xfrm rot="16200000">
                <a:off x="4153186" y="3496480"/>
                <a:ext cx="3841712" cy="2881326"/>
              </a:xfrm>
              <a:prstGeom prst="rtTriangle">
                <a:avLst/>
              </a:prstGeom>
              <a:solidFill>
                <a:srgbClr val="FFCB05">
                  <a:alpha val="7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ight Triangle 29">
              <a:extLst>
                <a:ext uri="{FF2B5EF4-FFF2-40B4-BE49-F238E27FC236}">
                  <a16:creationId xmlns="" xmlns:a16="http://schemas.microsoft.com/office/drawing/2014/main" id="{CDCEE248-5CCA-4541-B8D9-7FB6BE157EF1}"/>
                </a:ext>
              </a:extLst>
            </p:cNvPr>
            <p:cNvSpPr/>
            <p:nvPr/>
          </p:nvSpPr>
          <p:spPr>
            <a:xfrm rot="16200000">
              <a:off x="5921959" y="5265253"/>
              <a:ext cx="1820270" cy="1365222"/>
            </a:xfrm>
            <a:prstGeom prst="rtTriangle">
              <a:avLst/>
            </a:prstGeom>
            <a:solidFill>
              <a:srgbClr val="FFCB0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18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3315" name="Subtitle" hidden="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8361" y="5142303"/>
            <a:ext cx="3757352" cy="25122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18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38361" y="2823323"/>
            <a:ext cx="3757352" cy="8870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82" b="0" baseline="0">
                <a:solidFill>
                  <a:schemeClr val="bg1"/>
                </a:solidFill>
                <a:latin typeface="Montserrat SemiBold" panose="00000700000000000000" pitchFamily="2" charset="-52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338361" y="6478297"/>
            <a:ext cx="3757352" cy="1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615912" eaLnBrk="0" hangingPunct="0"/>
            <a:r>
              <a:rPr lang="ru-RU" sz="402" baseline="0" dirty="0">
                <a:solidFill>
                  <a:schemeClr val="bg1"/>
                </a:solidFill>
                <a:latin typeface="+mn-lt"/>
              </a:rPr>
              <a:t>КОНФИДЕНЦИАЛЬНАЯ ИНФОРМАЦИЯ, СОБСТВЕННОСТЬ ООО "Мак-Кинзи и Компания 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"</a:t>
            </a:r>
          </a:p>
          <a:p>
            <a:pPr defTabSz="615912" eaLnBrk="0" hangingPunct="0"/>
            <a:r>
              <a:rPr lang="ru-RU" sz="402" baseline="0" dirty="0">
                <a:solidFill>
                  <a:schemeClr val="bg1"/>
                </a:solidFill>
                <a:latin typeface="+mn-lt"/>
              </a:rPr>
              <a:t>Любое использование этого документа без специального разрешения ООО "Мак-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Кинзи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 и Компания 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" строго запрещено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38361" y="5944950"/>
            <a:ext cx="375735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ru-RU" sz="803" baseline="0" noProof="0" dirty="0">
                <a:solidFill>
                  <a:schemeClr val="bg1"/>
                </a:solidFill>
                <a:latin typeface="+mn-lt"/>
              </a:rPr>
              <a:t>Тип документа | Дата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="" xmlns:a16="http://schemas.microsoft.com/office/drawing/2014/main" id="{EBC2AEFC-F22B-476F-A682-980ADFEE6B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49347" y="161974"/>
            <a:ext cx="90286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15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2192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5" y="4768201"/>
            <a:ext cx="3788829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5" y="5240747"/>
            <a:ext cx="378882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1" y="6513539"/>
            <a:ext cx="6358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pic>
        <p:nvPicPr>
          <p:cNvPr id="23" name="Picture 22" descr="Pattern.png">
            <a:extLst>
              <a:ext uri="{FF2B5EF4-FFF2-40B4-BE49-F238E27FC236}">
                <a16:creationId xmlns="" xmlns:a16="http://schemas.microsoft.com/office/drawing/2014/main" id="{D7E305F5-2A09-4F0A-ADFF-3FEC17400C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5" y="2540000"/>
            <a:ext cx="37888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72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cap="none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25" name="Picture 24" descr="Logo.png">
            <a:extLst>
              <a:ext uri="{FF2B5EF4-FFF2-40B4-BE49-F238E27FC236}">
                <a16:creationId xmlns="" xmlns:a16="http://schemas.microsoft.com/office/drawing/2014/main" id="{70CF5DF3-4F92-4BA2-BAA9-A0A9FDF3C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3BC12E5-1609-45EC-970C-712EF806F362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96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3216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86325" y="5449770"/>
            <a:ext cx="7649629" cy="246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1600" kern="0" noProof="0" dirty="0"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86326" y="5979844"/>
            <a:ext cx="378882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586325" y="6538939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586325" y="4480105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11" name="Picture 10" descr="Covers Fields.jpg">
            <a:extLst>
              <a:ext uri="{FF2B5EF4-FFF2-40B4-BE49-F238E27FC236}">
                <a16:creationId xmlns="" xmlns:a16="http://schemas.microsoft.com/office/drawing/2014/main" id="{3B63D4F5-12E2-4764-BAE5-7B9756B83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" y="0"/>
            <a:ext cx="9144001" cy="4321088"/>
          </a:xfrm>
          <a:prstGeom prst="rect">
            <a:avLst/>
          </a:prstGeom>
        </p:spPr>
      </p:pic>
      <p:pic>
        <p:nvPicPr>
          <p:cNvPr id="12" name="Picture 11" descr="Logo.png">
            <a:extLst>
              <a:ext uri="{FF2B5EF4-FFF2-40B4-BE49-F238E27FC236}">
                <a16:creationId xmlns="" xmlns:a16="http://schemas.microsoft.com/office/drawing/2014/main" id="{71C13131-592C-4A15-B685-B4CCE13C74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3" name="dText Placeholder 11">
            <a:extLst>
              <a:ext uri="{FF2B5EF4-FFF2-40B4-BE49-F238E27FC236}">
                <a16:creationId xmlns="" xmlns:a16="http://schemas.microsoft.com/office/drawing/2014/main" id="{BC7EE43A-35C3-4165-8308-73A85B61E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75" y="53440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48C298A-56FF-415A-AB0C-59875D1C06E0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01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4240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Covers Grass 01.jpg">
            <a:extLst>
              <a:ext uri="{FF2B5EF4-FFF2-40B4-BE49-F238E27FC236}">
                <a16:creationId xmlns="" xmlns:a16="http://schemas.microsoft.com/office/drawing/2014/main" id="{67C0A361-0685-4902-BE1A-163886D281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15" name="Picture 14" descr="Logo.png">
            <a:extLst>
              <a:ext uri="{FF2B5EF4-FFF2-40B4-BE49-F238E27FC236}">
                <a16:creationId xmlns="" xmlns:a16="http://schemas.microsoft.com/office/drawing/2014/main" id="{DA86E0C5-5D54-4EB6-8D44-EF1A60860E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98EB2137-11EE-499F-87D9-CB63935D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FB7C5A9-21D2-49FB-B896-2C530FC10C09}"/>
              </a:ext>
            </a:extLst>
          </p:cNvPr>
          <p:cNvSpPr/>
          <p:nvPr userDrawn="1"/>
        </p:nvSpPr>
        <p:spPr>
          <a:xfrm>
            <a:off x="0" y="1748696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BA00D15-BEA2-4216-BFA7-D94284E5DDAC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4" y="3492035"/>
            <a:ext cx="7649629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ru-RU" sz="16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CA2E80B-A8A1-4C15-B779-ECC79C1BE3F4}"/>
              </a:ext>
            </a:extLst>
          </p:cNvPr>
          <p:cNvCxnSpPr/>
          <p:nvPr userDrawn="1"/>
        </p:nvCxnSpPr>
        <p:spPr>
          <a:xfrm>
            <a:off x="541866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6" y="4493944"/>
            <a:ext cx="15156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4" y="6655051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4" y="2332386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132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p:oleObj spid="_x0000_s5264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=""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07343" y="534397"/>
            <a:ext cx="5564811" cy="633942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Logo.png">
            <a:extLst>
              <a:ext uri="{FF2B5EF4-FFF2-40B4-BE49-F238E27FC236}">
                <a16:creationId xmlns="" xmlns:a16="http://schemas.microsoft.com/office/drawing/2014/main" id="{2DF1D76A-F032-4502-8563-7B3CCD91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DDC1838-7825-424C-9418-EE7C4C3C8525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2822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p:oleObj spid="_x0000_s6288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=""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32656"/>
            <a:ext cx="9144000" cy="11521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854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4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31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7312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75CE18EA-8854-45AD-BF7A-FC3B2138358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3" y="534397"/>
            <a:ext cx="5564811" cy="633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739041" y="664050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413E40-B8DF-41BC-BF35-998C4065DDF2}"/>
              </a:ext>
            </a:extLst>
          </p:cNvPr>
          <p:cNvSpPr/>
          <p:nvPr userDrawn="1"/>
        </p:nvSpPr>
        <p:spPr>
          <a:xfrm>
            <a:off x="0" y="534397"/>
            <a:ext cx="126000" cy="591047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="" xmlns:a16="http://schemas.microsoft.com/office/drawing/2014/main" id="{DB0E77FF-6A21-41B8-AE7F-531CF2D6E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4836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059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4"/>
            <a:ext cx="7772400" cy="1099609"/>
          </a:xfrm>
        </p:spPr>
        <p:txBody>
          <a:bodyPr anchor="b">
            <a:normAutofit/>
          </a:bodyPr>
          <a:lstStyle>
            <a:lvl1pPr algn="l">
              <a:defRPr sz="1800" b="1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32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8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раздела презентации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6519" y="534395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6" y="53440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1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0090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0282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5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960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0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3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632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80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5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21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53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5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9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2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2.vml"/><Relationship Id="rId18" Type="http://schemas.openxmlformats.org/officeDocument/2006/relationships/tags" Target="../tags/tag6.xml"/><Relationship Id="rId26" Type="http://schemas.openxmlformats.org/officeDocument/2006/relationships/tags" Target="../tags/tag14.xml"/><Relationship Id="rId39" Type="http://schemas.openxmlformats.org/officeDocument/2006/relationships/tags" Target="../tags/tag27.xml"/><Relationship Id="rId21" Type="http://schemas.openxmlformats.org/officeDocument/2006/relationships/tags" Target="../tags/tag9.xml"/><Relationship Id="rId34" Type="http://schemas.openxmlformats.org/officeDocument/2006/relationships/tags" Target="../tags/tag22.xml"/><Relationship Id="rId42" Type="http://schemas.openxmlformats.org/officeDocument/2006/relationships/tags" Target="../tags/tag30.xml"/><Relationship Id="rId47" Type="http://schemas.openxmlformats.org/officeDocument/2006/relationships/tags" Target="../tags/tag35.xml"/><Relationship Id="rId50" Type="http://schemas.openxmlformats.org/officeDocument/2006/relationships/tags" Target="../tags/tag38.xml"/><Relationship Id="rId55" Type="http://schemas.openxmlformats.org/officeDocument/2006/relationships/tags" Target="../tags/tag43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5" Type="http://schemas.openxmlformats.org/officeDocument/2006/relationships/tags" Target="../tags/tag13.xml"/><Relationship Id="rId33" Type="http://schemas.openxmlformats.org/officeDocument/2006/relationships/tags" Target="../tags/tag21.xml"/><Relationship Id="rId38" Type="http://schemas.openxmlformats.org/officeDocument/2006/relationships/tags" Target="../tags/tag26.xml"/><Relationship Id="rId46" Type="http://schemas.openxmlformats.org/officeDocument/2006/relationships/tags" Target="../tags/tag34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29" Type="http://schemas.openxmlformats.org/officeDocument/2006/relationships/tags" Target="../tags/tag17.xml"/><Relationship Id="rId41" Type="http://schemas.openxmlformats.org/officeDocument/2006/relationships/tags" Target="../tags/tag29.xml"/><Relationship Id="rId54" Type="http://schemas.openxmlformats.org/officeDocument/2006/relationships/tags" Target="../tags/tag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2.xml"/><Relationship Id="rId32" Type="http://schemas.openxmlformats.org/officeDocument/2006/relationships/tags" Target="../tags/tag20.xml"/><Relationship Id="rId37" Type="http://schemas.openxmlformats.org/officeDocument/2006/relationships/tags" Target="../tags/tag25.xml"/><Relationship Id="rId40" Type="http://schemas.openxmlformats.org/officeDocument/2006/relationships/tags" Target="../tags/tag28.xml"/><Relationship Id="rId45" Type="http://schemas.openxmlformats.org/officeDocument/2006/relationships/tags" Target="../tags/tag33.xml"/><Relationship Id="rId53" Type="http://schemas.openxmlformats.org/officeDocument/2006/relationships/tags" Target="../tags/tag41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28" Type="http://schemas.openxmlformats.org/officeDocument/2006/relationships/tags" Target="../tags/tag16.xml"/><Relationship Id="rId36" Type="http://schemas.openxmlformats.org/officeDocument/2006/relationships/tags" Target="../tags/tag24.xml"/><Relationship Id="rId49" Type="http://schemas.openxmlformats.org/officeDocument/2006/relationships/tags" Target="../tags/tag37.xml"/><Relationship Id="rId57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7.xml"/><Relationship Id="rId31" Type="http://schemas.openxmlformats.org/officeDocument/2006/relationships/tags" Target="../tags/tag19.xml"/><Relationship Id="rId44" Type="http://schemas.openxmlformats.org/officeDocument/2006/relationships/tags" Target="../tags/tag32.xml"/><Relationship Id="rId52" Type="http://schemas.openxmlformats.org/officeDocument/2006/relationships/tags" Target="../tags/tag40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tags" Target="../tags/tag15.xml"/><Relationship Id="rId30" Type="http://schemas.openxmlformats.org/officeDocument/2006/relationships/tags" Target="../tags/tag18.xml"/><Relationship Id="rId35" Type="http://schemas.openxmlformats.org/officeDocument/2006/relationships/tags" Target="../tags/tag23.xml"/><Relationship Id="rId43" Type="http://schemas.openxmlformats.org/officeDocument/2006/relationships/tags" Target="../tags/tag31.xml"/><Relationship Id="rId48" Type="http://schemas.openxmlformats.org/officeDocument/2006/relationships/tags" Target="../tags/tag36.xml"/><Relationship Id="rId56" Type="http://schemas.openxmlformats.org/officeDocument/2006/relationships/oleObject" Target="../embeddings/oleObject2.bin"/><Relationship Id="rId8" Type="http://schemas.openxmlformats.org/officeDocument/2006/relationships/slideLayout" Target="../slideLayouts/slideLayout21.xml"/><Relationship Id="rId51" Type="http://schemas.openxmlformats.org/officeDocument/2006/relationships/tags" Target="../tags/tag39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170" name="think-cell Slide" r:id="rId56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14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07343" y="534397"/>
            <a:ext cx="5564811" cy="63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7339" y="207078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6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07343" y="1213836"/>
            <a:ext cx="8709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21489" y="6051787"/>
            <a:ext cx="879411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21489" y="6257496"/>
            <a:ext cx="734667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21975" marR="0" lvl="0" indent="-621975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032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07343" y="2753026"/>
            <a:ext cx="8709885" cy="1130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07343" y="1528804"/>
            <a:ext cx="8709885" cy="387119"/>
            <a:chOff x="915" y="791"/>
            <a:chExt cx="2686" cy="23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91"/>
              <a:ext cx="2686" cy="2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E70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432646" y="192942"/>
            <a:ext cx="482953" cy="153247"/>
            <a:chOff x="8267465" y="285750"/>
            <a:chExt cx="473310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7465" y="285750"/>
              <a:ext cx="473310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65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65" y="435946"/>
              <a:ext cx="47331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9" y="2703595"/>
            <a:ext cx="1188976" cy="776933"/>
            <a:chOff x="7607284" y="279400"/>
            <a:chExt cx="1165239" cy="76146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8169259" y="2794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8169259" y="5461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8169259" y="825501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9" y="3628502"/>
            <a:ext cx="874727" cy="1049051"/>
            <a:chOff x="5894005" y="919828"/>
            <a:chExt cx="857263" cy="102816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6148005" y="919828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6148005" y="1189703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6148005" y="1461166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6148005" y="1732629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2" y="4825525"/>
            <a:ext cx="942760" cy="1342226"/>
            <a:chOff x="5894005" y="2696542"/>
            <a:chExt cx="923940" cy="1315506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214680" y="269654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297415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214680" y="324859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214680" y="3521448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6214680" y="379668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=""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6" y="2493387"/>
            <a:ext cx="1556667" cy="1554955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=""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9" y="2493386"/>
            <a:ext cx="1556667" cy="1554955"/>
          </a:xfrm>
          <a:prstGeom prst="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oundedRectangle" hidden="1">
            <a:extLst>
              <a:ext uri="{FF2B5EF4-FFF2-40B4-BE49-F238E27FC236}">
                <a16:creationId xmlns=""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8" y="2493386"/>
            <a:ext cx="1556667" cy="1554955"/>
          </a:xfrm>
          <a:prstGeom prst="round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Arrow" hidden="1">
            <a:extLst>
              <a:ext uri="{FF2B5EF4-FFF2-40B4-BE49-F238E27FC236}">
                <a16:creationId xmlns=""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6" y="5286837"/>
            <a:ext cx="1867677" cy="932973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=""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5400000">
            <a:off x="5667087" y="3894863"/>
            <a:ext cx="3153449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73462" tIns="73462" rIns="73462" bIns="7346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=""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 bwMode="gray">
          <a:xfrm>
            <a:off x="6080457" y="4300603"/>
            <a:ext cx="194381" cy="1684537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=""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7"/>
            </p:custDataLst>
          </p:nvPr>
        </p:nvGrpSpPr>
        <p:grpSpPr bwMode="gray">
          <a:xfrm>
            <a:off x="6519452" y="4300603"/>
            <a:ext cx="259242" cy="25915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=""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=""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4033150" y="5460001"/>
            <a:ext cx="357430" cy="816936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73462" tIns="73462" rIns="73462" bIns="73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endParaRPr kumimoji="0" lang="ru-RU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=""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4542838" y="5460001"/>
            <a:ext cx="543760" cy="816936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=""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=""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=""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5238856" y="5460001"/>
            <a:ext cx="666308" cy="816936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=""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=""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=""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21"/>
            </p:custDataLst>
          </p:nvPr>
        </p:nvGrpSpPr>
        <p:grpSpPr bwMode="gray">
          <a:xfrm>
            <a:off x="1988068" y="4300603"/>
            <a:ext cx="1867677" cy="932973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=""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=""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22"/>
            </p:custDataLst>
          </p:nvPr>
        </p:nvGrpSpPr>
        <p:grpSpPr bwMode="gray">
          <a:xfrm>
            <a:off x="4034258" y="4300603"/>
            <a:ext cx="1866542" cy="932973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=""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=""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6" name="Picture 95" descr="Logo.png">
            <a:extLst>
              <a:ext uri="{FF2B5EF4-FFF2-40B4-BE49-F238E27FC236}">
                <a16:creationId xmlns="" xmlns:a16="http://schemas.microsoft.com/office/drawing/2014/main" id="{2A12DA99-A00D-4EE2-B4EA-C3DEF23DFE52}"/>
              </a:ext>
            </a:extLst>
          </p:cNvPr>
          <p:cNvPicPr>
            <a:picLocks/>
          </p:cNvPicPr>
          <p:nvPr/>
        </p:nvPicPr>
        <p:blipFill rotWithShape="1">
          <a:blip r:embed="rId5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5F03421-F063-43E9-B7C3-8070DCD8E05D}"/>
              </a:ext>
            </a:extLst>
          </p:cNvPr>
          <p:cNvSpPr>
            <a:spLocks/>
          </p:cNvSpPr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23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20201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428" baseline="0">
          <a:solidFill>
            <a:schemeClr val="tx1"/>
          </a:solidFill>
          <a:latin typeface="+mn-lt"/>
        </a:defRPr>
      </a:lvl2pPr>
      <a:lvl3pPr marL="40403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28" baseline="0">
          <a:solidFill>
            <a:schemeClr val="tx1"/>
          </a:solidFill>
          <a:latin typeface="+mn-lt"/>
        </a:defRPr>
      </a:lvl3pPr>
      <a:lvl4pPr marL="60605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428" baseline="0">
          <a:solidFill>
            <a:schemeClr val="tx1"/>
          </a:solidFill>
          <a:latin typeface="+mn-lt"/>
        </a:defRPr>
      </a:lvl4pPr>
      <a:lvl5pPr marL="80807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♦"/>
        <a:defRPr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package" Target="../embeddings/_____Microsoft_Office_Excel1.xlsx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010907"/>
            <a:ext cx="6573427" cy="1569660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ПРОГРАММЫ </a:t>
            </a:r>
            <a:r>
              <a:rPr lang="ru-RU" sz="24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ПОДДЕРЖКИ </a:t>
            </a:r>
            <a: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сельскохозяйственных </a:t>
            </a:r>
            <a:r>
              <a:rPr lang="ru-RU" sz="24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товаропроизводителей </a:t>
            </a:r>
            <a:r>
              <a:rPr lang="ru-RU" sz="2400" dirty="0">
                <a:solidFill>
                  <a:srgbClr val="003300"/>
                </a:solidFill>
              </a:rPr>
              <a:t/>
            </a:r>
            <a:br>
              <a:rPr lang="ru-RU" sz="2400" dirty="0">
                <a:solidFill>
                  <a:srgbClr val="003300"/>
                </a:solidFill>
              </a:rPr>
            </a:br>
            <a:endParaRPr lang="ru-RU" sz="2400" b="1" dirty="0"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 bwMode="gray">
          <a:xfrm>
            <a:off x="468990" y="5021158"/>
            <a:ext cx="3757352" cy="1884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224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51510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3019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529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038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100000"/>
              <a:buFontTx/>
              <a:buNone/>
              <a:tabLst/>
              <a:defRPr/>
            </a:pPr>
            <a:r>
              <a:rPr lang="ru-RU" sz="1400" kern="0" dirty="0" smtClean="0">
                <a:solidFill>
                  <a:prstClr val="white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Июль</a:t>
            </a:r>
            <a:r>
              <a:rPr kumimoji="0" lang="ru-RU" sz="1400" b="0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2022</a:t>
            </a:r>
            <a:endParaRPr kumimoji="0" lang="ru-RU" sz="14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8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58123" y="285097"/>
            <a:ext cx="518819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ВОЗМОЖНОСТИ ЭКОСИСТЕМЫ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0238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23" y="1526822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202774"/>
            <a:ext cx="289556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rgbClr val="1B6331"/>
              </a:buClr>
              <a:buSzPts val="3600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Своё Фермерство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В2В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729612"/>
            <a:ext cx="331236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buClr>
                <a:srgbClr val="1B6331"/>
              </a:buClr>
              <a:buSzPts val="3600"/>
            </a:pPr>
            <a:r>
              <a:rPr lang="ru-RU" sz="2000" dirty="0">
                <a:solidFill>
                  <a:srgbClr val="397F4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Своё </a:t>
            </a:r>
            <a:r>
              <a:rPr lang="ru-RU" sz="2000" dirty="0" smtClean="0">
                <a:solidFill>
                  <a:srgbClr val="397F4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Родное </a:t>
            </a:r>
            <a:r>
              <a:rPr lang="ru-RU" sz="2000" dirty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В2С</a:t>
            </a:r>
            <a:endParaRPr lang="ru-RU" sz="2000" dirty="0">
              <a:solidFill>
                <a:srgbClr val="397F4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1343723" y="5469330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2266491" y="5949280"/>
            <a:ext cx="6986029" cy="69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34525" y="59440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 descr="Вырезка экрана">
            <a:extLst>
              <a:ext uri="{FF2B5EF4-FFF2-40B4-BE49-F238E27FC236}">
                <a16:creationId xmlns=""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572" y="1608850"/>
            <a:ext cx="2155371" cy="4652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148235"/>
            <a:ext cx="4248472" cy="2613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1. Выбор 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 покупка товаров для с/х бизнеса </a:t>
            </a: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Поиск 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 подбор персонала в </a:t>
            </a:r>
            <a:r>
              <a:rPr lang="ru-RU" sz="1200" b="1" dirty="0" err="1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агросекторе</a:t>
            </a:r>
            <a:endParaRPr lang="ru-RU" sz="1200" b="1" dirty="0">
              <a:solidFill>
                <a:srgbClr val="397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3. Цифровые </a:t>
            </a:r>
            <a:r>
              <a:rPr lang="ru-RU" sz="1200" b="1" dirty="0" err="1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агросервисы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для ведения бизнеса:</a:t>
            </a:r>
            <a:b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ru-RU" sz="1200" b="1" dirty="0" err="1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телеветеринария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точное </a:t>
            </a: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земледелие</a:t>
            </a:r>
            <a:endParaRPr lang="ru-RU" sz="1200" b="1" dirty="0">
              <a:solidFill>
                <a:srgbClr val="397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4. Внедрение 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передовых агротехнологических решений</a:t>
            </a:r>
            <a:endParaRPr lang="ru-RU" sz="1200" b="1" dirty="0">
              <a:solidFill>
                <a:srgbClr val="397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5. Финансовые 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сервисы и услуги для развития </a:t>
            </a:r>
            <a:endParaRPr lang="ru-RU" sz="1200" b="1" dirty="0" smtClean="0">
              <a:solidFill>
                <a:srgbClr val="397F4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агробизнеса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кредитование, РКО, лизинг</a:t>
            </a: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6. Поиск 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надежных партнеров и поставщиков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78194" y="3433727"/>
            <a:ext cx="2674126" cy="229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1.Создание </a:t>
            </a:r>
            <a:r>
              <a:rPr lang="ru-RU" sz="1200" b="1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собственного интернет-магазина</a:t>
            </a:r>
            <a:endParaRPr lang="ru-RU" sz="1200" b="1" dirty="0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A383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2.Продвижение </a:t>
            </a:r>
            <a:r>
              <a:rPr lang="ru-RU" sz="1200" b="1" dirty="0">
                <a:solidFill>
                  <a:srgbClr val="3A383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 продажа фермерской продукции через мобильное приложение</a:t>
            </a:r>
            <a:endParaRPr lang="ru-RU" sz="1200" b="1" dirty="0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3.Продвижение </a:t>
            </a:r>
            <a:r>
              <a:rPr lang="ru-RU" sz="1200" b="1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 продажа услуг </a:t>
            </a:r>
            <a:r>
              <a:rPr lang="ru-RU" sz="1200" b="1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агротуризма</a:t>
            </a:r>
            <a:r>
              <a:rPr lang="ru-RU" sz="1200" b="1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через мобильное приложение</a:t>
            </a:r>
            <a:endParaRPr lang="ru-RU" sz="1200" b="1" dirty="0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endParaRPr lang="ru-RU" sz="1400" dirty="0">
              <a:solidFill>
                <a:srgbClr val="3A3838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A103D2DC-3CD8-B340-8E92-4852AD3B1B43}"/>
              </a:ext>
            </a:extLst>
          </p:cNvPr>
          <p:cNvGrpSpPr/>
          <p:nvPr/>
        </p:nvGrpSpPr>
        <p:grpSpPr>
          <a:xfrm>
            <a:off x="7544229" y="3667945"/>
            <a:ext cx="1403977" cy="2178059"/>
            <a:chOff x="9159005" y="1773968"/>
            <a:chExt cx="2556666" cy="4370476"/>
          </a:xfrm>
        </p:grpSpPr>
        <p:pic>
          <p:nvPicPr>
            <p:cNvPr id="51" name="Рисунок 50">
              <a:extLst>
                <a:ext uri="{FF2B5EF4-FFF2-40B4-BE49-F238E27FC236}">
                  <a16:creationId xmlns="" xmlns:a16="http://schemas.microsoft.com/office/drawing/2014/main" id="{8871EFFA-D647-4248-A94B-F237BCE65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59005" y="1773968"/>
              <a:ext cx="2556666" cy="4370476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="" xmlns:a16="http://schemas.microsoft.com/office/drawing/2014/main" id="{444FEF1F-646C-C844-82F9-63BD2BE1A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995" t="28783" r="18258" b="12430"/>
            <a:stretch/>
          </p:blipFill>
          <p:spPr>
            <a:xfrm>
              <a:off x="9651277" y="2179260"/>
              <a:ext cx="1573357" cy="3140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990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5385767" cy="1631216"/>
          </a:xfrm>
        </p:spPr>
        <p:txBody>
          <a:bodyPr/>
          <a:lstStyle/>
          <a:p>
            <a:r>
              <a:rPr lang="ru-RU" sz="5000" b="1" dirty="0" smtClean="0"/>
              <a:t>Спасибо за внимание</a:t>
            </a: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xmlns="" val="10959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129391" y="580116"/>
            <a:ext cx="5924981" cy="600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b="1" dirty="0" err="1" smtClean="0">
                <a:latin typeface="+mj-lt"/>
                <a:ea typeface="+mj-ea"/>
                <a:cs typeface="Arial"/>
              </a:rPr>
              <a:t>Россельхозбанк</a:t>
            </a:r>
            <a:r>
              <a:rPr lang="ru-RU" b="1" dirty="0" smtClean="0">
                <a:latin typeface="+mj-lt"/>
                <a:ea typeface="+mj-ea"/>
                <a:cs typeface="Arial"/>
              </a:rPr>
              <a:t> - лидер льготного кредитования</a:t>
            </a:r>
            <a:endParaRPr lang="ru-RU" b="1" dirty="0">
              <a:latin typeface="+mj-lt"/>
              <a:ea typeface="+mj-ea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2</a:t>
            </a:fld>
            <a:endParaRPr lang="en-US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9365" y="1196752"/>
            <a:ext cx="9014635" cy="45719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501240780"/>
              </p:ext>
            </p:extLst>
          </p:nvPr>
        </p:nvGraphicFramePr>
        <p:xfrm>
          <a:off x="1914304" y="2333058"/>
          <a:ext cx="5462405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55058" y="1434186"/>
            <a:ext cx="9001001" cy="55465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Кредитование  в 2021 году</a:t>
            </a:r>
            <a:endParaRPr lang="ru-RU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763688" y="2661412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smtClean="0"/>
              <a:t>Объем выдач кредитов на цели СПР</a:t>
            </a:r>
            <a:endParaRPr lang="ru-RU" sz="1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670070" y="2598003"/>
            <a:ext cx="1770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/>
              <a:t>Количество предоставленных кредитов на цели СПР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508104" y="2598003"/>
            <a:ext cx="201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/>
              <a:t>Количество и сумма предоставленных кредитов на цели СПР МФХ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6380" y="4647324"/>
            <a:ext cx="1805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/>
              <a:t>Количество </a:t>
            </a:r>
            <a:r>
              <a:rPr lang="ru-RU" sz="1600" dirty="0"/>
              <a:t>одобренных льготных заявок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0906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flipH="1">
            <a:off x="4559021" y="1547866"/>
            <a:ext cx="4645476" cy="1489901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21" y="533758"/>
            <a:ext cx="4910868" cy="633943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КРЕДИТЫ НА ОБОРОТНЫЕ ЦЕЛИ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534" y="1944347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0" y="1606195"/>
            <a:ext cx="4559021" cy="1373245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742922" y="2367547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цель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98306" y="2059260"/>
            <a:ext cx="442357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«МИКРО АПК»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клиентов АПК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50"/>
          <p:cNvSpPr>
            <a:spLocks noEditPoints="1"/>
          </p:cNvSpPr>
          <p:nvPr/>
        </p:nvSpPr>
        <p:spPr bwMode="auto">
          <a:xfrm>
            <a:off x="4875118" y="1871804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411"/>
          <p:cNvGrpSpPr/>
          <p:nvPr/>
        </p:nvGrpSpPr>
        <p:grpSpPr>
          <a:xfrm>
            <a:off x="474114" y="3407147"/>
            <a:ext cx="121395" cy="161254"/>
            <a:chOff x="2317297" y="1843088"/>
            <a:chExt cx="275230" cy="388938"/>
          </a:xfrm>
          <a:solidFill>
            <a:schemeClr val="bg1"/>
          </a:solidFill>
        </p:grpSpPr>
        <p:sp>
          <p:nvSpPr>
            <p:cNvPr id="60" name="Freeform 280"/>
            <p:cNvSpPr>
              <a:spLocks noEditPoints="1"/>
            </p:cNvSpPr>
            <p:nvPr/>
          </p:nvSpPr>
          <p:spPr bwMode="auto">
            <a:xfrm>
              <a:off x="2405203" y="1843088"/>
              <a:ext cx="187324" cy="263526"/>
            </a:xfrm>
            <a:custGeom>
              <a:avLst/>
              <a:gdLst>
                <a:gd name="T0" fmla="*/ 35 w 64"/>
                <a:gd name="T1" fmla="*/ 90 h 90"/>
                <a:gd name="T2" fmla="*/ 30 w 64"/>
                <a:gd name="T3" fmla="*/ 90 h 90"/>
                <a:gd name="T4" fmla="*/ 0 w 64"/>
                <a:gd name="T5" fmla="*/ 60 h 90"/>
                <a:gd name="T6" fmla="*/ 0 w 64"/>
                <a:gd name="T7" fmla="*/ 30 h 90"/>
                <a:gd name="T8" fmla="*/ 30 w 64"/>
                <a:gd name="T9" fmla="*/ 0 h 90"/>
                <a:gd name="T10" fmla="*/ 35 w 64"/>
                <a:gd name="T11" fmla="*/ 0 h 90"/>
                <a:gd name="T12" fmla="*/ 64 w 64"/>
                <a:gd name="T13" fmla="*/ 30 h 90"/>
                <a:gd name="T14" fmla="*/ 64 w 64"/>
                <a:gd name="T15" fmla="*/ 60 h 90"/>
                <a:gd name="T16" fmla="*/ 35 w 64"/>
                <a:gd name="T17" fmla="*/ 90 h 90"/>
                <a:gd name="T18" fmla="*/ 30 w 64"/>
                <a:gd name="T19" fmla="*/ 12 h 90"/>
                <a:gd name="T20" fmla="*/ 12 w 64"/>
                <a:gd name="T21" fmla="*/ 30 h 90"/>
                <a:gd name="T22" fmla="*/ 12 w 64"/>
                <a:gd name="T23" fmla="*/ 60 h 90"/>
                <a:gd name="T24" fmla="*/ 30 w 64"/>
                <a:gd name="T25" fmla="*/ 78 h 90"/>
                <a:gd name="T26" fmla="*/ 35 w 64"/>
                <a:gd name="T27" fmla="*/ 78 h 90"/>
                <a:gd name="T28" fmla="*/ 52 w 64"/>
                <a:gd name="T29" fmla="*/ 60 h 90"/>
                <a:gd name="T30" fmla="*/ 52 w 64"/>
                <a:gd name="T31" fmla="*/ 30 h 90"/>
                <a:gd name="T32" fmla="*/ 35 w 64"/>
                <a:gd name="T33" fmla="*/ 12 h 90"/>
                <a:gd name="T34" fmla="*/ 30 w 64"/>
                <a:gd name="T3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0">
                  <a:moveTo>
                    <a:pt x="35" y="90"/>
                  </a:moveTo>
                  <a:cubicBezTo>
                    <a:pt x="30" y="90"/>
                    <a:pt x="30" y="90"/>
                    <a:pt x="30" y="90"/>
                  </a:cubicBezTo>
                  <a:cubicBezTo>
                    <a:pt x="13" y="90"/>
                    <a:pt x="0" y="76"/>
                    <a:pt x="0" y="6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64" y="14"/>
                    <a:pt x="64" y="3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76"/>
                    <a:pt x="51" y="90"/>
                    <a:pt x="35" y="9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70"/>
                    <a:pt x="20" y="78"/>
                    <a:pt x="3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5" y="78"/>
                    <a:pt x="52" y="70"/>
                    <a:pt x="52" y="6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0"/>
                    <a:pt x="45" y="12"/>
                    <a:pt x="35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83"/>
            <p:cNvSpPr>
              <a:spLocks/>
            </p:cNvSpPr>
            <p:nvPr/>
          </p:nvSpPr>
          <p:spPr bwMode="auto">
            <a:xfrm>
              <a:off x="2317297" y="2074863"/>
              <a:ext cx="174624" cy="157163"/>
            </a:xfrm>
            <a:custGeom>
              <a:avLst/>
              <a:gdLst>
                <a:gd name="T0" fmla="*/ 54 w 60"/>
                <a:gd name="T1" fmla="*/ 54 h 54"/>
                <a:gd name="T2" fmla="*/ 48 w 60"/>
                <a:gd name="T3" fmla="*/ 48 h 54"/>
                <a:gd name="T4" fmla="*/ 48 w 60"/>
                <a:gd name="T5" fmla="*/ 38 h 54"/>
                <a:gd name="T6" fmla="*/ 5 w 60"/>
                <a:gd name="T7" fmla="*/ 23 h 54"/>
                <a:gd name="T8" fmla="*/ 0 w 60"/>
                <a:gd name="T9" fmla="*/ 17 h 54"/>
                <a:gd name="T10" fmla="*/ 0 w 60"/>
                <a:gd name="T11" fmla="*/ 6 h 54"/>
                <a:gd name="T12" fmla="*/ 6 w 60"/>
                <a:gd name="T13" fmla="*/ 0 h 54"/>
                <a:gd name="T14" fmla="*/ 12 w 60"/>
                <a:gd name="T15" fmla="*/ 6 h 54"/>
                <a:gd name="T16" fmla="*/ 12 w 60"/>
                <a:gd name="T17" fmla="*/ 12 h 54"/>
                <a:gd name="T18" fmla="*/ 60 w 60"/>
                <a:gd name="T19" fmla="*/ 38 h 54"/>
                <a:gd name="T20" fmla="*/ 60 w 60"/>
                <a:gd name="T21" fmla="*/ 48 h 54"/>
                <a:gd name="T22" fmla="*/ 54 w 6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4">
                  <a:moveTo>
                    <a:pt x="54" y="54"/>
                  </a:moveTo>
                  <a:cubicBezTo>
                    <a:pt x="50" y="54"/>
                    <a:pt x="48" y="52"/>
                    <a:pt x="48" y="4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34"/>
                    <a:pt x="25" y="27"/>
                    <a:pt x="5" y="23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4" y="20"/>
                    <a:pt x="60" y="28"/>
                    <a:pt x="60" y="3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52"/>
                    <a:pt x="57" y="54"/>
                    <a:pt x="5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2299" y="3159897"/>
            <a:ext cx="817227" cy="475253"/>
            <a:chOff x="633703" y="4595227"/>
            <a:chExt cx="817227" cy="47525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8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5" name="Прямоугольник 64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22299" y="4176717"/>
            <a:ext cx="817227" cy="475253"/>
            <a:chOff x="-792725" y="4047737"/>
            <a:chExt cx="817227" cy="475253"/>
          </a:xfrm>
        </p:grpSpPr>
        <p:sp>
          <p:nvSpPr>
            <p:cNvPr id="119" name="Овал 118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121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34821" y="4927640"/>
            <a:ext cx="817227" cy="475253"/>
            <a:chOff x="2273440" y="5295480"/>
            <a:chExt cx="817227" cy="475253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</a:p>
            </p:txBody>
          </p:sp>
        </p:grpSp>
        <p:grpSp>
          <p:nvGrpSpPr>
            <p:cNvPr id="124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25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61775" y="5840385"/>
            <a:ext cx="817227" cy="475253"/>
            <a:chOff x="-795017" y="2692105"/>
            <a:chExt cx="817227" cy="475253"/>
          </a:xfrm>
        </p:grpSpPr>
        <p:grpSp>
          <p:nvGrpSpPr>
            <p:cNvPr id="131" name="Группа 130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139" name="Овал 138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</a:p>
            </p:txBody>
          </p:sp>
        </p:grpSp>
        <p:grpSp>
          <p:nvGrpSpPr>
            <p:cNvPr id="132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133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Прямоугольник 61"/>
          <p:cNvSpPr/>
          <p:nvPr/>
        </p:nvSpPr>
        <p:spPr>
          <a:xfrm>
            <a:off x="5526534" y="1751379"/>
            <a:ext cx="3742157" cy="9387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сезонных работ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в соответствии с перечнем, утвержденным Минсельхозом России,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требованиями Постановления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1528</a:t>
            </a:r>
          </a:p>
          <a:p>
            <a:pPr lvl="0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средств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в соответствии с требованиями Постановления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1764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867609" y="4014731"/>
            <a:ext cx="3935528" cy="739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Расчетная величина</a:t>
            </a:r>
          </a:p>
          <a:p>
            <a:pPr marL="180000" lvl="0" indent="-180000">
              <a:buFont typeface="Arial" panose="020B0604020202020204" pitchFamily="34" charset="0"/>
              <a:buChar char="•"/>
              <a:defRPr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100 тыс. (вкл.)  до 30 млн. руб. (вкл.)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81756" y="4760458"/>
            <a:ext cx="4095019" cy="1067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-180000" algn="just">
              <a:lnSpc>
                <a:spcPct val="100000"/>
              </a:lnSpc>
              <a:spcBef>
                <a:spcPts val="400"/>
              </a:spcBef>
              <a:buClr>
                <a:srgbClr val="2B603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 месяцев</a:t>
            </a:r>
          </a:p>
          <a:p>
            <a:pPr marL="180000" indent="-180000" algn="just">
              <a:lnSpc>
                <a:spcPct val="100000"/>
              </a:lnSpc>
              <a:spcBef>
                <a:spcPts val="400"/>
              </a:spcBef>
              <a:buClr>
                <a:srgbClr val="2B603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18 месяцев *:</a:t>
            </a:r>
          </a:p>
          <a:p>
            <a:pPr marL="180000" indent="-180000" algn="just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предприятий растениеводства</a:t>
            </a:r>
          </a:p>
          <a:p>
            <a:pPr marL="180000" indent="-180000" algn="just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предприятий мясного скотоводства, коневодства, овцеводства и козоводства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19896" y="5825203"/>
            <a:ext cx="4056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Недвижимость, земельные участки, в </a:t>
            </a:r>
            <a:r>
              <a:rPr lang="ru-RU" sz="100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с/х назначения, транспортные средства, с/х техника, оборудование, гарантия АО «Корпорация «МСП» или банковская гарантия, выдаваемая АО «МСП Банк», поручительство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96620" y="3044181"/>
            <a:ext cx="3907878" cy="27546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отсрочка по погашению основного долга в рамках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</a:t>
            </a: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невозобновляемой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кредитной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линии: </a:t>
            </a:r>
            <a:r>
              <a:rPr lang="ru-RU" sz="800" i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800" i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сроке кредитования до 12 месяцев – не более 3 </a:t>
            </a:r>
            <a:r>
              <a:rPr lang="ru-RU" sz="800" i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месяцев; при </a:t>
            </a:r>
            <a:r>
              <a:rPr lang="ru-RU" sz="800" i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сроке кредитования свыше 12 месяцев – не более 6 месяцев</a:t>
            </a:r>
            <a:r>
              <a:rPr lang="ru-RU" sz="800" i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возможен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досрочный возврат кредита без условия оплаты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сокращенный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от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упрощенный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сроки рассмотрения от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предусмотрена возможность упрощенного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клиента (ИП/ИП-глав КФХ)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сумме лимита до 10 </a:t>
            </a:r>
            <a:r>
              <a:rPr lang="ru-RU" sz="800" b="1" dirty="0" err="1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800" b="1" dirty="0" smtClean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страхование заемщиком залогового обеспечения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редусмотрено поддержание чистых кредитовых оборотов по счетам в Банке</a:t>
            </a:r>
          </a:p>
          <a:p>
            <a:endParaRPr lang="ru-RU" sz="900" b="1" dirty="0" smtClean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43204" y="3112258"/>
            <a:ext cx="3844745" cy="86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-1800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000" b="1" dirty="0" err="1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КФХ-ЮЛ,</a:t>
            </a:r>
            <a:r>
              <a:rPr lang="ru-RU" sz="1000" b="1" i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исключением </a:t>
            </a:r>
            <a:r>
              <a:rPr lang="ru-RU" sz="1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СПОК, КПК, включая СКПК,­ гарантийных фондов, ГУП, МУП </a:t>
            </a:r>
            <a:endParaRPr lang="ru-RU" sz="1000" b="1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ИП, </a:t>
            </a:r>
            <a:r>
              <a:rPr lang="ru-RU" sz="1000" b="1" dirty="0">
                <a:solidFill>
                  <a:srgbClr val="2B6030"/>
                </a:solidFill>
              </a:rPr>
              <a:t>в </a:t>
            </a:r>
            <a:r>
              <a:rPr lang="ru-RU" sz="1000" b="1" dirty="0" err="1">
                <a:solidFill>
                  <a:srgbClr val="2B6030"/>
                </a:solidFill>
              </a:rPr>
              <a:t>т.ч</a:t>
            </a:r>
            <a:r>
              <a:rPr lang="ru-RU" sz="1000" b="1" dirty="0">
                <a:solidFill>
                  <a:srgbClr val="2B6030"/>
                </a:solidFill>
              </a:rPr>
              <a:t>. ИП - глава </a:t>
            </a:r>
            <a:r>
              <a:rPr lang="ru-RU" sz="1000" b="1" dirty="0" smtClean="0">
                <a:solidFill>
                  <a:srgbClr val="2B6030"/>
                </a:solidFill>
              </a:rPr>
              <a:t>КФХ</a:t>
            </a:r>
            <a:endParaRPr lang="ru-RU" sz="1000" b="1" dirty="0" smtClean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специализация  клиента и ГСК отлична от запрещенных видов деятельности</a:t>
            </a:r>
            <a:endParaRPr lang="ru-RU" sz="9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372961" y="6060084"/>
            <a:ext cx="3833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За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исключением кредитов предоставляемых в соответствии с Правилами льготного кредитования № 1528 № 1764. В рамках указанных Правил срок кредитования не должен превышать 12 месяцев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456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flipH="1">
            <a:off x="4561367" y="1547866"/>
            <a:ext cx="4645476" cy="1489901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21" y="533758"/>
            <a:ext cx="4910868" cy="633943"/>
          </a:xfrm>
        </p:spPr>
        <p:txBody>
          <a:bodyPr>
            <a:noAutofit/>
          </a:bodyPr>
          <a:lstStyle/>
          <a:p>
            <a:r>
              <a:rPr lang="ru-RU" sz="2400" dirty="0"/>
              <a:t>КРЕДИТЫ </a:t>
            </a:r>
            <a:r>
              <a:rPr lang="ru-RU" sz="2400" dirty="0" smtClean="0"/>
              <a:t>НА ИНВЕСТИЦИОННЫЕ ЦЕЛИ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534" y="1944347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0" y="1606195"/>
            <a:ext cx="4559021" cy="1373245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04935" y="1530132"/>
            <a:ext cx="3861400" cy="140038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транспортных средств, техники, в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б/у с/х техники, оборудования, племенного/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неплеменного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(товарного) молодняка с/х животных, земельных участков из состава земель с/х назначения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 льготного кредитования </a:t>
            </a:r>
            <a:b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№ 1528 и № 1764/иных программ на инвестиционные цели, </a:t>
            </a:r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строительства, реконструкции и модернизации основных средств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87188" y="3102497"/>
            <a:ext cx="4719656" cy="3308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кредита определяется с учетом результатов финансово-хозяйственной деятельности клиента и потребности клиента в кредитных средствах, но не более 100% стоимости имущества по договору купли-продажи:  </a:t>
            </a:r>
          </a:p>
          <a:p>
            <a:pPr marL="423450" indent="-171450" defTabSz="91420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1: с применением упрощенного подхода оценки платежеспособности клиента (ИП/ИП-глав КФХ) – до 10 млн. руб.</a:t>
            </a:r>
          </a:p>
          <a:p>
            <a:pPr marL="423450" indent="-171450" defTabSz="91420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2: с применением стандартного подхода оценки платежеспособности заемщика – до 30 млн. руб.</a:t>
            </a:r>
          </a:p>
          <a:p>
            <a:pPr marL="423450" indent="-171450" defTabSz="91420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100% от рыночной стоимости приобретаемого имущества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отсрочка по погашению основного долга: </a:t>
            </a:r>
            <a:r>
              <a:rPr lang="ru-RU" sz="800" b="1" dirty="0"/>
              <a:t> </a:t>
            </a:r>
            <a:r>
              <a:rPr lang="ru-RU" sz="800" dirty="0">
                <a:solidFill>
                  <a:srgbClr val="2B6030"/>
                </a:solidFill>
              </a:rPr>
              <a:t>до 24 месяцев при приобретения ЗУ из состава земель с/х назначения при сроке кредитования от 3 лет; до 9 месяцев для целей приобретения б/у техники; в остальных случаях до 12 месяцев. </a:t>
            </a:r>
            <a:r>
              <a:rPr lang="ru-RU" sz="800" dirty="0" smtClean="0">
                <a:solidFill>
                  <a:srgbClr val="2B6030"/>
                </a:solidFill>
              </a:rPr>
              <a:t> </a:t>
            </a:r>
            <a:r>
              <a:rPr lang="ru-RU" sz="800" u="sng" dirty="0" smtClean="0">
                <a:solidFill>
                  <a:srgbClr val="2B6030"/>
                </a:solidFill>
              </a:rPr>
              <a:t>При </a:t>
            </a:r>
            <a:r>
              <a:rPr lang="ru-RU" sz="800" u="sng" dirty="0">
                <a:solidFill>
                  <a:srgbClr val="2B6030"/>
                </a:solidFill>
              </a:rPr>
              <a:t>кредитовании на срок до 24 месяцев отсрочка не </a:t>
            </a:r>
            <a:r>
              <a:rPr lang="ru-RU" sz="800" u="sng" dirty="0" smtClean="0">
                <a:solidFill>
                  <a:srgbClr val="2B6030"/>
                </a:solidFill>
              </a:rPr>
              <a:t>предоставляется</a:t>
            </a:r>
            <a:r>
              <a:rPr lang="ru-RU" sz="800" dirty="0">
                <a:solidFill>
                  <a:srgbClr val="2B6030"/>
                </a:solidFill>
              </a:rPr>
              <a:t>.</a:t>
            </a:r>
            <a:endParaRPr lang="ru-RU" sz="800" b="1" dirty="0" smtClean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возможен досрочный возврат кредита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собственного участия заемщика устанавливается в зависимости от цели кредита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сокращенный пакет документов, упрощенный порядок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страхование заемщиком залогового обеспечения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поддержание чистых кредитовых оборотов по счетам в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Банке</a:t>
            </a:r>
            <a:endParaRPr lang="ru-RU" sz="8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714" y="3044636"/>
            <a:ext cx="3710949" cy="919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-1800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ЮЛ, в </a:t>
            </a:r>
            <a:r>
              <a:rPr lang="ru-RU" sz="100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КФХ-ЮЛ,</a:t>
            </a:r>
            <a:r>
              <a:rPr lang="ru-RU" sz="1000" b="1" i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исключением СПОК, КПК, включая СКПК,­ гарантийных фондов, ГУП, МУП</a:t>
            </a:r>
          </a:p>
          <a:p>
            <a:pPr marL="180000" indent="-1800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ИП, в </a:t>
            </a:r>
            <a:r>
              <a:rPr lang="ru-RU" sz="100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ИП – глава КФХ.</a:t>
            </a:r>
          </a:p>
          <a:p>
            <a:pPr algn="just">
              <a:spcBef>
                <a:spcPts val="600"/>
              </a:spcBef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 </a:t>
            </a: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специализация  клиента и ГСК отлична от запрещенных видов деятельности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8714" y="4104817"/>
            <a:ext cx="3854019" cy="739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100% рыночной стоимости имущества по договору купли-продажи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 млн. руб. (вкл.)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411"/>
          <p:cNvGrpSpPr/>
          <p:nvPr/>
        </p:nvGrpSpPr>
        <p:grpSpPr>
          <a:xfrm>
            <a:off x="590886" y="3761785"/>
            <a:ext cx="121395" cy="161254"/>
            <a:chOff x="2317297" y="1843088"/>
            <a:chExt cx="275230" cy="388938"/>
          </a:xfrm>
          <a:solidFill>
            <a:schemeClr val="bg1"/>
          </a:solidFill>
        </p:grpSpPr>
        <p:sp>
          <p:nvSpPr>
            <p:cNvPr id="59" name="Freeform 280"/>
            <p:cNvSpPr>
              <a:spLocks noEditPoints="1"/>
            </p:cNvSpPr>
            <p:nvPr/>
          </p:nvSpPr>
          <p:spPr bwMode="auto">
            <a:xfrm>
              <a:off x="2405203" y="1843088"/>
              <a:ext cx="187324" cy="263526"/>
            </a:xfrm>
            <a:custGeom>
              <a:avLst/>
              <a:gdLst>
                <a:gd name="T0" fmla="*/ 35 w 64"/>
                <a:gd name="T1" fmla="*/ 90 h 90"/>
                <a:gd name="T2" fmla="*/ 30 w 64"/>
                <a:gd name="T3" fmla="*/ 90 h 90"/>
                <a:gd name="T4" fmla="*/ 0 w 64"/>
                <a:gd name="T5" fmla="*/ 60 h 90"/>
                <a:gd name="T6" fmla="*/ 0 w 64"/>
                <a:gd name="T7" fmla="*/ 30 h 90"/>
                <a:gd name="T8" fmla="*/ 30 w 64"/>
                <a:gd name="T9" fmla="*/ 0 h 90"/>
                <a:gd name="T10" fmla="*/ 35 w 64"/>
                <a:gd name="T11" fmla="*/ 0 h 90"/>
                <a:gd name="T12" fmla="*/ 64 w 64"/>
                <a:gd name="T13" fmla="*/ 30 h 90"/>
                <a:gd name="T14" fmla="*/ 64 w 64"/>
                <a:gd name="T15" fmla="*/ 60 h 90"/>
                <a:gd name="T16" fmla="*/ 35 w 64"/>
                <a:gd name="T17" fmla="*/ 90 h 90"/>
                <a:gd name="T18" fmla="*/ 30 w 64"/>
                <a:gd name="T19" fmla="*/ 12 h 90"/>
                <a:gd name="T20" fmla="*/ 12 w 64"/>
                <a:gd name="T21" fmla="*/ 30 h 90"/>
                <a:gd name="T22" fmla="*/ 12 w 64"/>
                <a:gd name="T23" fmla="*/ 60 h 90"/>
                <a:gd name="T24" fmla="*/ 30 w 64"/>
                <a:gd name="T25" fmla="*/ 78 h 90"/>
                <a:gd name="T26" fmla="*/ 35 w 64"/>
                <a:gd name="T27" fmla="*/ 78 h 90"/>
                <a:gd name="T28" fmla="*/ 52 w 64"/>
                <a:gd name="T29" fmla="*/ 60 h 90"/>
                <a:gd name="T30" fmla="*/ 52 w 64"/>
                <a:gd name="T31" fmla="*/ 30 h 90"/>
                <a:gd name="T32" fmla="*/ 35 w 64"/>
                <a:gd name="T33" fmla="*/ 12 h 90"/>
                <a:gd name="T34" fmla="*/ 30 w 64"/>
                <a:gd name="T3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0">
                  <a:moveTo>
                    <a:pt x="35" y="90"/>
                  </a:moveTo>
                  <a:cubicBezTo>
                    <a:pt x="30" y="90"/>
                    <a:pt x="30" y="90"/>
                    <a:pt x="30" y="90"/>
                  </a:cubicBezTo>
                  <a:cubicBezTo>
                    <a:pt x="13" y="90"/>
                    <a:pt x="0" y="76"/>
                    <a:pt x="0" y="6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64" y="14"/>
                    <a:pt x="64" y="3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76"/>
                    <a:pt x="51" y="90"/>
                    <a:pt x="35" y="9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70"/>
                    <a:pt x="20" y="78"/>
                    <a:pt x="3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5" y="78"/>
                    <a:pt x="52" y="70"/>
                    <a:pt x="52" y="6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0"/>
                    <a:pt x="45" y="12"/>
                    <a:pt x="35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83"/>
            <p:cNvSpPr>
              <a:spLocks/>
            </p:cNvSpPr>
            <p:nvPr/>
          </p:nvSpPr>
          <p:spPr bwMode="auto">
            <a:xfrm>
              <a:off x="2317297" y="2074863"/>
              <a:ext cx="174624" cy="157163"/>
            </a:xfrm>
            <a:custGeom>
              <a:avLst/>
              <a:gdLst>
                <a:gd name="T0" fmla="*/ 54 w 60"/>
                <a:gd name="T1" fmla="*/ 54 h 54"/>
                <a:gd name="T2" fmla="*/ 48 w 60"/>
                <a:gd name="T3" fmla="*/ 48 h 54"/>
                <a:gd name="T4" fmla="*/ 48 w 60"/>
                <a:gd name="T5" fmla="*/ 38 h 54"/>
                <a:gd name="T6" fmla="*/ 5 w 60"/>
                <a:gd name="T7" fmla="*/ 23 h 54"/>
                <a:gd name="T8" fmla="*/ 0 w 60"/>
                <a:gd name="T9" fmla="*/ 17 h 54"/>
                <a:gd name="T10" fmla="*/ 0 w 60"/>
                <a:gd name="T11" fmla="*/ 6 h 54"/>
                <a:gd name="T12" fmla="*/ 6 w 60"/>
                <a:gd name="T13" fmla="*/ 0 h 54"/>
                <a:gd name="T14" fmla="*/ 12 w 60"/>
                <a:gd name="T15" fmla="*/ 6 h 54"/>
                <a:gd name="T16" fmla="*/ 12 w 60"/>
                <a:gd name="T17" fmla="*/ 12 h 54"/>
                <a:gd name="T18" fmla="*/ 60 w 60"/>
                <a:gd name="T19" fmla="*/ 38 h 54"/>
                <a:gd name="T20" fmla="*/ 60 w 60"/>
                <a:gd name="T21" fmla="*/ 48 h 54"/>
                <a:gd name="T22" fmla="*/ 54 w 6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4">
                  <a:moveTo>
                    <a:pt x="54" y="54"/>
                  </a:moveTo>
                  <a:cubicBezTo>
                    <a:pt x="50" y="54"/>
                    <a:pt x="48" y="52"/>
                    <a:pt x="48" y="4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34"/>
                    <a:pt x="25" y="27"/>
                    <a:pt x="5" y="23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4" y="20"/>
                    <a:pt x="60" y="28"/>
                    <a:pt x="60" y="3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52"/>
                    <a:pt x="57" y="54"/>
                    <a:pt x="5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62198" y="2389297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цель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69909" y="2004397"/>
            <a:ext cx="44235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«АПК ИНВЕСТ»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клиентов АПК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20948" y="3115767"/>
            <a:ext cx="817227" cy="475253"/>
            <a:chOff x="633703" y="4595227"/>
            <a:chExt cx="817227" cy="475253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1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52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9" name="Прямоугольник 48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20948" y="4185772"/>
            <a:ext cx="817227" cy="475253"/>
            <a:chOff x="-792725" y="4047737"/>
            <a:chExt cx="817227" cy="475253"/>
          </a:xfrm>
        </p:grpSpPr>
        <p:sp>
          <p:nvSpPr>
            <p:cNvPr id="45" name="Овал 44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20948" y="4972182"/>
            <a:ext cx="817227" cy="475253"/>
            <a:chOff x="2273440" y="5295480"/>
            <a:chExt cx="817227" cy="47525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</a:p>
            </p:txBody>
          </p:sp>
        </p:grpSp>
        <p:grpSp>
          <p:nvGrpSpPr>
            <p:cNvPr id="39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40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869353" y="4989582"/>
            <a:ext cx="4930639" cy="40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84 месяцев - в зависимости от цели кредита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2421" y="5631878"/>
            <a:ext cx="33885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приобретаемого имущества, недвижимость, земельные участки, транспортные средства, </a:t>
            </a:r>
            <a:b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 техника, оборудование, гарантия АО «Корпорация «МСП» или банковская гарантия, выдаваемая АО «МСП Банк», поручительство.</a:t>
            </a:r>
          </a:p>
        </p:txBody>
      </p:sp>
      <p:sp>
        <p:nvSpPr>
          <p:cNvPr id="19" name="Freeform 50"/>
          <p:cNvSpPr>
            <a:spLocks noEditPoints="1"/>
          </p:cNvSpPr>
          <p:nvPr/>
        </p:nvSpPr>
        <p:spPr bwMode="auto">
          <a:xfrm>
            <a:off x="4921690" y="1893554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3" name="Группа 62"/>
          <p:cNvGrpSpPr/>
          <p:nvPr/>
        </p:nvGrpSpPr>
        <p:grpSpPr>
          <a:xfrm>
            <a:off x="120948" y="5812013"/>
            <a:ext cx="817227" cy="475253"/>
            <a:chOff x="-795017" y="2692105"/>
            <a:chExt cx="817227" cy="47525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</a:p>
            </p:txBody>
          </p:sp>
        </p:grpSp>
        <p:grpSp>
          <p:nvGrpSpPr>
            <p:cNvPr id="65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66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017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flipH="1">
            <a:off x="4561367" y="1489539"/>
            <a:ext cx="4645476" cy="159375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534" y="1944347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0" y="1606195"/>
            <a:ext cx="4559021" cy="1373245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800511" y="2466416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цель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225384" y="1710237"/>
            <a:ext cx="46449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РОДУКТ «АПК ИНВЕСТ» С УЧАСТИЕМ ГРАНТА «АГРОПРОГРЕСС»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клиентов АПК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50"/>
          <p:cNvSpPr>
            <a:spLocks noEditPoints="1"/>
          </p:cNvSpPr>
          <p:nvPr/>
        </p:nvSpPr>
        <p:spPr bwMode="auto">
          <a:xfrm>
            <a:off x="4932707" y="1970673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411"/>
          <p:cNvGrpSpPr/>
          <p:nvPr/>
        </p:nvGrpSpPr>
        <p:grpSpPr>
          <a:xfrm>
            <a:off x="474114" y="3407147"/>
            <a:ext cx="121395" cy="161254"/>
            <a:chOff x="2317297" y="1843088"/>
            <a:chExt cx="275230" cy="388938"/>
          </a:xfrm>
          <a:solidFill>
            <a:schemeClr val="bg1"/>
          </a:solidFill>
        </p:grpSpPr>
        <p:sp>
          <p:nvSpPr>
            <p:cNvPr id="60" name="Freeform 280"/>
            <p:cNvSpPr>
              <a:spLocks noEditPoints="1"/>
            </p:cNvSpPr>
            <p:nvPr/>
          </p:nvSpPr>
          <p:spPr bwMode="auto">
            <a:xfrm>
              <a:off x="2405203" y="1843088"/>
              <a:ext cx="187324" cy="263526"/>
            </a:xfrm>
            <a:custGeom>
              <a:avLst/>
              <a:gdLst>
                <a:gd name="T0" fmla="*/ 35 w 64"/>
                <a:gd name="T1" fmla="*/ 90 h 90"/>
                <a:gd name="T2" fmla="*/ 30 w 64"/>
                <a:gd name="T3" fmla="*/ 90 h 90"/>
                <a:gd name="T4" fmla="*/ 0 w 64"/>
                <a:gd name="T5" fmla="*/ 60 h 90"/>
                <a:gd name="T6" fmla="*/ 0 w 64"/>
                <a:gd name="T7" fmla="*/ 30 h 90"/>
                <a:gd name="T8" fmla="*/ 30 w 64"/>
                <a:gd name="T9" fmla="*/ 0 h 90"/>
                <a:gd name="T10" fmla="*/ 35 w 64"/>
                <a:gd name="T11" fmla="*/ 0 h 90"/>
                <a:gd name="T12" fmla="*/ 64 w 64"/>
                <a:gd name="T13" fmla="*/ 30 h 90"/>
                <a:gd name="T14" fmla="*/ 64 w 64"/>
                <a:gd name="T15" fmla="*/ 60 h 90"/>
                <a:gd name="T16" fmla="*/ 35 w 64"/>
                <a:gd name="T17" fmla="*/ 90 h 90"/>
                <a:gd name="T18" fmla="*/ 30 w 64"/>
                <a:gd name="T19" fmla="*/ 12 h 90"/>
                <a:gd name="T20" fmla="*/ 12 w 64"/>
                <a:gd name="T21" fmla="*/ 30 h 90"/>
                <a:gd name="T22" fmla="*/ 12 w 64"/>
                <a:gd name="T23" fmla="*/ 60 h 90"/>
                <a:gd name="T24" fmla="*/ 30 w 64"/>
                <a:gd name="T25" fmla="*/ 78 h 90"/>
                <a:gd name="T26" fmla="*/ 35 w 64"/>
                <a:gd name="T27" fmla="*/ 78 h 90"/>
                <a:gd name="T28" fmla="*/ 52 w 64"/>
                <a:gd name="T29" fmla="*/ 60 h 90"/>
                <a:gd name="T30" fmla="*/ 52 w 64"/>
                <a:gd name="T31" fmla="*/ 30 h 90"/>
                <a:gd name="T32" fmla="*/ 35 w 64"/>
                <a:gd name="T33" fmla="*/ 12 h 90"/>
                <a:gd name="T34" fmla="*/ 30 w 64"/>
                <a:gd name="T3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0">
                  <a:moveTo>
                    <a:pt x="35" y="90"/>
                  </a:moveTo>
                  <a:cubicBezTo>
                    <a:pt x="30" y="90"/>
                    <a:pt x="30" y="90"/>
                    <a:pt x="30" y="90"/>
                  </a:cubicBezTo>
                  <a:cubicBezTo>
                    <a:pt x="13" y="90"/>
                    <a:pt x="0" y="76"/>
                    <a:pt x="0" y="6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64" y="14"/>
                    <a:pt x="64" y="3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76"/>
                    <a:pt x="51" y="90"/>
                    <a:pt x="35" y="9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70"/>
                    <a:pt x="20" y="78"/>
                    <a:pt x="3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5" y="78"/>
                    <a:pt x="52" y="70"/>
                    <a:pt x="52" y="6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0"/>
                    <a:pt x="45" y="12"/>
                    <a:pt x="35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83"/>
            <p:cNvSpPr>
              <a:spLocks/>
            </p:cNvSpPr>
            <p:nvPr/>
          </p:nvSpPr>
          <p:spPr bwMode="auto">
            <a:xfrm>
              <a:off x="2317297" y="2074863"/>
              <a:ext cx="174624" cy="157163"/>
            </a:xfrm>
            <a:custGeom>
              <a:avLst/>
              <a:gdLst>
                <a:gd name="T0" fmla="*/ 54 w 60"/>
                <a:gd name="T1" fmla="*/ 54 h 54"/>
                <a:gd name="T2" fmla="*/ 48 w 60"/>
                <a:gd name="T3" fmla="*/ 48 h 54"/>
                <a:gd name="T4" fmla="*/ 48 w 60"/>
                <a:gd name="T5" fmla="*/ 38 h 54"/>
                <a:gd name="T6" fmla="*/ 5 w 60"/>
                <a:gd name="T7" fmla="*/ 23 h 54"/>
                <a:gd name="T8" fmla="*/ 0 w 60"/>
                <a:gd name="T9" fmla="*/ 17 h 54"/>
                <a:gd name="T10" fmla="*/ 0 w 60"/>
                <a:gd name="T11" fmla="*/ 6 h 54"/>
                <a:gd name="T12" fmla="*/ 6 w 60"/>
                <a:gd name="T13" fmla="*/ 0 h 54"/>
                <a:gd name="T14" fmla="*/ 12 w 60"/>
                <a:gd name="T15" fmla="*/ 6 h 54"/>
                <a:gd name="T16" fmla="*/ 12 w 60"/>
                <a:gd name="T17" fmla="*/ 12 h 54"/>
                <a:gd name="T18" fmla="*/ 60 w 60"/>
                <a:gd name="T19" fmla="*/ 38 h 54"/>
                <a:gd name="T20" fmla="*/ 60 w 60"/>
                <a:gd name="T21" fmla="*/ 48 h 54"/>
                <a:gd name="T22" fmla="*/ 54 w 6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4">
                  <a:moveTo>
                    <a:pt x="54" y="54"/>
                  </a:moveTo>
                  <a:cubicBezTo>
                    <a:pt x="50" y="54"/>
                    <a:pt x="48" y="52"/>
                    <a:pt x="48" y="4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34"/>
                    <a:pt x="25" y="27"/>
                    <a:pt x="5" y="23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4" y="20"/>
                    <a:pt x="60" y="28"/>
                    <a:pt x="60" y="3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52"/>
                    <a:pt x="57" y="54"/>
                    <a:pt x="5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2299" y="3159897"/>
            <a:ext cx="817227" cy="475253"/>
            <a:chOff x="633703" y="4595227"/>
            <a:chExt cx="817227" cy="47525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8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5" name="Прямоугольник 64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34821" y="4080885"/>
            <a:ext cx="817227" cy="475253"/>
            <a:chOff x="-792725" y="4047737"/>
            <a:chExt cx="817227" cy="475253"/>
          </a:xfrm>
        </p:grpSpPr>
        <p:sp>
          <p:nvSpPr>
            <p:cNvPr id="119" name="Овал 118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121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22299" y="5064414"/>
            <a:ext cx="817227" cy="475253"/>
            <a:chOff x="2273440" y="5295480"/>
            <a:chExt cx="817227" cy="475253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</a:p>
            </p:txBody>
          </p:sp>
        </p:grpSp>
        <p:grpSp>
          <p:nvGrpSpPr>
            <p:cNvPr id="124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25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61775" y="5840385"/>
            <a:ext cx="817227" cy="475253"/>
            <a:chOff x="-795017" y="2692105"/>
            <a:chExt cx="817227" cy="475253"/>
          </a:xfrm>
        </p:grpSpPr>
        <p:grpSp>
          <p:nvGrpSpPr>
            <p:cNvPr id="131" name="Группа 130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139" name="Овал 138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</a:p>
            </p:txBody>
          </p:sp>
        </p:grpSp>
        <p:grpSp>
          <p:nvGrpSpPr>
            <p:cNvPr id="132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133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6" name="Прямоугольник 55"/>
          <p:cNvSpPr/>
          <p:nvPr/>
        </p:nvSpPr>
        <p:spPr>
          <a:xfrm>
            <a:off x="5504935" y="1742777"/>
            <a:ext cx="3701908" cy="10926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транспортных средства, с/х техники и оборудование, в том числе б/у с/х техники и оборудования, племенного/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неплеменного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(товарного) молодняка с/х животных (кроме свиней)</a:t>
            </a:r>
          </a:p>
          <a:p>
            <a:pPr marL="0" lvl="1" indent="-7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 льготного кредитования </a:t>
            </a:r>
            <a:b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№ 1528 и № 1764/иных программ на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39618" y="3188835"/>
            <a:ext cx="4167225" cy="24929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000" indent="-1800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участие заемщика - в размере разницы между стоимостью проекта (стоимости приобретаемого имущества по договору купли-продажи) и суммой кредита.</a:t>
            </a:r>
          </a:p>
          <a:p>
            <a:pPr marL="171450" indent="-1714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учета гранта – не менее 5%.</a:t>
            </a:r>
          </a:p>
          <a:p>
            <a:pPr marL="171450" indent="-1714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кредитам, предоставляемым с участием гранта «</a:t>
            </a:r>
            <a:r>
              <a:rPr lang="ru-RU" sz="1050" b="1" dirty="0" err="1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5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гропрогресс</a:t>
            </a:r>
            <a:r>
              <a:rPr lang="ru-RU" sz="105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уровень обеспеченности должен составлять не менее 100% от требуемого объема обеспечения.</a:t>
            </a:r>
          </a:p>
          <a:p>
            <a:pPr marL="171450" indent="-1714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 погашение процентов за счет средств гранта «</a:t>
            </a:r>
            <a:r>
              <a:rPr lang="ru-RU" sz="105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Агропрогресс</a:t>
            </a:r>
            <a:r>
              <a:rPr lang="ru-RU" sz="105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течение не более 13 месяцев с даты получения гранта.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92183" y="3331987"/>
            <a:ext cx="3869587" cy="490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 товаропроизводитель – ЮЛ </a:t>
            </a:r>
            <a:r>
              <a:rPr lang="ru-RU" sz="1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</a:t>
            </a:r>
            <a:br>
              <a:rPr lang="ru-RU" sz="1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КФХ, ЛПХ, СПОК)</a:t>
            </a:r>
          </a:p>
          <a:p>
            <a:pPr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</a:t>
            </a:r>
            <a:r>
              <a:rPr lang="ru-RU" sz="1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ИП-ГЛАВ КФХ)</a:t>
            </a:r>
          </a:p>
          <a:p>
            <a:pPr algn="just">
              <a:spcBef>
                <a:spcPts val="600"/>
              </a:spcBef>
            </a:pPr>
            <a:r>
              <a:rPr lang="ru-RU" sz="105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специализация  клиента и ГСК отлична </a:t>
            </a: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запрещенных видов деятельности</a:t>
            </a:r>
          </a:p>
          <a:p>
            <a:pPr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30727" y="4060722"/>
            <a:ext cx="3992497" cy="863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-180000" algn="just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30 млн. руб.</a:t>
            </a:r>
          </a:p>
          <a:p>
            <a:pPr marL="180000" indent="-180000" algn="just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70% от стоимости проекта (стоимости приобретаемого имущества по договору купли-продажи)</a:t>
            </a:r>
          </a:p>
          <a:p>
            <a:pPr marL="180000" indent="-180000" algn="just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должна превышать сумму, рассчитанную по показателям текущей деятельности клиента по продукту «</a:t>
            </a:r>
            <a:r>
              <a:rPr lang="ru-RU" sz="100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АПК_Инвест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80313" y="5157332"/>
            <a:ext cx="3946683" cy="40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-180000" algn="just" defTabSz="952500" fontAlgn="base">
              <a:spcAft>
                <a:spcPct val="0"/>
              </a:spcAft>
              <a:buClr>
                <a:srgbClr val="0D4528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лет - приобретением с/х животных</a:t>
            </a:r>
          </a:p>
          <a:p>
            <a:pPr lvl="0" indent="-180000" algn="just" defTabSz="952500" fontAlgn="base">
              <a:spcAft>
                <a:spcPct val="0"/>
              </a:spcAft>
              <a:buClr>
                <a:srgbClr val="0D4528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 лет - приобретение автотранспорта, техники и оборудования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780313" y="5701004"/>
            <a:ext cx="39491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алог приобретаемого имущества, залог недвижимого имущества, земельные участки с/х назначения, транспортные средства, с/х техника, оборудование, гарантия АО «Корпорация «МСП» или банковская гарантия, выдаваемая АО «МСП Банк», поручительство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Заголовок 1"/>
          <p:cNvSpPr>
            <a:spLocks noGrp="1"/>
          </p:cNvSpPr>
          <p:nvPr>
            <p:ph type="title"/>
          </p:nvPr>
        </p:nvSpPr>
        <p:spPr>
          <a:xfrm>
            <a:off x="298221" y="533758"/>
            <a:ext cx="4910868" cy="633943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КРЕДИТЫ НА ИНВЕСТИЦИОННЫЕ ЦЕЛИ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813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flipH="1">
            <a:off x="4561367" y="1489539"/>
            <a:ext cx="4645476" cy="159375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21" y="533758"/>
            <a:ext cx="4910868" cy="63394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ПРОГРАММЫ ДЛЯ ВНОВЬ СОЗДАННЫХ ХОЗЯЙСТВ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534" y="1944347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0" y="1606195"/>
            <a:ext cx="4559021" cy="1373245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844579" y="2301161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цель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223735" y="1853072"/>
            <a:ext cx="44235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«СТАНЬ ФЕРМЕРОМ»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клиентов АПК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50"/>
          <p:cNvSpPr>
            <a:spLocks noEditPoints="1"/>
          </p:cNvSpPr>
          <p:nvPr/>
        </p:nvSpPr>
        <p:spPr bwMode="auto">
          <a:xfrm>
            <a:off x="4976775" y="1805418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411"/>
          <p:cNvGrpSpPr/>
          <p:nvPr/>
        </p:nvGrpSpPr>
        <p:grpSpPr>
          <a:xfrm>
            <a:off x="474114" y="3407147"/>
            <a:ext cx="121395" cy="161254"/>
            <a:chOff x="2317297" y="1843088"/>
            <a:chExt cx="275230" cy="388938"/>
          </a:xfrm>
          <a:solidFill>
            <a:schemeClr val="bg1"/>
          </a:solidFill>
        </p:grpSpPr>
        <p:sp>
          <p:nvSpPr>
            <p:cNvPr id="60" name="Freeform 280"/>
            <p:cNvSpPr>
              <a:spLocks noEditPoints="1"/>
            </p:cNvSpPr>
            <p:nvPr/>
          </p:nvSpPr>
          <p:spPr bwMode="auto">
            <a:xfrm>
              <a:off x="2405203" y="1843088"/>
              <a:ext cx="187324" cy="263526"/>
            </a:xfrm>
            <a:custGeom>
              <a:avLst/>
              <a:gdLst>
                <a:gd name="T0" fmla="*/ 35 w 64"/>
                <a:gd name="T1" fmla="*/ 90 h 90"/>
                <a:gd name="T2" fmla="*/ 30 w 64"/>
                <a:gd name="T3" fmla="*/ 90 h 90"/>
                <a:gd name="T4" fmla="*/ 0 w 64"/>
                <a:gd name="T5" fmla="*/ 60 h 90"/>
                <a:gd name="T6" fmla="*/ 0 w 64"/>
                <a:gd name="T7" fmla="*/ 30 h 90"/>
                <a:gd name="T8" fmla="*/ 30 w 64"/>
                <a:gd name="T9" fmla="*/ 0 h 90"/>
                <a:gd name="T10" fmla="*/ 35 w 64"/>
                <a:gd name="T11" fmla="*/ 0 h 90"/>
                <a:gd name="T12" fmla="*/ 64 w 64"/>
                <a:gd name="T13" fmla="*/ 30 h 90"/>
                <a:gd name="T14" fmla="*/ 64 w 64"/>
                <a:gd name="T15" fmla="*/ 60 h 90"/>
                <a:gd name="T16" fmla="*/ 35 w 64"/>
                <a:gd name="T17" fmla="*/ 90 h 90"/>
                <a:gd name="T18" fmla="*/ 30 w 64"/>
                <a:gd name="T19" fmla="*/ 12 h 90"/>
                <a:gd name="T20" fmla="*/ 12 w 64"/>
                <a:gd name="T21" fmla="*/ 30 h 90"/>
                <a:gd name="T22" fmla="*/ 12 w 64"/>
                <a:gd name="T23" fmla="*/ 60 h 90"/>
                <a:gd name="T24" fmla="*/ 30 w 64"/>
                <a:gd name="T25" fmla="*/ 78 h 90"/>
                <a:gd name="T26" fmla="*/ 35 w 64"/>
                <a:gd name="T27" fmla="*/ 78 h 90"/>
                <a:gd name="T28" fmla="*/ 52 w 64"/>
                <a:gd name="T29" fmla="*/ 60 h 90"/>
                <a:gd name="T30" fmla="*/ 52 w 64"/>
                <a:gd name="T31" fmla="*/ 30 h 90"/>
                <a:gd name="T32" fmla="*/ 35 w 64"/>
                <a:gd name="T33" fmla="*/ 12 h 90"/>
                <a:gd name="T34" fmla="*/ 30 w 64"/>
                <a:gd name="T3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0">
                  <a:moveTo>
                    <a:pt x="35" y="90"/>
                  </a:moveTo>
                  <a:cubicBezTo>
                    <a:pt x="30" y="90"/>
                    <a:pt x="30" y="90"/>
                    <a:pt x="30" y="90"/>
                  </a:cubicBezTo>
                  <a:cubicBezTo>
                    <a:pt x="13" y="90"/>
                    <a:pt x="0" y="76"/>
                    <a:pt x="0" y="6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64" y="14"/>
                    <a:pt x="64" y="3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76"/>
                    <a:pt x="51" y="90"/>
                    <a:pt x="35" y="9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70"/>
                    <a:pt x="20" y="78"/>
                    <a:pt x="3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5" y="78"/>
                    <a:pt x="52" y="70"/>
                    <a:pt x="52" y="6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0"/>
                    <a:pt x="45" y="12"/>
                    <a:pt x="35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83"/>
            <p:cNvSpPr>
              <a:spLocks/>
            </p:cNvSpPr>
            <p:nvPr/>
          </p:nvSpPr>
          <p:spPr bwMode="auto">
            <a:xfrm>
              <a:off x="2317297" y="2074863"/>
              <a:ext cx="174624" cy="157163"/>
            </a:xfrm>
            <a:custGeom>
              <a:avLst/>
              <a:gdLst>
                <a:gd name="T0" fmla="*/ 54 w 60"/>
                <a:gd name="T1" fmla="*/ 54 h 54"/>
                <a:gd name="T2" fmla="*/ 48 w 60"/>
                <a:gd name="T3" fmla="*/ 48 h 54"/>
                <a:gd name="T4" fmla="*/ 48 w 60"/>
                <a:gd name="T5" fmla="*/ 38 h 54"/>
                <a:gd name="T6" fmla="*/ 5 w 60"/>
                <a:gd name="T7" fmla="*/ 23 h 54"/>
                <a:gd name="T8" fmla="*/ 0 w 60"/>
                <a:gd name="T9" fmla="*/ 17 h 54"/>
                <a:gd name="T10" fmla="*/ 0 w 60"/>
                <a:gd name="T11" fmla="*/ 6 h 54"/>
                <a:gd name="T12" fmla="*/ 6 w 60"/>
                <a:gd name="T13" fmla="*/ 0 h 54"/>
                <a:gd name="T14" fmla="*/ 12 w 60"/>
                <a:gd name="T15" fmla="*/ 6 h 54"/>
                <a:gd name="T16" fmla="*/ 12 w 60"/>
                <a:gd name="T17" fmla="*/ 12 h 54"/>
                <a:gd name="T18" fmla="*/ 60 w 60"/>
                <a:gd name="T19" fmla="*/ 38 h 54"/>
                <a:gd name="T20" fmla="*/ 60 w 60"/>
                <a:gd name="T21" fmla="*/ 48 h 54"/>
                <a:gd name="T22" fmla="*/ 54 w 6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4">
                  <a:moveTo>
                    <a:pt x="54" y="54"/>
                  </a:moveTo>
                  <a:cubicBezTo>
                    <a:pt x="50" y="54"/>
                    <a:pt x="48" y="52"/>
                    <a:pt x="48" y="4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34"/>
                    <a:pt x="25" y="27"/>
                    <a:pt x="5" y="23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4" y="20"/>
                    <a:pt x="60" y="28"/>
                    <a:pt x="60" y="3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52"/>
                    <a:pt x="57" y="54"/>
                    <a:pt x="5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1421" y="3341374"/>
            <a:ext cx="817227" cy="475253"/>
            <a:chOff x="633703" y="4595227"/>
            <a:chExt cx="817227" cy="47525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8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5" name="Прямоугольник 64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18481" y="4420417"/>
            <a:ext cx="817227" cy="475253"/>
            <a:chOff x="-792725" y="4047737"/>
            <a:chExt cx="817227" cy="475253"/>
          </a:xfrm>
        </p:grpSpPr>
        <p:sp>
          <p:nvSpPr>
            <p:cNvPr id="119" name="Овал 118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121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38993" y="5276417"/>
            <a:ext cx="817227" cy="475253"/>
            <a:chOff x="2273440" y="5295480"/>
            <a:chExt cx="817227" cy="475253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</a:p>
            </p:txBody>
          </p:sp>
        </p:grpSp>
        <p:grpSp>
          <p:nvGrpSpPr>
            <p:cNvPr id="124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25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33517" y="5931827"/>
            <a:ext cx="817227" cy="475253"/>
            <a:chOff x="-795017" y="2692105"/>
            <a:chExt cx="817227" cy="475253"/>
          </a:xfrm>
        </p:grpSpPr>
        <p:grpSp>
          <p:nvGrpSpPr>
            <p:cNvPr id="131" name="Группа 130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139" name="Овал 138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</a:p>
            </p:txBody>
          </p:sp>
        </p:grpSp>
        <p:grpSp>
          <p:nvGrpSpPr>
            <p:cNvPr id="132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133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Прямоугольник 56"/>
          <p:cNvSpPr/>
          <p:nvPr/>
        </p:nvSpPr>
        <p:spPr>
          <a:xfrm>
            <a:off x="5568214" y="1469822"/>
            <a:ext cx="3700257" cy="15799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объектов коммерческой недвижимости, молодняка с/х животных, автотранспорта, техники, оборудования, земель с/х назначения, теплиц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Текущие цели (пополнение оборотных средств):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горюче-смазочных материалов, удобрений, средств и защиты растений, семян и посадочного материала,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ветеринарных препаратов, молодняка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 на откорм,  рыбопосадочного материала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196605" y="3223393"/>
            <a:ext cx="3997755" cy="3247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участия заемщика в проекте собственными средствами и грантом – не менее 25% от бюджета проекта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 о собственном участии заемщика не применяется, если сумма гранта составляет 25 и более процентов от бюджета проекта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участие заемщика может быть обеспечено в виде имущественного вклада и/или денежного вклада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предоставление кредитов с льготной процентной ставкой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отсрочка по погашению основного долга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возможен досрочный возврат кредита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</a:t>
            </a: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заемщиком залогового обеспечения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поддержание чистых кредитовых оборотов по счетам в </a:t>
            </a: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Банке</a:t>
            </a: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b="1" dirty="0" smtClean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82942" y="3183994"/>
            <a:ext cx="3955430" cy="86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КФХ-ЮЛ/КФХ-ИП, являющееся/не являющееся членом действующего СПОК</a:t>
            </a:r>
          </a:p>
          <a:p>
            <a:pPr marL="108000" indent="-108000" algn="just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аемщик 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победитель конкурсного отбора на получение средств Гранта (грант «</a:t>
            </a:r>
            <a:r>
              <a:rPr lang="ru-RU" sz="1000" b="1" dirty="0" err="1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»/ грант на поддержку начинающего фермера)</a:t>
            </a:r>
          </a:p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специализация клиента – производство и/или переработка с/х продукции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10286" y="4380753"/>
            <a:ext cx="4266489" cy="739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 - до 9 млн. руб. </a:t>
            </a:r>
          </a:p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текущие (оборотные) цели - до 5 млн. руб. </a:t>
            </a:r>
          </a:p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и текущие (оборотные) цели – до 9 млн.</a:t>
            </a:r>
          </a:p>
          <a:p>
            <a:pPr defTabSz="914206">
              <a:spcBef>
                <a:spcPts val="400"/>
              </a:spcBef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руб., в том числе на текущие (оборотные) цели – до 5 млн руб.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26802" y="5875113"/>
            <a:ext cx="3911570" cy="621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оручительство регионального гарантийного фонда, залог недвижимости, транспорта, оборудования, имущество, приобретаемое за счет кредитных средств Банка, товары в обороте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16380" y="5337346"/>
            <a:ext cx="3844988" cy="40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-108000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 - до 10 лет </a:t>
            </a:r>
          </a:p>
          <a:p>
            <a:pPr marL="108000" indent="-108000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средств - до 2 лет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0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flipH="1">
            <a:off x="4598014" y="1452522"/>
            <a:ext cx="4645476" cy="159375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21" y="533758"/>
            <a:ext cx="4910868" cy="63394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ПРОГРАММЫ ДЛЯ ВНОВЬ СОЗДАННЫХ ХОЗЯЙСТВ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534" y="1944347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38993" y="1562777"/>
            <a:ext cx="4559021" cy="1373245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844579" y="2301161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цель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223735" y="1988097"/>
            <a:ext cx="44235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«АГРОСТАРТ»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клиентов АПК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50"/>
          <p:cNvSpPr>
            <a:spLocks noEditPoints="1"/>
          </p:cNvSpPr>
          <p:nvPr/>
        </p:nvSpPr>
        <p:spPr bwMode="auto">
          <a:xfrm>
            <a:off x="4976775" y="1805418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411"/>
          <p:cNvGrpSpPr/>
          <p:nvPr/>
        </p:nvGrpSpPr>
        <p:grpSpPr>
          <a:xfrm>
            <a:off x="474114" y="3407147"/>
            <a:ext cx="121395" cy="161254"/>
            <a:chOff x="2317297" y="1843088"/>
            <a:chExt cx="275230" cy="388938"/>
          </a:xfrm>
          <a:solidFill>
            <a:schemeClr val="bg1"/>
          </a:solidFill>
        </p:grpSpPr>
        <p:sp>
          <p:nvSpPr>
            <p:cNvPr id="60" name="Freeform 280"/>
            <p:cNvSpPr>
              <a:spLocks noEditPoints="1"/>
            </p:cNvSpPr>
            <p:nvPr/>
          </p:nvSpPr>
          <p:spPr bwMode="auto">
            <a:xfrm>
              <a:off x="2405203" y="1843088"/>
              <a:ext cx="187324" cy="263526"/>
            </a:xfrm>
            <a:custGeom>
              <a:avLst/>
              <a:gdLst>
                <a:gd name="T0" fmla="*/ 35 w 64"/>
                <a:gd name="T1" fmla="*/ 90 h 90"/>
                <a:gd name="T2" fmla="*/ 30 w 64"/>
                <a:gd name="T3" fmla="*/ 90 h 90"/>
                <a:gd name="T4" fmla="*/ 0 w 64"/>
                <a:gd name="T5" fmla="*/ 60 h 90"/>
                <a:gd name="T6" fmla="*/ 0 w 64"/>
                <a:gd name="T7" fmla="*/ 30 h 90"/>
                <a:gd name="T8" fmla="*/ 30 w 64"/>
                <a:gd name="T9" fmla="*/ 0 h 90"/>
                <a:gd name="T10" fmla="*/ 35 w 64"/>
                <a:gd name="T11" fmla="*/ 0 h 90"/>
                <a:gd name="T12" fmla="*/ 64 w 64"/>
                <a:gd name="T13" fmla="*/ 30 h 90"/>
                <a:gd name="T14" fmla="*/ 64 w 64"/>
                <a:gd name="T15" fmla="*/ 60 h 90"/>
                <a:gd name="T16" fmla="*/ 35 w 64"/>
                <a:gd name="T17" fmla="*/ 90 h 90"/>
                <a:gd name="T18" fmla="*/ 30 w 64"/>
                <a:gd name="T19" fmla="*/ 12 h 90"/>
                <a:gd name="T20" fmla="*/ 12 w 64"/>
                <a:gd name="T21" fmla="*/ 30 h 90"/>
                <a:gd name="T22" fmla="*/ 12 w 64"/>
                <a:gd name="T23" fmla="*/ 60 h 90"/>
                <a:gd name="T24" fmla="*/ 30 w 64"/>
                <a:gd name="T25" fmla="*/ 78 h 90"/>
                <a:gd name="T26" fmla="*/ 35 w 64"/>
                <a:gd name="T27" fmla="*/ 78 h 90"/>
                <a:gd name="T28" fmla="*/ 52 w 64"/>
                <a:gd name="T29" fmla="*/ 60 h 90"/>
                <a:gd name="T30" fmla="*/ 52 w 64"/>
                <a:gd name="T31" fmla="*/ 30 h 90"/>
                <a:gd name="T32" fmla="*/ 35 w 64"/>
                <a:gd name="T33" fmla="*/ 12 h 90"/>
                <a:gd name="T34" fmla="*/ 30 w 64"/>
                <a:gd name="T3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0">
                  <a:moveTo>
                    <a:pt x="35" y="90"/>
                  </a:moveTo>
                  <a:cubicBezTo>
                    <a:pt x="30" y="90"/>
                    <a:pt x="30" y="90"/>
                    <a:pt x="30" y="90"/>
                  </a:cubicBezTo>
                  <a:cubicBezTo>
                    <a:pt x="13" y="90"/>
                    <a:pt x="0" y="76"/>
                    <a:pt x="0" y="6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64" y="14"/>
                    <a:pt x="64" y="3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76"/>
                    <a:pt x="51" y="90"/>
                    <a:pt x="35" y="9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70"/>
                    <a:pt x="20" y="78"/>
                    <a:pt x="3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5" y="78"/>
                    <a:pt x="52" y="70"/>
                    <a:pt x="52" y="6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0"/>
                    <a:pt x="45" y="12"/>
                    <a:pt x="35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83"/>
            <p:cNvSpPr>
              <a:spLocks/>
            </p:cNvSpPr>
            <p:nvPr/>
          </p:nvSpPr>
          <p:spPr bwMode="auto">
            <a:xfrm>
              <a:off x="2317297" y="2074863"/>
              <a:ext cx="174624" cy="157163"/>
            </a:xfrm>
            <a:custGeom>
              <a:avLst/>
              <a:gdLst>
                <a:gd name="T0" fmla="*/ 54 w 60"/>
                <a:gd name="T1" fmla="*/ 54 h 54"/>
                <a:gd name="T2" fmla="*/ 48 w 60"/>
                <a:gd name="T3" fmla="*/ 48 h 54"/>
                <a:gd name="T4" fmla="*/ 48 w 60"/>
                <a:gd name="T5" fmla="*/ 38 h 54"/>
                <a:gd name="T6" fmla="*/ 5 w 60"/>
                <a:gd name="T7" fmla="*/ 23 h 54"/>
                <a:gd name="T8" fmla="*/ 0 w 60"/>
                <a:gd name="T9" fmla="*/ 17 h 54"/>
                <a:gd name="T10" fmla="*/ 0 w 60"/>
                <a:gd name="T11" fmla="*/ 6 h 54"/>
                <a:gd name="T12" fmla="*/ 6 w 60"/>
                <a:gd name="T13" fmla="*/ 0 h 54"/>
                <a:gd name="T14" fmla="*/ 12 w 60"/>
                <a:gd name="T15" fmla="*/ 6 h 54"/>
                <a:gd name="T16" fmla="*/ 12 w 60"/>
                <a:gd name="T17" fmla="*/ 12 h 54"/>
                <a:gd name="T18" fmla="*/ 60 w 60"/>
                <a:gd name="T19" fmla="*/ 38 h 54"/>
                <a:gd name="T20" fmla="*/ 60 w 60"/>
                <a:gd name="T21" fmla="*/ 48 h 54"/>
                <a:gd name="T22" fmla="*/ 54 w 6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4">
                  <a:moveTo>
                    <a:pt x="54" y="54"/>
                  </a:moveTo>
                  <a:cubicBezTo>
                    <a:pt x="50" y="54"/>
                    <a:pt x="48" y="52"/>
                    <a:pt x="48" y="4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34"/>
                    <a:pt x="25" y="27"/>
                    <a:pt x="5" y="23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4" y="20"/>
                    <a:pt x="60" y="28"/>
                    <a:pt x="60" y="3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52"/>
                    <a:pt x="57" y="54"/>
                    <a:pt x="5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042" y="3290852"/>
            <a:ext cx="817227" cy="475253"/>
            <a:chOff x="633703" y="4595227"/>
            <a:chExt cx="817227" cy="47525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8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5" name="Прямоугольник 64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-1009" y="4317399"/>
            <a:ext cx="817227" cy="475253"/>
            <a:chOff x="-792725" y="4047737"/>
            <a:chExt cx="817227" cy="475253"/>
          </a:xfrm>
        </p:grpSpPr>
        <p:sp>
          <p:nvSpPr>
            <p:cNvPr id="119" name="Овал 118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121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38993" y="5187129"/>
            <a:ext cx="817227" cy="475253"/>
            <a:chOff x="2273440" y="5295480"/>
            <a:chExt cx="817227" cy="475253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</a:p>
            </p:txBody>
          </p:sp>
        </p:grpSp>
        <p:grpSp>
          <p:nvGrpSpPr>
            <p:cNvPr id="124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25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33517" y="5863587"/>
            <a:ext cx="817227" cy="475253"/>
            <a:chOff x="-795017" y="2692105"/>
            <a:chExt cx="817227" cy="475253"/>
          </a:xfrm>
        </p:grpSpPr>
        <p:grpSp>
          <p:nvGrpSpPr>
            <p:cNvPr id="131" name="Группа 130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139" name="Овал 138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</a:p>
            </p:txBody>
          </p:sp>
        </p:grpSp>
        <p:grpSp>
          <p:nvGrpSpPr>
            <p:cNvPr id="132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133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5" name="Прямоугольник 54"/>
          <p:cNvSpPr/>
          <p:nvPr/>
        </p:nvSpPr>
        <p:spPr>
          <a:xfrm>
            <a:off x="5555667" y="1473908"/>
            <a:ext cx="3651176" cy="15799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объектов коммерческой недвижимости, молодняка с/х животных, автотранспорта, техники, оборудования, земель с/х назначения, теплиц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Текущие цели (пополнение оборотных средств):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горюче-смазочных материалов, удобрений, средств и защиты растений, семян и посадочного материала ветеринарных препаратов, молодняка с/х животных на откорм,  рыбопосадочного материала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09089" y="3212016"/>
            <a:ext cx="3997754" cy="28161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участие заемщика – не менее 50% от бюджета проекта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участие заемщика может быть обеспечено в виде имущественного вклада и/или денежного вклада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предоставление кредитов с льготной процентной ставкой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отсрочка по погашению основного долга в зависимости от срока кредитования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возможен досрочный возврат кредита с уплатой комиссии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страхование заемщиком залогового </a:t>
            </a: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поддержание чистых кредитовых оборотов по счетам в </a:t>
            </a: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Банке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09865" y="3112539"/>
            <a:ext cx="3766885" cy="86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КФХ-ЮЛ/КФХ-ИП</a:t>
            </a:r>
          </a:p>
          <a:p>
            <a:pPr marL="108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специализация клиента – производство и/или переработка с/х продукции</a:t>
            </a: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КФХ – участник Региональной программы, </a:t>
            </a:r>
            <a:b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получивший грант по причине дефицита бюджетных средств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4155" y="4286637"/>
            <a:ext cx="4311656" cy="739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 - до </a:t>
            </a:r>
            <a:r>
              <a:rPr lang="en-US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 </a:t>
            </a:r>
          </a:p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текущие (оборотные) цели - до </a:t>
            </a:r>
            <a:r>
              <a:rPr lang="en-US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и текущие (оборотные) цели – до 5 млн. </a:t>
            </a:r>
          </a:p>
          <a:p>
            <a:pPr defTabSz="914206">
              <a:spcBef>
                <a:spcPts val="400"/>
              </a:spcBef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руб., в том числе на текущие (оборотные) цели – до 3 млн руб.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816218" y="5792938"/>
            <a:ext cx="3745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оручительство регионального гарантийного фонда, залог недвижимости, транспорта, оборудования, имущества, приобретаемого за счет кредитных средств Банка, товары в обороте.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61637" y="5248331"/>
            <a:ext cx="5203969" cy="40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-108000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 - до 10 лет </a:t>
            </a:r>
          </a:p>
          <a:p>
            <a:pPr marL="108000" indent="-108000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средств - до 2 лет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2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34281" y="20272"/>
            <a:ext cx="518819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ТАРИФНЫХ ПЛАНОВ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63928" y="149842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506593" y="1681095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0238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0849" y="119496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262" y="1063370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53884" y="2064968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352" y="1686681"/>
            <a:ext cx="308510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6331"/>
              </a:buClr>
              <a:buSzPts val="36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НОВЫЕ ТАРИФНЫЕ ПЛАНЫ ДЛЯ КЛИЕНТОВ АПК: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558548" y="2172968"/>
            <a:ext cx="3576588" cy="3416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6331"/>
              </a:buClr>
              <a:buSzPts val="36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97F40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КЛЮЧЕВЫЕ ПРЕИМУЩЕСТВА: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43723" y="5469330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B603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4525" y="59440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be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715" y="3110138"/>
            <a:ext cx="4248472" cy="86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1111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397F4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11111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397F4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496" y="3199015"/>
            <a:ext cx="9107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Segoe Condensed"/>
              </a:rPr>
              <a:t>                                             </a:t>
            </a:r>
            <a:endParaRPr lang="ru-RU" sz="900" dirty="0">
              <a:solidFill>
                <a:srgbClr val="000000"/>
              </a:solidFill>
              <a:latin typeface="Segoe Condensed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7021128"/>
              </p:ext>
            </p:extLst>
          </p:nvPr>
        </p:nvGraphicFramePr>
        <p:xfrm>
          <a:off x="502199" y="2642246"/>
          <a:ext cx="7680875" cy="4058462"/>
        </p:xfrm>
        <a:graphic>
          <a:graphicData uri="http://schemas.openxmlformats.org/presentationml/2006/ole">
            <p:oleObj spid="_x0000_s9236" name="Лист" r:id="rId5" imgW="9353390" imgH="4943518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417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120138"/>
            <a:ext cx="4788024" cy="1389383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161648"/>
            <a:ext cx="289556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создал 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бесплатный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маркетплейс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065326"/>
            <a:ext cx="3312368" cy="169790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1350"/>
              </a:spcBef>
              <a:spcAft>
                <a:spcPts val="900"/>
              </a:spcAft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350"/>
              </a:spcBef>
              <a:spcAft>
                <a:spcPts val="9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 – пространство для фермеров</a:t>
            </a:r>
          </a:p>
          <a:p>
            <a:pPr>
              <a:spcBef>
                <a:spcPts val="1350"/>
              </a:spcBef>
              <a:spcAft>
                <a:spcPts val="900"/>
              </a:spcAft>
            </a:pPr>
            <a:r>
              <a:rPr lang="ru-RU" sz="1200" dirty="0"/>
              <a:t/>
            </a:r>
            <a:br>
              <a:rPr lang="ru-RU" sz="1200" dirty="0"/>
            </a:br>
            <a:endParaRPr lang="ru-RU" sz="1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65530" y="3087802"/>
            <a:ext cx="4286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экосистемы: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66045" y="3779060"/>
            <a:ext cx="817227" cy="475253"/>
            <a:chOff x="633703" y="4595227"/>
            <a:chExt cx="817227" cy="475253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5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6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2" name="Прямоугольник 6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71511" y="4606990"/>
            <a:ext cx="817227" cy="475253"/>
            <a:chOff x="-792725" y="4047737"/>
            <a:chExt cx="817227" cy="475253"/>
          </a:xfrm>
        </p:grpSpPr>
        <p:sp>
          <p:nvSpPr>
            <p:cNvPr id="75" name="Овал 74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604762" y="5558161"/>
            <a:ext cx="817227" cy="475253"/>
            <a:chOff x="2273440" y="5295480"/>
            <a:chExt cx="817227" cy="475253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0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3" name="Прямоугольник 112"/>
          <p:cNvSpPr/>
          <p:nvPr/>
        </p:nvSpPr>
        <p:spPr>
          <a:xfrm>
            <a:off x="1343723" y="3638249"/>
            <a:ext cx="3348049" cy="888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Повышение уровня </a:t>
            </a:r>
            <a:r>
              <a:rPr lang="ru-RU" sz="1200" b="1" dirty="0" err="1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цифровизации</a:t>
            </a:r>
            <a:r>
              <a:rPr lang="ru-RU" sz="1200" b="1" dirty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 сельского </a:t>
            </a:r>
            <a:r>
              <a:rPr lang="ru-RU" sz="1200" b="1" dirty="0" smtClean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хозяйства</a:t>
            </a:r>
            <a:endParaRPr lang="ru-RU" sz="1200" b="1" dirty="0">
              <a:solidFill>
                <a:srgbClr val="1F7E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343722" y="4527065"/>
            <a:ext cx="3237467" cy="79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662">
              <a:lnSpc>
                <a:spcPct val="120000"/>
              </a:lnSpc>
            </a:pPr>
            <a:r>
              <a:rPr lang="ru-RU" sz="1200" b="1" dirty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Формирование </a:t>
            </a:r>
            <a:r>
              <a:rPr lang="ru-RU" sz="1200" b="1" dirty="0" smtClean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эффективных </a:t>
            </a:r>
            <a:r>
              <a:rPr lang="ru-RU" sz="1200" b="1" dirty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онлайн каналов </a:t>
            </a:r>
            <a:r>
              <a:rPr lang="ru-RU" sz="1200" b="1" dirty="0" smtClean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сбыта</a:t>
            </a:r>
            <a:endParaRPr lang="ru-RU" sz="1200" b="1" dirty="0">
              <a:solidFill>
                <a:srgbClr val="1F7E34"/>
              </a:solidFill>
              <a:latin typeface="Arial" panose="020B0604020202020204" pitchFamily="34" charset="0"/>
              <a:ea typeface="Montserrat Semi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117282" y="5907019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343722" y="5470652"/>
            <a:ext cx="3252445" cy="923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662"/>
            <a:r>
              <a:rPr lang="ru-RU" sz="1200" b="1" dirty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Повышение уровня </a:t>
            </a:r>
            <a:r>
              <a:rPr lang="ru-RU" sz="1200" b="1" dirty="0" smtClean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информированности  </a:t>
            </a:r>
            <a:r>
              <a:rPr lang="ru-RU" sz="1200" b="1" dirty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о новых передовых технологиях в сельском </a:t>
            </a:r>
            <a:r>
              <a:rPr lang="ru-RU" sz="1200" b="1" dirty="0" smtClean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хозяйстве</a:t>
            </a:r>
            <a:endParaRPr lang="ru-RU" sz="1200" b="1" dirty="0">
              <a:solidFill>
                <a:srgbClr val="1F7E34"/>
              </a:solidFill>
              <a:latin typeface="Arial" panose="020B0604020202020204" pitchFamily="34" charset="0"/>
              <a:ea typeface="Montserrat Semi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890431" y="3055595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747" y="26673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ЦИФРОВАЯ ЭКОСИСТЕМА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ПРЕДПРИЯТИЙ АПК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СВОЁ.ФЕРМЕРСТВО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СВОЁ.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РОДНОЕ</a:t>
            </a:r>
          </a:p>
        </p:txBody>
      </p:sp>
      <p:pic>
        <p:nvPicPr>
          <p:cNvPr id="63" name="Рисунок 62" descr="Вырезка экрана">
            <a:extLst>
              <a:ext uri="{FF2B5EF4-FFF2-40B4-BE49-F238E27FC236}">
                <a16:creationId xmlns=""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572" y="1608850"/>
            <a:ext cx="2155371" cy="465274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252" y="4064920"/>
            <a:ext cx="4549765" cy="23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3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uegTCgRWO_36p.38Ovr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oGcoftxcLxfaN2KO4h6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5_Firm Format - template_Blue">
  <a:themeElements>
    <a:clrScheme name="РСБ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33333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 algn="l">
          <a:defRPr sz="16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УГМК">
        <a:dk1>
          <a:srgbClr val="000000"/>
        </a:dk1>
        <a:lt1>
          <a:srgbClr val="FFFFFF"/>
        </a:lt1>
        <a:dk2>
          <a:srgbClr val="565C6C"/>
        </a:dk2>
        <a:lt2>
          <a:srgbClr val="DBEFF9"/>
        </a:lt2>
        <a:accent1>
          <a:srgbClr val="DCE2EC"/>
        </a:accent1>
        <a:accent2>
          <a:srgbClr val="003EAB"/>
        </a:accent2>
        <a:accent3>
          <a:srgbClr val="009DE2"/>
        </a:accent3>
        <a:accent4>
          <a:srgbClr val="565C6C"/>
        </a:accent4>
        <a:accent5>
          <a:srgbClr val="FF7675"/>
        </a:accent5>
        <a:accent6>
          <a:srgbClr val="C8BCC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РоссельхозБанк (RSHB) 4x3.potx" id="{71569C02-40C5-4F2D-ADBB-DC173588E1BF}" vid="{C5B0BF87-2EF8-46AB-9EA0-C4F2E2C11BC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10543</TotalTime>
  <Words>1503</Words>
  <Application>Microsoft Office PowerPoint</Application>
  <PresentationFormat>Экран (4:3)</PresentationFormat>
  <Paragraphs>204</Paragraphs>
  <Slides>11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45_Firm Format - template_Blue</vt:lpstr>
      <vt:lpstr>think-cell Slide</vt:lpstr>
      <vt:lpstr>Лист</vt:lpstr>
      <vt:lpstr>ПРОГРАММЫ ПОДДЕРЖКИ сельскохозяйственных товаропроизводителей  </vt:lpstr>
      <vt:lpstr>Слайд 2</vt:lpstr>
      <vt:lpstr>КРЕДИТЫ НА ОБОРОТНЫЕ ЦЕЛИ</vt:lpstr>
      <vt:lpstr>КРЕДИТЫ НА ИНВЕСТИЦИОННЫЕ ЦЕЛИ</vt:lpstr>
      <vt:lpstr>КРЕДИТЫ НА ИНВЕСТИЦИОННЫЕ ЦЕЛИ</vt:lpstr>
      <vt:lpstr>ПРОГРАММЫ ДЛЯ ВНОВЬ СОЗДАННЫХ ХОЗЯЙСТВ</vt:lpstr>
      <vt:lpstr>ПРОГРАММЫ ДЛЯ ВНОВЬ СОЗДАННЫХ ХОЗЯЙСТВ</vt:lpstr>
      <vt:lpstr>Слайд 8</vt:lpstr>
      <vt:lpstr>Слайд 9</vt:lpstr>
      <vt:lpstr>Слайд 10</vt:lpstr>
      <vt:lpstr>Спасибо за внимание</vt:lpstr>
    </vt:vector>
  </TitlesOfParts>
  <Company>Россельхозбанк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Бизнес-встречи в Красноярске</dc:title>
  <dc:creator>Чагина Ольга Вячеславовна</dc:creator>
  <cp:lastModifiedBy>РайАдм - Григорьева Наталья Клавдиевна</cp:lastModifiedBy>
  <cp:revision>800</cp:revision>
  <cp:lastPrinted>2022-07-14T12:02:20Z</cp:lastPrinted>
  <dcterms:created xsi:type="dcterms:W3CDTF">2016-10-06T10:10:33Z</dcterms:created>
  <dcterms:modified xsi:type="dcterms:W3CDTF">2022-08-01T07:38:14Z</dcterms:modified>
</cp:coreProperties>
</file>