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9" r:id="rId2"/>
    <p:sldId id="260" r:id="rId3"/>
    <p:sldId id="292" r:id="rId4"/>
    <p:sldId id="296" r:id="rId5"/>
    <p:sldId id="263" r:id="rId6"/>
    <p:sldId id="290" r:id="rId7"/>
    <p:sldId id="304" r:id="rId8"/>
    <p:sldId id="264" r:id="rId9"/>
    <p:sldId id="284" r:id="rId10"/>
    <p:sldId id="297" r:id="rId11"/>
    <p:sldId id="286" r:id="rId12"/>
    <p:sldId id="298" r:id="rId13"/>
    <p:sldId id="299" r:id="rId14"/>
    <p:sldId id="300" r:id="rId15"/>
    <p:sldId id="301" r:id="rId16"/>
    <p:sldId id="302" r:id="rId17"/>
    <p:sldId id="295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26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1534022309711302"/>
          <c:y val="0.29615604863068867"/>
          <c:w val="0.43703094925634339"/>
          <c:h val="0.580499152046416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8.5402553618338151E-2"/>
                  <c:y val="-8.3439261981474139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8.7495516185477018E-2"/>
                  <c:y val="-0.2363707979888240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5.3664260717410393E-2"/>
                  <c:y val="-0.25076850709826831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-0.12061767279090113"/>
                  <c:y val="-0.15696088873086994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6.7961286089238876E-2"/>
                  <c:y val="0.11160933409685864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-2.7956255468066547E-2"/>
                  <c:y val="1.9803216560108739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2.5849846894138231E-2"/>
                  <c:y val="1.8653209008759566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-1.724234470691163E-2"/>
                  <c:y val="4.8819275762686264E-2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5.6944444444444443E-2"/>
                  <c:y val="-3.4972775813028593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3.1158573928258965E-2"/>
                  <c:y val="-9.6784895099174387E-2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9.7286745406824117E-3"/>
                  <c:y val="-0.1099627860073500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Министерство природных ресурсов и лесопромышленного комплекса Архангельской области</c:v>
                </c:pt>
                <c:pt idx="1">
                  <c:v>Федеральная служба  по  надзору   в  сфере природопользования</c:v>
                </c:pt>
                <c:pt idx="2">
                  <c:v>Министерство транспорта Архангельской области</c:v>
                </c:pt>
                <c:pt idx="3">
                  <c:v>Финансовое управление администрации Шенкурского муниципального округа Архангельской области</c:v>
                </c:pt>
                <c:pt idx="4">
                  <c:v>Администрация Шенкурского муниципального района Архангельской области</c:v>
                </c:pt>
                <c:pt idx="5">
                  <c:v>Контрольно-счетная комиссия Шенкурского муниципального округа Архангельской области</c:v>
                </c:pt>
                <c:pt idx="6">
                  <c:v>Федеральная налоговая служба </c:v>
                </c:pt>
                <c:pt idx="7">
                  <c:v>Министерство внутренних дел Российской Федерации</c:v>
                </c:pt>
                <c:pt idx="8">
                  <c:v>Администрация Губернатора Архангельской области и Правительства Архангельской области</c:v>
                </c:pt>
                <c:pt idx="9">
                  <c:v>Агентство по организационному обеспечению деятельности мировых судей Архангельской области</c:v>
                </c:pt>
                <c:pt idx="10">
                  <c:v>Управление образования администрации Шенкурского муниципального округа Архангельской области</c:v>
                </c:pt>
              </c:strCache>
            </c:strRef>
          </c:cat>
          <c:val>
            <c:numRef>
              <c:f>Лист1!$B$2:$B$12</c:f>
              <c:numCache>
                <c:formatCode>_-* #,##0.00\ _₽_-;\-* #,##0.00\ _₽_-;_-* "-"??\ _₽_-;_-@_-</c:formatCode>
                <c:ptCount val="11"/>
                <c:pt idx="0" formatCode="General">
                  <c:v>3116384.04</c:v>
                </c:pt>
                <c:pt idx="1">
                  <c:v>465297.06</c:v>
                </c:pt>
                <c:pt idx="2">
                  <c:v>123600</c:v>
                </c:pt>
                <c:pt idx="3" formatCode="0.00">
                  <c:v>312546342.88999999</c:v>
                </c:pt>
                <c:pt idx="4" formatCode="0.00">
                  <c:v>122875022.48</c:v>
                </c:pt>
                <c:pt idx="5" formatCode="General">
                  <c:v>17351.830000000002</c:v>
                </c:pt>
                <c:pt idx="6" formatCode="0.00">
                  <c:v>132230691.98</c:v>
                </c:pt>
                <c:pt idx="7" formatCode="General">
                  <c:v>4658.03</c:v>
                </c:pt>
                <c:pt idx="8" formatCode="General">
                  <c:v>33600</c:v>
                </c:pt>
                <c:pt idx="9" formatCode="General">
                  <c:v>5784411.9200000009</c:v>
                </c:pt>
                <c:pt idx="10" formatCode="General">
                  <c:v>331727899.11000001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55664501312336134"/>
          <c:y val="0"/>
          <c:w val="0.44175022041095391"/>
          <c:h val="1"/>
        </c:manualLayout>
      </c:layout>
      <c:txPr>
        <a:bodyPr/>
        <a:lstStyle/>
        <a:p>
          <a:pPr>
            <a:defRPr sz="1000" kern="0" spc="100" baseline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2445319335082929E-5"/>
          <c:y val="0.31114075714861095"/>
          <c:w val="0.4370309492563435"/>
          <c:h val="0.580499152046415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6.8735892388451458E-2"/>
                  <c:y val="-0.28073792413411175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1.9440069991251092E-2"/>
                  <c:y val="-0.28382237496224327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3.9775262467191652E-2"/>
                  <c:y val="-0.21830163864277083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1.9660104986876693E-2"/>
                  <c:y val="-0.14697127970197341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2.6835083114610673E-3"/>
                  <c:y val="-0.1256485507702376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6.7659667541557309E-3"/>
                  <c:y val="1.480831372080145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0.10084973753280839"/>
                  <c:y val="-0.17864545314387836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8.1321084864391933E-4"/>
                  <c:y val="-2.6104266826923076E-2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5.277788713910761E-2"/>
                  <c:y val="-0.13986593208819975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5.3380796150481191E-2"/>
                  <c:y val="-0.24912923504832865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-7.6382545931758569E-2"/>
                  <c:y val="-0.2223479032420459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 ПОЛИТИКА</c:v>
                </c:pt>
                <c:pt idx="9">
                  <c:v>ФИЗИЧЕСКАЯ КУЛЬТУРА И СПОРТ</c:v>
                </c:pt>
              </c:strCache>
            </c:strRef>
          </c:cat>
          <c:val>
            <c:numRef>
              <c:f>Лист1!$B$2:$B$11</c:f>
              <c:numCache>
                <c:formatCode>_-* #,##0.00\ _₽_-;\-* #,##0.00\ _₽_-;_-* "-"??\ _₽_-;_-@_-</c:formatCode>
                <c:ptCount val="10"/>
                <c:pt idx="0">
                  <c:v>98144789.099999994</c:v>
                </c:pt>
                <c:pt idx="1">
                  <c:v>1158760.1000000001</c:v>
                </c:pt>
                <c:pt idx="2" formatCode="0.00">
                  <c:v>6809400</c:v>
                </c:pt>
                <c:pt idx="3" formatCode="0.00">
                  <c:v>48588655</c:v>
                </c:pt>
                <c:pt idx="4">
                  <c:v>41581858.960000001</c:v>
                </c:pt>
                <c:pt idx="5">
                  <c:v>4753688.3600000003</c:v>
                </c:pt>
                <c:pt idx="6">
                  <c:v>582090044.48000002</c:v>
                </c:pt>
                <c:pt idx="7">
                  <c:v>86896268.560000002</c:v>
                </c:pt>
                <c:pt idx="8">
                  <c:v>16534908.85</c:v>
                </c:pt>
                <c:pt idx="9">
                  <c:v>367000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55824978127734037"/>
          <c:y val="0"/>
          <c:w val="0.44175022041095374"/>
          <c:h val="1"/>
        </c:manualLayout>
      </c:layout>
      <c:txPr>
        <a:bodyPr/>
        <a:lstStyle/>
        <a:p>
          <a:pPr>
            <a:defRPr sz="800" kern="0" spc="100" baseline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A9A1D-B2DD-4A34-AE36-375EBCD204EA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485D7-CEDA-48C0-9957-432FAD70A1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09/04/2025</a:t>
            </a:fld>
            <a:endParaRPr lang="fr-FR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3848" y="260648"/>
            <a:ext cx="5511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Подготовлено: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Финансовым управлением администрации Шенкурского муниципального округа Архангельской области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Символи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85728"/>
            <a:ext cx="2304256" cy="30963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87824" y="2428868"/>
            <a:ext cx="59766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Исполнение бюджета Шенкурского муниципального округа Архангельской области за 2024 год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Доходы бюджета Шенкурского муниципального округа Архангельской области за 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2024 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год 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2060848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НАЛОГОВЫЕ И НЕНАЛОГОВЫЕ ДОХОДЫ</a:t>
            </a:r>
          </a:p>
          <a:p>
            <a:r>
              <a:rPr lang="ru-RU" sz="1600" dirty="0" smtClean="0"/>
              <a:t>Исполнено: </a:t>
            </a:r>
            <a:r>
              <a:rPr lang="ru-RU" sz="1600" dirty="0" smtClean="0"/>
              <a:t>148 977 040,13 рублей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2852936"/>
            <a:ext cx="4145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БЕЗВОЗМЕЗДНЫЕ ПОСТУПЛЕНИЯ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Исполнено: </a:t>
            </a:r>
            <a:r>
              <a:rPr lang="ru-RU" sz="1600" dirty="0" smtClean="0"/>
              <a:t>755 642 249,21 рублей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3573016"/>
            <a:ext cx="3816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Субсидии бюджетам бюджетной системы РФ (межбюджетные субсидии)</a:t>
            </a:r>
          </a:p>
          <a:p>
            <a:r>
              <a:rPr lang="ru-RU" sz="1400" dirty="0" smtClean="0"/>
              <a:t>Исполнено: </a:t>
            </a:r>
            <a:r>
              <a:rPr lang="ru-RU" sz="1400" dirty="0" smtClean="0"/>
              <a:t>82 738 013, 44 рублей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4500570"/>
            <a:ext cx="35004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Субвенции бюджетам бюджетной системы РФ</a:t>
            </a:r>
          </a:p>
          <a:p>
            <a:r>
              <a:rPr lang="ru-RU" sz="1400" dirty="0" smtClean="0"/>
              <a:t>Исполнено: </a:t>
            </a:r>
            <a:r>
              <a:rPr lang="ru-RU" sz="1400" dirty="0" smtClean="0"/>
              <a:t>324 743 946,08 рублей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16016" y="5445224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Иные межбюджетные трансферты</a:t>
            </a:r>
          </a:p>
          <a:p>
            <a:r>
              <a:rPr lang="ru-RU" sz="1400" dirty="0" smtClean="0"/>
              <a:t>Исполнено: </a:t>
            </a:r>
            <a:r>
              <a:rPr lang="ru-RU" sz="1400" dirty="0" smtClean="0"/>
              <a:t>36 471 054,36 рублей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79512" y="1628800"/>
            <a:ext cx="1091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Доходы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>
            <a:off x="-214346" y="2571744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57158" y="314324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57158" y="2357430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6200000" flipH="1">
            <a:off x="2867255" y="4562240"/>
            <a:ext cx="2591148" cy="38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3780721" y="3921572"/>
            <a:ext cx="360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4160010" y="4488136"/>
            <a:ext cx="360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0" y="3933056"/>
            <a:ext cx="40005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Дотации бюджетам бюджетной системы Российской </a:t>
            </a:r>
            <a:r>
              <a:rPr lang="ru-RU" sz="1400" i="1" dirty="0" smtClean="0"/>
              <a:t>Федерации</a:t>
            </a:r>
          </a:p>
          <a:p>
            <a:r>
              <a:rPr lang="ru-RU" sz="1400" dirty="0" smtClean="0"/>
              <a:t>Исполнено</a:t>
            </a:r>
            <a:r>
              <a:rPr lang="ru-RU" sz="1400" dirty="0" smtClean="0"/>
              <a:t>: </a:t>
            </a:r>
            <a:r>
              <a:rPr lang="ru-RU" sz="1400" dirty="0" smtClean="0"/>
              <a:t>312 546 342,89 рублей</a:t>
            </a:r>
            <a:endParaRPr lang="ru-RU" sz="1400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3812471" y="4855022"/>
            <a:ext cx="360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4187369" y="5742584"/>
            <a:ext cx="360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«Отраслевая» структура расходов Шенкурского муниципального округа Архангельской области за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2024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год (рублей)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556792"/>
          <a:ext cx="914400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Шенкурского муниципального округа Архангельской области за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2024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год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1628800"/>
            <a:ext cx="419185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ОБЩЕГОСУДАРСТВЕННЫЕ ВОПРОСЫ</a:t>
            </a:r>
          </a:p>
          <a:p>
            <a:r>
              <a:rPr lang="ru-RU" sz="1600" dirty="0" smtClean="0"/>
              <a:t>Запланировано: </a:t>
            </a:r>
            <a:r>
              <a:rPr lang="ru-RU" sz="1600" b="1" dirty="0" smtClean="0"/>
              <a:t> 100 818 090,13 </a:t>
            </a:r>
            <a:r>
              <a:rPr lang="ru-RU" sz="1600" dirty="0" smtClean="0"/>
              <a:t>рублей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Исполнено</a:t>
            </a:r>
            <a:r>
              <a:rPr lang="ru-RU" sz="1600" b="1" dirty="0" smtClean="0"/>
              <a:t> 98 144 789,10 </a:t>
            </a:r>
            <a:r>
              <a:rPr lang="ru-RU" sz="1600" dirty="0" smtClean="0"/>
              <a:t>рублей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2420888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Функционирование высшего должностного лица субъекта РФ и муниципального образования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2 101 623,30 </a:t>
            </a:r>
            <a:r>
              <a:rPr lang="ru-RU" sz="1400" dirty="0" smtClean="0"/>
              <a:t>рублей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2 054 347,57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3284984"/>
            <a:ext cx="4716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2 874 898,85 </a:t>
            </a:r>
            <a:r>
              <a:rPr lang="ru-RU" sz="1400" dirty="0" smtClean="0"/>
              <a:t>рублей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2 862 876,28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644008" y="2420888"/>
            <a:ext cx="44999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Функционирование Правительства РФ, высших исполнительных органов государственной  власти субъектов РФ, местных администраций 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78 952 839,89 </a:t>
            </a:r>
            <a:r>
              <a:rPr lang="ru-RU" sz="1400" dirty="0" smtClean="0"/>
              <a:t>рублей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77 727 218,16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644008" y="3501008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Судебная система</a:t>
            </a:r>
            <a:r>
              <a:rPr lang="ru-RU" sz="1400" dirty="0" smtClean="0"/>
              <a:t> 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3 643,40 </a:t>
            </a:r>
            <a:r>
              <a:rPr lang="ru-RU" sz="1400" dirty="0" smtClean="0"/>
              <a:t> </a:t>
            </a:r>
            <a:r>
              <a:rPr lang="ru-RU" sz="1400" dirty="0" smtClean="0"/>
              <a:t>рублей </a:t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3 643,40 </a:t>
            </a:r>
            <a:r>
              <a:rPr lang="ru-RU" sz="1400" dirty="0" smtClean="0"/>
              <a:t>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644008" y="4149080"/>
            <a:ext cx="44999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Обеспечение деятельности финансовых, налоговых и таможенных органов и органов финансового (финансово-бюджетного) надзора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14 141 433,18 </a:t>
            </a:r>
            <a:r>
              <a:rPr lang="ru-RU" sz="1400" dirty="0" smtClean="0"/>
              <a:t>рублей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13 280 015,01 </a:t>
            </a:r>
            <a:r>
              <a:rPr lang="ru-RU" sz="1400" dirty="0" smtClean="0"/>
              <a:t>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4653136"/>
            <a:ext cx="3707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Резервные фонды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14 620,08 </a:t>
            </a:r>
            <a:r>
              <a:rPr lang="ru-RU" sz="1400" dirty="0" smtClean="0"/>
              <a:t>рублей 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- рублей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644008" y="5301208"/>
            <a:ext cx="44999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Другие общегосударственные вопросы </a:t>
            </a:r>
            <a:r>
              <a:rPr lang="ru-RU" sz="1400" dirty="0" smtClean="0"/>
              <a:t>Запланировано: </a:t>
            </a:r>
            <a:r>
              <a:rPr lang="ru-RU" sz="1400" dirty="0" smtClean="0"/>
              <a:t> 2 729 031,43 </a:t>
            </a:r>
            <a:r>
              <a:rPr lang="ru-RU" sz="1400" dirty="0" smtClean="0"/>
              <a:t>рублей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2 216 688,68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572000" y="2420888"/>
            <a:ext cx="0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283968" y="28529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283968" y="357301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987824" y="4797152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572000" y="270892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572000" y="386104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572000" y="450912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572000" y="544522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Шенкурского муниципального округа Архангельской области за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2024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год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772816"/>
            <a:ext cx="30778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НАЦИОНАЛЬНАЯ ОБОРОНА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2132856"/>
            <a:ext cx="3534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Мобилизационная и вневойсковая подготовка </a:t>
            </a:r>
            <a:endParaRPr lang="ru-RU" sz="1400" b="1" dirty="0" smtClean="0"/>
          </a:p>
          <a:p>
            <a:r>
              <a:rPr lang="ru-RU" sz="1400" dirty="0" smtClean="0"/>
              <a:t>Запланировано</a:t>
            </a:r>
            <a:r>
              <a:rPr lang="ru-RU" sz="1400" dirty="0" smtClean="0"/>
              <a:t>: </a:t>
            </a:r>
            <a:r>
              <a:rPr lang="ru-RU" sz="1400" dirty="0" smtClean="0"/>
              <a:t> 1 158 760,10 </a:t>
            </a:r>
            <a:r>
              <a:rPr lang="ru-RU" sz="1400" dirty="0" smtClean="0"/>
              <a:t> </a:t>
            </a:r>
            <a:r>
              <a:rPr lang="ru-RU" sz="1400" dirty="0" smtClean="0"/>
              <a:t>рублей</a:t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1 158 760,10 </a:t>
            </a:r>
            <a:r>
              <a:rPr lang="ru-RU" sz="1400" dirty="0" smtClean="0"/>
              <a:t>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179512" y="206084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79512" y="26369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9512" y="3573016"/>
            <a:ext cx="471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НАЦИОНАЛЬНАЯ БЕЗОПАСНОСТЬ И ПРАВООХРАНИТЕЛЬНАЯ ДЕЯТЕЛЬНОСТЬ</a:t>
            </a:r>
            <a:endParaRPr lang="ru-RU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467544" y="4221088"/>
            <a:ext cx="33900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Защита населения и территории от чрезвычайных ситуаций природного и техногенного характера, пожарная безопасность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7 009 400,00 </a:t>
            </a:r>
            <a:r>
              <a:rPr lang="ru-RU" sz="1400" dirty="0" smtClean="0"/>
              <a:t>рублей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6 809 400,00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895527" y="2996952"/>
            <a:ext cx="3236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ОХРАНА ОКРУЖАЮЩЕЙ СРЕДЫ</a:t>
            </a:r>
            <a:endParaRPr lang="ru-RU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5148064" y="3861048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Другие вопросы в области охраны окружающей среды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4 803 688,37 </a:t>
            </a:r>
            <a:r>
              <a:rPr lang="ru-RU" sz="1400" dirty="0" smtClean="0"/>
              <a:t>рублей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4 753 688,36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283968" y="1772816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КУЛЬТУРА, КИНЕМАТОГРАФИЯ</a:t>
            </a:r>
            <a:endParaRPr lang="ru-RU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716016" y="2060848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Культура 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86 896 268,56 </a:t>
            </a:r>
            <a:r>
              <a:rPr lang="ru-RU" sz="1400" dirty="0" smtClean="0"/>
              <a:t> </a:t>
            </a:r>
            <a:r>
              <a:rPr lang="ru-RU" sz="1400" dirty="0" smtClean="0"/>
              <a:t>рублей </a:t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86 896 268,56 </a:t>
            </a:r>
            <a:r>
              <a:rPr lang="ru-RU" sz="1400" dirty="0" smtClean="0"/>
              <a:t>рублей </a:t>
            </a:r>
            <a:endParaRPr lang="ru-RU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3779912" y="5229200"/>
            <a:ext cx="3718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ФИЗИЧЕСКАЯ КУЛЬТУРА И СПОРТ</a:t>
            </a:r>
            <a:endParaRPr lang="ru-RU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4283968" y="5589240"/>
            <a:ext cx="324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Массовый спорт 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367 000,00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367 000,00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V="1">
            <a:off x="323528" y="414908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23528" y="472514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4572000" y="206084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72000" y="26369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5076056" y="357301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076056" y="4149080"/>
            <a:ext cx="161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4139952" y="551723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139952" y="6093296"/>
            <a:ext cx="161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Шенкурского муниципального округа Архангельской области за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2024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год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772816"/>
            <a:ext cx="38872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НАЦИОНАЛЬНАЯ ЭКОНОМИКА</a:t>
            </a:r>
          </a:p>
          <a:p>
            <a:r>
              <a:rPr lang="ru-RU" sz="1600" dirty="0" smtClean="0"/>
              <a:t>Запланировано: </a:t>
            </a:r>
            <a:r>
              <a:rPr lang="ru-RU" sz="1600" b="1" dirty="0" smtClean="0"/>
              <a:t> 53 644 125,44 </a:t>
            </a:r>
            <a:r>
              <a:rPr lang="ru-RU" sz="1600" dirty="0" smtClean="0"/>
              <a:t>рублей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Исполнено: </a:t>
            </a:r>
            <a:r>
              <a:rPr lang="ru-RU" sz="1600" b="1" dirty="0" smtClean="0"/>
              <a:t> 48 588 655,00 </a:t>
            </a:r>
            <a:r>
              <a:rPr lang="ru-RU" sz="1600" dirty="0" smtClean="0"/>
              <a:t>рублей</a:t>
            </a:r>
            <a:endParaRPr lang="ru-RU" sz="1600" dirty="0" smtClean="0"/>
          </a:p>
          <a:p>
            <a:endParaRPr lang="ru-RU" sz="16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67544" y="2564904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67544" y="314096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3568" y="2708920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Транспорт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8 074 450,42 </a:t>
            </a:r>
            <a:r>
              <a:rPr lang="ru-RU" sz="1400" dirty="0" smtClean="0"/>
              <a:t>рублей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8 073 643,68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683568" y="3501008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Дорожное хозяйство (дорожные фонды)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42 853 475,02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37 800 011,32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683568" y="4509120"/>
            <a:ext cx="33883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Другие вопросы в области национальной экономики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2 716 200,00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 </a:t>
            </a:r>
            <a:r>
              <a:rPr lang="ru-RU" sz="1400" dirty="0" smtClean="0"/>
              <a:t>: </a:t>
            </a:r>
            <a:r>
              <a:rPr lang="ru-RU" sz="1400" dirty="0" smtClean="0"/>
              <a:t> 2 715 000,00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067944" y="1772816"/>
            <a:ext cx="45286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ЖИЛИЩНО-КОММУНАЛЬНОЕ ХОЗЯЙСТВО</a:t>
            </a:r>
          </a:p>
          <a:p>
            <a:r>
              <a:rPr lang="ru-RU" sz="1600" dirty="0" smtClean="0"/>
              <a:t>Запланировано: </a:t>
            </a:r>
            <a:r>
              <a:rPr lang="ru-RU" sz="1600" b="1" dirty="0" smtClean="0"/>
              <a:t> 45 062 867,10 </a:t>
            </a:r>
            <a:r>
              <a:rPr lang="ru-RU" sz="1600" dirty="0" smtClean="0"/>
              <a:t>рублей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Исполнено: </a:t>
            </a:r>
            <a:r>
              <a:rPr lang="ru-RU" sz="1600" b="1" dirty="0" smtClean="0"/>
              <a:t> 41 581 858,96 </a:t>
            </a:r>
            <a:r>
              <a:rPr lang="ru-RU" sz="1600" dirty="0" smtClean="0"/>
              <a:t>рублей</a:t>
            </a:r>
            <a:endParaRPr lang="ru-RU" sz="1600" dirty="0" smtClean="0"/>
          </a:p>
          <a:p>
            <a:endParaRPr lang="ru-RU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4572000" y="2708920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Жилищное хозяйство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4 325 630,00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4 187 325,79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4572000" y="3573016"/>
            <a:ext cx="3528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Коммунальное хозяйство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21 709 079,73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19 766 502,55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4572000" y="4509120"/>
            <a:ext cx="345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Благоустройство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19 028 157,37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17 628 030,62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467544" y="400506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67544" y="479715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4355976" y="2564904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355976" y="306896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355976" y="386104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355976" y="479715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Шенкурского муниципального округа Архангельской области за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2024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год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1772816"/>
            <a:ext cx="38884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СОЦИАЛЬНАЯ  ПОЛИТИКА</a:t>
            </a:r>
          </a:p>
          <a:p>
            <a:r>
              <a:rPr lang="ru-RU" sz="1600" dirty="0" smtClean="0"/>
              <a:t>Запланировано: </a:t>
            </a:r>
            <a:r>
              <a:rPr lang="ru-RU" sz="1600" b="1" dirty="0" smtClean="0"/>
              <a:t> 16 844 253,00 </a:t>
            </a:r>
            <a:r>
              <a:rPr lang="ru-RU" sz="1600" dirty="0" smtClean="0"/>
              <a:t>рублей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Исполнено: </a:t>
            </a:r>
            <a:r>
              <a:rPr lang="ru-RU" sz="1600" b="1" dirty="0" smtClean="0"/>
              <a:t> 16 534 908,85 </a:t>
            </a:r>
            <a:r>
              <a:rPr lang="ru-RU" sz="1600" dirty="0" smtClean="0"/>
              <a:t>рублей</a:t>
            </a:r>
            <a:endParaRPr lang="ru-RU" sz="1600" dirty="0" smtClean="0"/>
          </a:p>
          <a:p>
            <a:endParaRPr lang="ru-RU" sz="16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2627784" y="2564904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627784" y="314096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43808" y="2708920"/>
            <a:ext cx="324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Пенсионное обеспечение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838 634,98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827 354,42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2843808" y="3501008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Социальное обеспечение населения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210 000,00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 </a:t>
            </a:r>
            <a:r>
              <a:rPr lang="ru-RU" sz="1400" dirty="0" smtClean="0"/>
              <a:t> 181 401,75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843808" y="4509120"/>
            <a:ext cx="345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Охрана семьи и детства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15 795 618,02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15 526 152,68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2627784" y="400506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627784" y="479715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Шенкурского муниципального округа Архангельской области за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2024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год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9752" y="1772816"/>
            <a:ext cx="42484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ОБРАЗОВАНИЕ</a:t>
            </a:r>
          </a:p>
          <a:p>
            <a:r>
              <a:rPr lang="ru-RU" sz="1600" dirty="0" smtClean="0"/>
              <a:t>Запланировано: </a:t>
            </a:r>
            <a:r>
              <a:rPr lang="ru-RU" sz="1600" b="1" dirty="0" smtClean="0"/>
              <a:t> 582 652 306,59 </a:t>
            </a:r>
            <a:r>
              <a:rPr lang="ru-RU" sz="1600" dirty="0" smtClean="0"/>
              <a:t>рублей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Исполнено: </a:t>
            </a:r>
            <a:r>
              <a:rPr lang="ru-RU" sz="1600" b="1" dirty="0" smtClean="0"/>
              <a:t> 582 090 044,48 </a:t>
            </a:r>
            <a:r>
              <a:rPr lang="ru-RU" sz="1600" dirty="0" smtClean="0"/>
              <a:t>рублей</a:t>
            </a:r>
            <a:endParaRPr lang="ru-RU" sz="1600" dirty="0" smtClean="0"/>
          </a:p>
          <a:p>
            <a:endParaRPr lang="ru-RU" sz="16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355976" y="2708920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95536" y="2780928"/>
            <a:ext cx="3672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Дошкольное образование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153 677 348,33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153 677 348,33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395536" y="3573016"/>
            <a:ext cx="3528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Общее образование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314 990 764,76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314 990 764,76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395536" y="4365104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Дополнительное образование детей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53 543 643,26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53 011 644,01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3923928" y="306896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851920" y="393305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32040" y="3861048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Молодежная политика 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3 056 136,50 </a:t>
            </a:r>
            <a:r>
              <a:rPr lang="ru-RU" sz="1400" dirty="0" smtClean="0"/>
              <a:t>рублей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3 056 136,00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932040" y="2708920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Другие вопросы в области образования </a:t>
            </a:r>
          </a:p>
          <a:p>
            <a:r>
              <a:rPr lang="ru-RU" sz="1400" dirty="0" smtClean="0"/>
              <a:t>Запланировано: </a:t>
            </a:r>
            <a:r>
              <a:rPr lang="ru-RU" sz="1400" dirty="0" smtClean="0"/>
              <a:t> 57 384 413,74 </a:t>
            </a:r>
            <a:r>
              <a:rPr lang="ru-RU" sz="1400" dirty="0" smtClean="0"/>
              <a:t> </a:t>
            </a:r>
            <a:r>
              <a:rPr lang="ru-RU" sz="1400" dirty="0" smtClean="0"/>
              <a:t>рублей </a:t>
            </a:r>
            <a:br>
              <a:rPr lang="ru-RU" sz="1400" dirty="0" smtClean="0"/>
            </a:br>
            <a:r>
              <a:rPr lang="ru-RU" sz="1400" dirty="0" smtClean="0"/>
              <a:t>Исполнено: </a:t>
            </a:r>
            <a:r>
              <a:rPr lang="ru-RU" sz="1400" dirty="0" smtClean="0"/>
              <a:t> 57 354 151,38 </a:t>
            </a:r>
            <a:r>
              <a:rPr lang="ru-RU" sz="1400" dirty="0" smtClean="0"/>
              <a:t>рублей</a:t>
            </a:r>
            <a:endParaRPr lang="ru-RU" sz="14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355976" y="314096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355976" y="407707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851920" y="465313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Результат исполнения бюджета и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муниципальный долг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347139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/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Бюджет </a:t>
            </a:r>
            <a:r>
              <a:rPr lang="ru-RU" sz="1400" dirty="0" smtClean="0"/>
              <a:t>Шенкурского муниципального округа Архангельской области за 2024 год </a:t>
            </a:r>
            <a:endParaRPr lang="ru-RU" sz="1400" dirty="0" smtClean="0"/>
          </a:p>
          <a:p>
            <a:pPr lvl="0" indent="449263" algn="just"/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49263" algn="just" eaLnBrk="0" hangingPunct="0"/>
            <a:r>
              <a:rPr lang="ru-RU" sz="1400" dirty="0" smtClean="0"/>
              <a:t>Исполнен </a:t>
            </a:r>
            <a:r>
              <a:rPr lang="ru-RU" sz="1400" dirty="0" smtClean="0"/>
              <a:t>с профицитом в размере </a:t>
            </a:r>
            <a:r>
              <a:rPr lang="ru-RU" sz="1400" b="1" dirty="0" smtClean="0"/>
              <a:t>16 793 915,93 рублей.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Муниципальный долг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> </a:t>
            </a:r>
            <a:r>
              <a:rPr lang="ru-RU" sz="1400" dirty="0" smtClean="0"/>
              <a:t>         Размер </a:t>
            </a:r>
            <a:r>
              <a:rPr lang="ru-RU" sz="1400" dirty="0" smtClean="0"/>
              <a:t>муниципального внутреннего долга на 1 января 2025 года составил 0,00 рублей.</a:t>
            </a:r>
          </a:p>
          <a:p>
            <a:r>
              <a:rPr lang="ru-RU" sz="1400" dirty="0" smtClean="0"/>
              <a:t>          Долг </a:t>
            </a:r>
            <a:r>
              <a:rPr lang="ru-RU" sz="1400" dirty="0" smtClean="0"/>
              <a:t>по муниципальным гарантиям на 1 января 2025 года отсутствует.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1400" b="1" dirty="0" smtClean="0"/>
              <a:t>          Просроченная кредиторская задолженность</a:t>
            </a:r>
          </a:p>
          <a:p>
            <a:r>
              <a:rPr lang="ru-RU" sz="1400" dirty="0" smtClean="0"/>
              <a:t>          </a:t>
            </a:r>
            <a:r>
              <a:rPr lang="ru-RU" sz="1400" dirty="0" smtClean="0"/>
              <a:t>По состоянию на 1 января 2025 года просроченная кредиторская задолженность отсутствует.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Что такое бюджет?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72816"/>
            <a:ext cx="86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Бюдже́т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финансовый план определённого субъекта (семьи, бизнеса, организации, государства и т. д.), устанавливаемый на определённый период времени, обычно на один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По-честному или по справедливости? Как поделят федеральный бюджет-2019 |  Экономика | Деньги | Аргументы и Факт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212976"/>
            <a:ext cx="5400600" cy="3283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Бюджет муниципального образования</a:t>
            </a:r>
            <a:endParaRPr lang="ru-RU" sz="3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1187624" y="1772816"/>
            <a:ext cx="23034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499992" y="1772816"/>
            <a:ext cx="23764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Расходы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1071538" y="2643182"/>
            <a:ext cx="1582738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Налоговые</a:t>
            </a:r>
            <a:endParaRPr lang="ru-RU" dirty="0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899592" y="2060848"/>
            <a:ext cx="0" cy="2520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 flipH="1" flipV="1">
            <a:off x="899592" y="2060848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 flipV="1">
            <a:off x="4211960" y="2060848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4211960" y="2060848"/>
            <a:ext cx="0" cy="41764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4500562" y="2643182"/>
            <a:ext cx="4320480" cy="122413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расходы, связанные с решением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вопросов местного значения,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установленные законодательством РФ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и законодательством субъекта РФ;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4500562" y="5715016"/>
            <a:ext cx="4320480" cy="6480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иные расходы, предусмотренные </a:t>
            </a:r>
          </a:p>
          <a:p>
            <a:pPr algn="ctr"/>
            <a:r>
              <a:rPr lang="ru-RU" dirty="0" smtClean="0"/>
              <a:t>уставом муниципального образования.</a:t>
            </a:r>
            <a:endParaRPr lang="ru-RU" dirty="0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4500562" y="4071942"/>
            <a:ext cx="4320480" cy="12961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расходы, связанные с осуществлением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отдельных государственных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полномочий, переданных органам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местного самоуправления;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071538" y="3357562"/>
            <a:ext cx="1582738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Неналоговые</a:t>
            </a:r>
            <a:endParaRPr lang="ru-RU" dirty="0"/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1071538" y="4214818"/>
            <a:ext cx="1728192" cy="5760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Безвозмездные </a:t>
            </a:r>
          </a:p>
          <a:p>
            <a:pPr algn="ctr"/>
            <a:r>
              <a:rPr lang="ru-RU" dirty="0" smtClean="0"/>
              <a:t>поступления</a:t>
            </a:r>
            <a:endParaRPr lang="ru-RU" dirty="0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H="1" flipV="1">
            <a:off x="4214810" y="4786322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H="1" flipV="1">
            <a:off x="4214810" y="3286124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 flipH="1" flipV="1">
            <a:off x="4214810" y="6215082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H="1" flipV="1">
            <a:off x="928662" y="2928934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 flipV="1">
            <a:off x="928662" y="3643314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 flipV="1">
            <a:off x="928662" y="4572008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Налоговые и неналоговые доходы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84482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поступления от уплаты налогов, установленных Налоговым кодексом Российской Федерации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299695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Неналоговые доходы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поступления от уплаты других пошлин и сборов, установленных законодательством Российской Федерации, а также штрафов за нарушения законодательства.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Безвозмездные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поступления 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бюджет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Безвозмездные поступления</a:t>
            </a:r>
            <a:r>
              <a:rPr lang="ru-RU" sz="2000" dirty="0" smtClean="0"/>
              <a:t> - это добровольные и безвозмездные поступления денежных средств, материалов, основных средств и других активов от юридических и физических лиц.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996952"/>
            <a:ext cx="911839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Безвозмездные поступления состоят из:</a:t>
            </a:r>
          </a:p>
          <a:p>
            <a:endParaRPr lang="ru-RU" sz="2000" b="1" dirty="0" smtClean="0"/>
          </a:p>
          <a:p>
            <a:pPr>
              <a:buFontTx/>
              <a:buChar char="-"/>
            </a:pPr>
            <a:r>
              <a:rPr lang="ru-RU" sz="2000" dirty="0" smtClean="0"/>
              <a:t> Дотации от других бюджетов бюджетной системы Российской Федерации</a:t>
            </a:r>
          </a:p>
          <a:p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Субсидии бюджетам бюджетной системы Российской Федерации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Субвенции бюджетам бюджетной системы Российской федерации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Иные межбюджетные трансферты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Безвозмездные поступления от юридических и физических лиц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Участники бюджетного процесса</a:t>
            </a:r>
            <a:endParaRPr lang="ru-RU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606" y="1772816"/>
            <a:ext cx="926958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2400" dirty="0" smtClean="0"/>
              <a:t>-</a:t>
            </a:r>
            <a:r>
              <a:rPr lang="ru-RU" sz="2400" b="1" dirty="0" smtClean="0"/>
              <a:t> </a:t>
            </a:r>
            <a:r>
              <a:rPr lang="ru-RU" sz="2400" dirty="0" smtClean="0"/>
              <a:t>Представительные органы власти;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Органы местного самоуправления;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Органы  муниципального финансового контроля;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Главные распорядители бюджетных средств (распорядители бюджетных средств);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Иные органы, на которые возложены бюджетные, налоговые и иные полномочия.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8" name="Содержимое 1"/>
          <p:cNvSpPr>
            <a:spLocks noGrp="1"/>
          </p:cNvSpPr>
          <p:nvPr>
            <p:ph idx="1"/>
          </p:nvPr>
        </p:nvSpPr>
        <p:spPr>
          <a:xfrm>
            <a:off x="251520" y="1700808"/>
            <a:ext cx="8535322" cy="48714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800" dirty="0" smtClean="0"/>
              <a:t>              </a:t>
            </a:r>
            <a:r>
              <a:rPr lang="ru-RU" sz="900" dirty="0" smtClean="0"/>
              <a:t>По данным территориального раздела Статистического регистра Росстата на 1 января 2025 года количество предприятий и организаций на территории Шенкурского муниципального округа составило 94 единицы.</a:t>
            </a:r>
          </a:p>
          <a:p>
            <a:r>
              <a:rPr lang="ru-RU" sz="900" dirty="0" smtClean="0"/>
              <a:t>За 2024 год объем отгруженных товаров собственного производства, выполненных работ и услуг собственными силами организаций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по виду экономической деятельности </a:t>
            </a:r>
            <a:r>
              <a:rPr lang="ru-RU" sz="900" b="1" i="1" dirty="0" smtClean="0"/>
              <a:t>«Обрабатывающие производства»</a:t>
            </a:r>
            <a:r>
              <a:rPr lang="ru-RU" sz="900" dirty="0" smtClean="0"/>
              <a:t> в действующих ценах составил 803032 тыс. рублей.</a:t>
            </a:r>
          </a:p>
          <a:p>
            <a:r>
              <a:rPr lang="ru-RU" sz="900" b="1" i="1" dirty="0" smtClean="0"/>
              <a:t>Объем инвестиций в основной капитал</a:t>
            </a:r>
            <a:r>
              <a:rPr lang="ru-RU" sz="900" dirty="0" smtClean="0"/>
              <a:t> организаций</a:t>
            </a:r>
            <a:r>
              <a:rPr lang="ru-RU" sz="900" b="1" i="1" dirty="0" smtClean="0"/>
              <a:t> </a:t>
            </a:r>
            <a:r>
              <a:rPr lang="ru-RU" sz="900" dirty="0" smtClean="0"/>
              <a:t>(без субъектов малого предпринимательства и объема инвестиций, не наблюдаемых прямыми статистическими методами), направленных на развитие экономики и социальной сферы, в январе-сентябре 2024 года использован на 67529 тыс. рублей, что на 31,6% ниже уровня соответствующего периода 2023 года в фактически действовавших ценах.</a:t>
            </a:r>
          </a:p>
          <a:p>
            <a:r>
              <a:rPr lang="ru-RU" sz="900" b="1" i="1" dirty="0" smtClean="0"/>
              <a:t>Жилищное строительство.</a:t>
            </a:r>
            <a:r>
              <a:rPr lang="ru-RU" sz="900" dirty="0" smtClean="0"/>
              <a:t> В 2024 году за счет всех источников финансирования введено 2674 квадратных метров жилых помещений, что в 1,6 раза больше уровня 2023 года. Из общего ввода жилья индивидуальными застройщиками введено 2549 квадратных метров (95,3% от общего ввода жилья), или 148,3 % от уровня 2023 года.</a:t>
            </a:r>
          </a:p>
          <a:p>
            <a:r>
              <a:rPr lang="ru-RU" sz="900" b="1" i="1" dirty="0" smtClean="0"/>
              <a:t>Строительная деятельность.</a:t>
            </a:r>
            <a:r>
              <a:rPr lang="ru-RU" sz="900" dirty="0" smtClean="0"/>
              <a:t> Объем работ, выполненных по виду экономической деятельности «Строительство» организациями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предпринимательства), в 2024 году на 5,6% меньше уровня предыдущего года в действующих ценах. </a:t>
            </a:r>
          </a:p>
          <a:p>
            <a:r>
              <a:rPr lang="ru-RU" sz="900" b="1" i="1" dirty="0" smtClean="0"/>
              <a:t>Сельское хозяйство.</a:t>
            </a:r>
            <a:r>
              <a:rPr lang="ru-RU" sz="900" dirty="0" smtClean="0"/>
              <a:t> Посевная площадь сельскохозяйственных культур в хозяйствах всех категорий в 2024 году увеличилась по сравнению с 2023 годом в 1,6 раза и составила 2720 гектаров. При этом посевы картофеля возросли на 29,7%, овощей – на 28,9%, кормовых культур – в 1,7 раза. Сбор картофеля в хозяйствах всех категорий возрос на 16,6%, овощей – на 22,1%. В сельскохозяйственных организациях на 1 января 2025 года по сравнению с соответствующей датой 2024 года поголовье крупного рогатого скота увеличилось на 9,1%, поголовье коров осталось на уровне прошлого года. В сельскохозяйственных организациях в 2024 году по сравнению с соответствующим периодом предыдущего года производство скота и птицы на убой (в живом весе) выросло на 21,9%, производство молока – на 9,6%.</a:t>
            </a:r>
          </a:p>
          <a:p>
            <a:r>
              <a:rPr lang="ru-RU" sz="900" b="1" i="1" dirty="0" smtClean="0"/>
              <a:t>Оборот розничной торговли</a:t>
            </a:r>
            <a:r>
              <a:rPr lang="ru-RU" sz="900" dirty="0" smtClean="0"/>
              <a:t> по организациям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составил 744364  тыс. рублей, что в сопоставимых ценах на 20% выше, чем за 2023 год. В макроструктуре оборота розничной торговли организаций преобладающую долю занимают пищевые продукты, включая напитки, и табачные изделия – 69,5%. Кроме того, оборот общественного питания организаций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составил 8291 тыс. рублей (на 3,4% меньше уровня 2023 года в сопоставимых ценах).</a:t>
            </a:r>
          </a:p>
          <a:p>
            <a:r>
              <a:rPr lang="ru-RU" sz="900" b="1" i="1" dirty="0" smtClean="0"/>
              <a:t>Оптовый рынок.</a:t>
            </a:r>
            <a:r>
              <a:rPr lang="ru-RU" sz="900" dirty="0" smtClean="0"/>
              <a:t> Оборот оптовой торговли организаций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всех видов деятельности в 2024 году составил 42398 тыс. рублей, что в сопоставимых ценах на 58,2% ниже уровня 2023 года.</a:t>
            </a:r>
          </a:p>
          <a:p>
            <a:r>
              <a:rPr lang="ru-RU" sz="900" dirty="0" smtClean="0"/>
              <a:t>Организации оптовой торговли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за 2024 год продали продукции и товаров на 42,4% выше, чем в 2023 году в сопоставимых ценах. </a:t>
            </a:r>
          </a:p>
          <a:p>
            <a:r>
              <a:rPr lang="ru-RU" sz="900" b="1" i="1" dirty="0" smtClean="0"/>
              <a:t>Оплата труда.</a:t>
            </a:r>
            <a:r>
              <a:rPr lang="ru-RU" sz="900" dirty="0" smtClean="0"/>
              <a:t> Среднемесячная номинальная начисленная заработная плата работников организаций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за январь-ноябрь 2024 года составила 58326,2 рубля и увеличилась по сравнению с соответствующим периодом 2023 года на 13,8%. Среднемесячная заработная плата за ноябрь 2024 года сложилась в размере 57192,4 рубля и возросла по сравнению с ноябрем 2023 года на 6,6%, по сравнению с октябрем 2024 года увеличилась на 0,2%.</a:t>
            </a:r>
          </a:p>
          <a:p>
            <a:r>
              <a:rPr lang="ru-RU" sz="900" b="1" i="1" dirty="0" smtClean="0"/>
              <a:t>Занятость населения.</a:t>
            </a:r>
            <a:r>
              <a:rPr lang="ru-RU" sz="900" dirty="0" smtClean="0"/>
              <a:t> Число замещенных рабочих мест работниками списочного состава, совместителями и лицами, выполнявшими работы по договорам гражданско-правового характера, в организациях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 в январе-ноябре 2024 года составило 1604 человека, что меньше, чем в январе-ноябре 2023 года на 12 человек. В январе-ноябре 2024 года в общем количестве замещенных рабочих мест рабочие места внешних совместителей составили 1,0%, лиц, выполнявших работы по договорам гражданско-правового характера – 5,7%.</a:t>
            </a:r>
          </a:p>
          <a:p>
            <a:r>
              <a:rPr lang="ru-RU" sz="900" b="1" i="1" dirty="0" smtClean="0"/>
              <a:t>Демография.</a:t>
            </a:r>
            <a:r>
              <a:rPr lang="ru-RU" sz="900" dirty="0" smtClean="0"/>
              <a:t> Численность  постоянного населения Шенкурского района на 1 января 2024 года составила 10436 человек.</a:t>
            </a:r>
            <a:endParaRPr lang="ru-RU" sz="900" dirty="0"/>
          </a:p>
        </p:txBody>
      </p:sp>
      <p:sp>
        <p:nvSpPr>
          <p:cNvPr id="9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Итоги социально-экономического развития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Шенкурского муниципального округа за 2024 год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Исполнение  бюджета Шенкурского муниципального округа Архангельской области за 2024 год  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285992"/>
          <a:ext cx="8564690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345"/>
                <a:gridCol w="4282345"/>
              </a:tblGrid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Характеристика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500" dirty="0" smtClean="0"/>
                        <a:t>Рублей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Доходы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2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903 719 289, 34</a:t>
                      </a:r>
                      <a:endParaRPr lang="ru-RU" sz="2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Расходы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886 925 373, 41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Дефицит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16 793 915, 93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Исполнение  бюджета Шенкурского муниципального округа Архангельской области за 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2024 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год  по администраторам доходов (рублей)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643050"/>
          <a:ext cx="914400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1265</TotalTime>
  <Words>1577</Words>
  <Application>Microsoft Office PowerPoint</Application>
  <PresentationFormat>Экран (4:3)</PresentationFormat>
  <Paragraphs>212</Paragraphs>
  <Slides>17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Слайд 1</vt:lpstr>
      <vt:lpstr>Что такое бюджет?</vt:lpstr>
      <vt:lpstr>Бюджет муниципального образования</vt:lpstr>
      <vt:lpstr>Налоговые и неналоговые доходы</vt:lpstr>
      <vt:lpstr>Безвозмездные поступления   в бюджет</vt:lpstr>
      <vt:lpstr>Участники бюджетного процесса</vt:lpstr>
      <vt:lpstr>Итоги социально-экономического развития  Шенкурского муниципального округа за 2024 год</vt:lpstr>
      <vt:lpstr>Исполнение  бюджета Шенкурского муниципального округа Архангельской области за 2024 год  </vt:lpstr>
      <vt:lpstr>Исполнение  бюджета Шенкурского муниципального округа Архангельской области за 2024 год  по администраторам доходов (рублей)</vt:lpstr>
      <vt:lpstr>Доходы бюджета Шенкурского муниципального округа Архангельской области за 2024 год </vt:lpstr>
      <vt:lpstr>«Отраслевая» структура расходов Шенкурского муниципального округа Архангельской области за 2024 год (рублей)</vt:lpstr>
      <vt:lpstr>Расходы бюджета Шенкурского муниципального округа Архангельской области за 2024 год</vt:lpstr>
      <vt:lpstr>Расходы бюджета Шенкурского муниципального округа Архангельской области за 2024 год</vt:lpstr>
      <vt:lpstr>Расходы бюджета Шенкурского муниципального округа Архангельской области за 2024 год</vt:lpstr>
      <vt:lpstr>Расходы бюджета Шенкурского муниципального округа Архангельской области за 2024 год</vt:lpstr>
      <vt:lpstr>Расходы бюджета Шенкурского муниципального округа Архангельской области за 2024 год</vt:lpstr>
      <vt:lpstr>Результат исполнения бюджета и  муниципальный долг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Eric</dc:creator>
  <cp:lastModifiedBy>КФиЭ - Ельцов Константин Романович</cp:lastModifiedBy>
  <cp:revision>202</cp:revision>
  <dcterms:created xsi:type="dcterms:W3CDTF">2008-06-11T14:49:56Z</dcterms:created>
  <dcterms:modified xsi:type="dcterms:W3CDTF">2025-04-09T08:49:13Z</dcterms:modified>
</cp:coreProperties>
</file>