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1" r:id="rId1"/>
  </p:sldMasterIdLst>
  <p:notesMasterIdLst>
    <p:notesMasterId r:id="rId15"/>
  </p:notesMasterIdLst>
  <p:handoutMasterIdLst>
    <p:handoutMasterId r:id="rId16"/>
  </p:handoutMasterIdLst>
  <p:sldIdLst>
    <p:sldId id="260" r:id="rId2"/>
    <p:sldId id="555" r:id="rId3"/>
    <p:sldId id="573" r:id="rId4"/>
    <p:sldId id="558" r:id="rId5"/>
    <p:sldId id="569" r:id="rId6"/>
    <p:sldId id="571" r:id="rId7"/>
    <p:sldId id="572" r:id="rId8"/>
    <p:sldId id="551" r:id="rId9"/>
    <p:sldId id="574" r:id="rId10"/>
    <p:sldId id="575" r:id="rId11"/>
    <p:sldId id="576" r:id="rId12"/>
    <p:sldId id="577" r:id="rId13"/>
    <p:sldId id="546" r:id="rId1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аршин Вячеслав Павлинович" initials="ПВП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2056"/>
    <a:srgbClr val="242852"/>
    <a:srgbClr val="467299"/>
    <a:srgbClr val="242820"/>
    <a:srgbClr val="000099"/>
    <a:srgbClr val="3333CC"/>
    <a:srgbClr val="0099CC"/>
    <a:srgbClr val="660066"/>
    <a:srgbClr val="5AE1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3" autoAdjust="0"/>
    <p:restoredTop sz="93764" autoAdjust="0"/>
  </p:normalViewPr>
  <p:slideViewPr>
    <p:cSldViewPr>
      <p:cViewPr>
        <p:scale>
          <a:sx n="93" d="100"/>
          <a:sy n="93" d="100"/>
        </p:scale>
        <p:origin x="-1182" y="-6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5" y="3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/>
          <a:lstStyle>
            <a:lvl1pPr algn="r">
              <a:defRPr sz="1200"/>
            </a:lvl1pPr>
          </a:lstStyle>
          <a:p>
            <a:fld id="{6C8D1092-37F3-4CBE-94CC-6C5A8EE5C6FC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8188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5" y="9448188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 anchor="b"/>
          <a:lstStyle>
            <a:lvl1pPr algn="r">
              <a:defRPr sz="1200"/>
            </a:lvl1pPr>
          </a:lstStyle>
          <a:p>
            <a:fld id="{9520A16D-F0CD-4F92-9B45-03C89D18D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085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3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6D7D13-BA4D-4483-8557-C1AAB9AA9473}" type="datetimeFigureOut">
              <a:rPr lang="ru-RU"/>
              <a:pPr>
                <a:defRPr/>
              </a:pPr>
              <a:t>21.04.2023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7713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3" tIns="45925" rIns="91853" bIns="45925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5"/>
          </a:xfrm>
          <a:prstGeom prst="rect">
            <a:avLst/>
          </a:prstGeom>
        </p:spPr>
        <p:txBody>
          <a:bodyPr vert="horz" lIns="91853" tIns="45925" rIns="91853" bIns="4592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8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9448188"/>
            <a:ext cx="2971800" cy="497365"/>
          </a:xfrm>
          <a:prstGeom prst="rect">
            <a:avLst/>
          </a:prstGeom>
        </p:spPr>
        <p:txBody>
          <a:bodyPr vert="horz" lIns="91853" tIns="45925" rIns="91853" bIns="459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45B13F-6651-4E8E-A117-B6DE46220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7713"/>
            <a:ext cx="4972050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898663-EBF8-42F9-AF06-B6E375A07FD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21202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80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7713"/>
            <a:ext cx="4972050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8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5B13F-6651-4E8E-A117-B6DE462205A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8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3"/>
            <a:ext cx="7543800" cy="2593975"/>
          </a:xfrm>
          <a:prstGeom prst="rect">
            <a:avLst/>
          </a:prstGeom>
        </p:spPr>
        <p:txBody>
          <a:bodyPr anchor="b"/>
          <a:lstStyle>
            <a:lvl1pPr>
              <a:defRPr sz="4400">
                <a:ln>
                  <a:noFill/>
                </a:ln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35C06F0-3D51-4BA5-830C-59ECD902201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5" y="274638"/>
            <a:ext cx="6889576" cy="11430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9E5E1-543C-46E2-B717-AAC91C2CC3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  <a:prstGeom prst="rect">
            <a:avLst/>
          </a:prstGeom>
        </p:spPr>
        <p:txBody>
          <a:bodyPr anchor="t"/>
          <a:lstStyle>
            <a:lvl1pPr algn="l">
              <a:defRPr sz="3600" b="0" cap="all">
                <a:latin typeface="Trebuchet MS" panose="020B0603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A2598-93FB-4807-8CEB-3B7C124FF5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5" y="274638"/>
            <a:ext cx="6889576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1" y="1536192"/>
            <a:ext cx="3657600" cy="4590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4F5E9-8269-4B73-93B1-C3ED776F5F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5" y="274638"/>
            <a:ext cx="688957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1" y="1535113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1" y="2174875"/>
            <a:ext cx="36576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1DC7A-3E97-4843-B8AC-92E6DFDF5D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55676" y="253554"/>
            <a:ext cx="7020780" cy="56207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E35F3-BB44-4FE4-8516-3C47FEAD35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 rot="5400000">
            <a:off x="5300586" y="-2829372"/>
            <a:ext cx="0" cy="7290000"/>
          </a:xfrm>
          <a:prstGeom prst="line">
            <a:avLst/>
          </a:prstGeom>
          <a:ln w="47625">
            <a:gradFill>
              <a:gsLst>
                <a:gs pos="45000">
                  <a:schemeClr val="accent2"/>
                </a:gs>
                <a:gs pos="0">
                  <a:schemeClr val="bg1"/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A2598-93FB-4807-8CEB-3B7C124FF51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169622" y="3068960"/>
            <a:ext cx="7020780" cy="56207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18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3" y="1645921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2" y="4048761"/>
            <a:ext cx="236728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393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ый треугольник 15"/>
          <p:cNvSpPr/>
          <p:nvPr userDrawn="1"/>
        </p:nvSpPr>
        <p:spPr>
          <a:xfrm rot="16200000">
            <a:off x="8057377" y="5776271"/>
            <a:ext cx="836712" cy="1326747"/>
          </a:xfrm>
          <a:prstGeom prst="rtTriangl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tx2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6456" y="6381329"/>
            <a:ext cx="360693" cy="352896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fld id="{96AA2598-93FB-4807-8CEB-3B7C124FF51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ый треугольник 13"/>
          <p:cNvSpPr/>
          <p:nvPr userDrawn="1"/>
        </p:nvSpPr>
        <p:spPr>
          <a:xfrm rot="10800000" flipH="1">
            <a:off x="0" y="-1"/>
            <a:ext cx="626400" cy="1767600"/>
          </a:xfrm>
          <a:prstGeom prst="rtTriangl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tx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 userDrawn="1"/>
        </p:nvSpPr>
        <p:spPr>
          <a:xfrm rot="5400000">
            <a:off x="245250" y="-245251"/>
            <a:ext cx="835200" cy="1325700"/>
          </a:xfrm>
          <a:prstGeom prst="rtTriangl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tx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3" descr="D:\мои документы\логотип-САФУ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943" y="116632"/>
            <a:ext cx="725553" cy="64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43508" y="2564907"/>
            <a:ext cx="8856984" cy="193407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ru-RU" sz="3800" b="1" dirty="0" smtClean="0">
                <a:solidFill>
                  <a:srgbClr val="002060"/>
                </a:solidFill>
              </a:rPr>
              <a:t>О приеме на целевое обучение</a:t>
            </a:r>
            <a:endParaRPr lang="ru-RU" altLang="ru-RU" sz="3800" b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7757904" cy="1224136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Заместитель начальника–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ответственный секретарь </a:t>
            </a: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приёмной комиссии </a:t>
            </a:r>
            <a:endParaRPr lang="ru-RU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Вячеслав Павлинович Паршин</a:t>
            </a:r>
          </a:p>
          <a:p>
            <a:pPr algn="r"/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8-921-675-82-60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; 8 (8182) 21-61-63;  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priem@narfu.ru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56514"/>
              </p:ext>
            </p:extLst>
          </p:nvPr>
        </p:nvGraphicFramePr>
        <p:xfrm>
          <a:off x="395536" y="764704"/>
          <a:ext cx="8568951" cy="522951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228513">
                  <a:extLst>
                    <a:ext uri="{9D8B030D-6E8A-4147-A177-3AD203B41FA5}">
                      <a16:colId xmlns:a16="http://schemas.microsoft.com/office/drawing/2014/main" xmlns="" val="970792117"/>
                    </a:ext>
                  </a:extLst>
                </a:gridCol>
                <a:gridCol w="748151">
                  <a:extLst>
                    <a:ext uri="{9D8B030D-6E8A-4147-A177-3AD203B41FA5}">
                      <a16:colId xmlns:a16="http://schemas.microsoft.com/office/drawing/2014/main" xmlns="" val="42619598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225527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164238652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xmlns="" val="343457275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Код и наименование направления подготовки и программы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Очная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Заочная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164859"/>
                  </a:ext>
                </a:extLst>
              </a:tr>
              <a:tr h="44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4141195"/>
                  </a:ext>
                </a:extLst>
              </a:tr>
              <a:tr h="247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44.03.02 Психолого-педагогическое образование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59826865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44.03.03 Специальное (дефектологическое) образование. Профиль «Дошкольная дефектология»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50958108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44.03.03 Специальное (дефектологическое) образование. Профиль «Логопедия»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3138575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44.03.03 Специальное (дефектологическое) образование. Профиль «Специальная психология»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7439596"/>
                  </a:ext>
                </a:extLst>
              </a:tr>
              <a:tr h="55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(с двумя профилями подготовки) «Биология» и «География»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3893161"/>
                  </a:ext>
                </a:extLst>
              </a:tr>
              <a:tr h="55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(с двумя профилями подготовки) «Биология» и «Химия»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7975561"/>
                  </a:ext>
                </a:extLst>
              </a:tr>
              <a:tr h="74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(с двумя профилями подготовки) «Иностранный язык (первый язык)» и «Иностранный язык (второй язык)»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40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4359933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(с двумя профилями) «История» и «Английский язык»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9313745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</a:t>
                      </a:r>
                      <a:r>
                        <a:rPr lang="ru-RU" sz="1400" b="0" i="1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«История» и «Обществознание»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845570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1427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Архангельск 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7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763335"/>
              </p:ext>
            </p:extLst>
          </p:nvPr>
        </p:nvGraphicFramePr>
        <p:xfrm>
          <a:off x="395536" y="764704"/>
          <a:ext cx="8568951" cy="52447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228513">
                  <a:extLst>
                    <a:ext uri="{9D8B030D-6E8A-4147-A177-3AD203B41FA5}">
                      <a16:colId xmlns:a16="http://schemas.microsoft.com/office/drawing/2014/main" xmlns="" val="970792117"/>
                    </a:ext>
                  </a:extLst>
                </a:gridCol>
                <a:gridCol w="748151">
                  <a:extLst>
                    <a:ext uri="{9D8B030D-6E8A-4147-A177-3AD203B41FA5}">
                      <a16:colId xmlns:a16="http://schemas.microsoft.com/office/drawing/2014/main" xmlns="" val="42619598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225527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164238652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xmlns="" val="343457275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Код и наименование направления подготовки и программы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Очная форма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Заочная </a:t>
                      </a:r>
                      <a:r>
                        <a:rPr lang="ru-RU" sz="1400" b="0" i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164859"/>
                  </a:ext>
                </a:extLst>
              </a:tr>
              <a:tr h="44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4141195"/>
                  </a:ext>
                </a:extLst>
              </a:tr>
              <a:tr h="247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«Математика» и «Информатика»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5954641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«Начальное образование» и «Иностранный язык»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50958108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«Начальное образование» и «Дополнительное образование»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3138575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«Русский язык» и «Литература»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7439596"/>
                  </a:ext>
                </a:extLst>
              </a:tr>
              <a:tr h="55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«Физическая культура» и «Безопасность жизнедеятельности»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3893161"/>
                  </a:ext>
                </a:extLst>
              </a:tr>
              <a:tr h="55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 двумя профилями подготовки «Физика» и «Информатика»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7975561"/>
                  </a:ext>
                </a:extLst>
              </a:tr>
              <a:tr h="74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44.03.05 Педагогическое образование (с двумя профилями подготовки) «Языки» и «Литература»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b="0" i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4359933"/>
                  </a:ext>
                </a:extLst>
              </a:tr>
              <a:tr h="49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44.05.01 Педагогика и психология </a:t>
                      </a:r>
                      <a:r>
                        <a:rPr lang="ru-RU" sz="1400" b="0" i="0" dirty="0" err="1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девиантного</a:t>
                      </a:r>
                      <a:r>
                        <a:rPr lang="ru-RU" sz="1400" b="0" i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поведения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931374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1427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Архангельск 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1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245080"/>
              </p:ext>
            </p:extLst>
          </p:nvPr>
        </p:nvGraphicFramePr>
        <p:xfrm>
          <a:off x="395536" y="836712"/>
          <a:ext cx="8748464" cy="477926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04457">
                  <a:extLst>
                    <a:ext uri="{9D8B030D-6E8A-4147-A177-3AD203B41FA5}">
                      <a16:colId xmlns:a16="http://schemas.microsoft.com/office/drawing/2014/main" xmlns="" val="33218684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672344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1368441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12861099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334146279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092363920"/>
                    </a:ext>
                  </a:extLst>
                </a:gridCol>
                <a:gridCol w="827583">
                  <a:extLst>
                    <a:ext uri="{9D8B030D-6E8A-4147-A177-3AD203B41FA5}">
                      <a16:colId xmlns:a16="http://schemas.microsoft.com/office/drawing/2014/main" xmlns="" val="7462991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Код и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наименование</a:t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направления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подготовки и программы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Очная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Очно-заочная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Заочная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форма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39370741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План приема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Квота ЦП</a:t>
                      </a:r>
                      <a:b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(проект)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51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44.03.01 Педагогическое образование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Профиль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«Филологическое образование»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128083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44.03.02 Психолого-педагогическое образование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7190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с двумя профилями подготовки)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«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Английский язык» и «Немецкий язык»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72112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с двумя профилями подготовки) «Дошкольное образование» и «Начальное образование» 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5301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с двумя профилями подготовки) «Дошкольное образование и Логопедическая работа с детьми дошкольного возраста»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9948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44.03.05 Педагогическое образование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/>
                      </a:r>
                      <a:b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с двумя профилями подготовки) «Иностранный язык» и «Дополнительное </a:t>
                      </a: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образование»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–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621527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1427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Северодвинск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91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43508" y="2852936"/>
            <a:ext cx="8856984" cy="720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altLang="ru-RU" sz="32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Спасибо за внимание!</a:t>
            </a:r>
            <a:endParaRPr lang="ru-RU" altLang="ru-RU" sz="32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8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5689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Нормативные документы</a:t>
            </a:r>
            <a:endParaRPr lang="ru-RU" sz="2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72475"/>
            <a:ext cx="88569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—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Федеральный закон Российской Федерации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от 29 декабря 2012 года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№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273-ФЗ «Об образовании в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Российской Федерации» (ст. 56 и ст. 71.1);</a:t>
            </a:r>
          </a:p>
          <a:p>
            <a:endParaRPr lang="ru-RU" sz="20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—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Постановление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Правительства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РФ от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13 октября 2020 года №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1681</a:t>
            </a:r>
            <a:b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«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О целевом обучении по образовательным программам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среднего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профессионального и высшего образования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»;</a:t>
            </a:r>
          </a:p>
          <a:p>
            <a:endParaRPr lang="ru-RU" sz="20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—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Распоряжение Правительства РФ от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17.11.2022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№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3502-р </a:t>
            </a:r>
            <a:b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«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Об установлении на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2023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год квоты приема на целевое обучение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 </a:t>
            </a:r>
            <a:r>
              <a:rPr lang="ru-RU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образовательным программам высшего образования за счет бюджетных ассигнований федерального </a:t>
            </a:r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бюджета.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5423" y="46531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Квота приема </a:t>
            </a:r>
            <a:r>
              <a:rPr 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на целевое </a:t>
            </a: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обучение</a:t>
            </a:r>
            <a:r>
              <a:rPr lang="en-US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университету </a:t>
            </a:r>
            <a:r>
              <a:rPr lang="ru-RU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будет </a:t>
            </a:r>
            <a:r>
              <a:rPr lang="ru-RU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установлена</a:t>
            </a:r>
            <a:r>
              <a:rPr lang="en-US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Министерством науки</a:t>
            </a:r>
            <a:r>
              <a:rPr lang="en-US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высшего образования РФ </a:t>
            </a:r>
            <a:r>
              <a:rPr lang="en-US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не позднее</a:t>
            </a:r>
            <a:r>
              <a:rPr lang="en-US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ru-RU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июня </a:t>
            </a:r>
            <a:r>
              <a:rPr lang="ru-RU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2023 </a:t>
            </a:r>
            <a:r>
              <a:rPr lang="ru-RU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2471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7544" y="692696"/>
            <a:ext cx="4968550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rebuchet MS" panose="020B0603020202020204" pitchFamily="34" charset="0"/>
              </a:rPr>
              <a:t>Гражданин </a:t>
            </a:r>
            <a:r>
              <a:rPr lang="ru-RU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поступает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на целевое обучение </a:t>
            </a:r>
            <a:r>
              <a:rPr lang="ru-RU" b="1" dirty="0">
                <a:solidFill>
                  <a:srgbClr val="FF0000"/>
                </a:solidFill>
                <a:latin typeface="Trebuchet MS" panose="020B0603020202020204" pitchFamily="34" charset="0"/>
              </a:rPr>
              <a:t>в пределах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установленной </a:t>
            </a:r>
            <a:r>
              <a:rPr lang="ru-RU" b="1" dirty="0">
                <a:solidFill>
                  <a:srgbClr val="FF0000"/>
                </a:solidFill>
                <a:latin typeface="Trebuchet MS" panose="020B0603020202020204" pitchFamily="34" charset="0"/>
              </a:rPr>
              <a:t>квоты</a:t>
            </a:r>
            <a:endParaRPr lang="ru-RU" altLang="ru-RU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8864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Договор о целевом обучении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343104" y="1616026"/>
            <a:ext cx="4968550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Перечень заказчиков определен</a:t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ст. 71.1 ФЗ № 273-ФЗ</a:t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«Об образовании в Российской Федерации»</a:t>
            </a:r>
            <a:endParaRPr lang="ru-RU" altLang="ru-RU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202661" y="2539356"/>
            <a:ext cx="4968550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Договор содержит </a:t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существенные условия определенные</a:t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ст. 56 ФЗ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№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273-ФЗ «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Об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образовании </a:t>
            </a:r>
            <a:b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Российской Федерации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» </a:t>
            </a:r>
            <a:endParaRPr lang="ru-RU" altLang="ru-RU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066757" y="3739685"/>
            <a:ext cx="4968552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</a:t>
            </a:r>
            <a:r>
              <a:rPr lang="ru-RU" alt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оговор может быть оформлен</a:t>
            </a:r>
            <a:br>
              <a:rPr lang="ru-RU" alt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alt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не позднее даты окончания </a:t>
            </a:r>
            <a:br>
              <a:rPr lang="ru-RU" alt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alt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приема заявлений</a:t>
            </a:r>
            <a:endParaRPr lang="ru-RU" altLang="ru-RU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23528" y="4869160"/>
            <a:ext cx="4104456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бакалавриат</a:t>
            </a:r>
            <a:r>
              <a:rPr lang="ru-RU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специалитет</a:t>
            </a:r>
            <a:endParaRPr lang="ru-RU" alt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23528" y="5238492"/>
            <a:ext cx="4104456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25 июля 2023 г.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535996" y="4869160"/>
            <a:ext cx="4104456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магистратура</a:t>
            </a:r>
            <a:endParaRPr lang="ru-RU" alt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535996" y="5238492"/>
            <a:ext cx="4104456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12 августа 2023 г.</a:t>
            </a:r>
          </a:p>
        </p:txBody>
      </p:sp>
    </p:spTree>
    <p:extLst>
      <p:ext uri="{BB962C8B-B14F-4D97-AF65-F5344CB8AC3E}">
        <p14:creationId xmlns:p14="http://schemas.microsoft.com/office/powerpoint/2010/main" val="1364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61993" y="6381328"/>
            <a:ext cx="360693" cy="352896"/>
          </a:xfrm>
        </p:spPr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879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Обязательства по договору о ЦО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7682" y="766615"/>
            <a:ext cx="1998054" cy="502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Обязательства </a:t>
            </a:r>
            <a:r>
              <a:rPr lang="ru-RU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заказчика</a:t>
            </a:r>
            <a:endParaRPr lang="ru-RU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3362" y="4714723"/>
            <a:ext cx="1963733" cy="475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Обязательства </a:t>
            </a:r>
            <a:r>
              <a:rPr lang="ru-RU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гражданина</a:t>
            </a:r>
            <a:endParaRPr lang="ru-RU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61416" y="764704"/>
            <a:ext cx="6857186" cy="193439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dirty="0">
                <a:solidFill>
                  <a:srgbClr val="002060"/>
                </a:solidFill>
              </a:rPr>
              <a:t>по </a:t>
            </a:r>
            <a:r>
              <a:rPr lang="ru-RU" dirty="0" smtClean="0">
                <a:solidFill>
                  <a:srgbClr val="002060"/>
                </a:solidFill>
              </a:rPr>
              <a:t>предоставлению гражданину в </a:t>
            </a:r>
            <a:r>
              <a:rPr lang="ru-RU" dirty="0">
                <a:solidFill>
                  <a:srgbClr val="002060"/>
                </a:solidFill>
              </a:rPr>
              <a:t>период обучения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мер поддержки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включая меры материального стимулирования, оплата дополнительных платных образовательных услуг, оказываемых за рамками образовательной </a:t>
            </a:r>
            <a:r>
              <a:rPr lang="ru-RU" dirty="0" smtClean="0">
                <a:solidFill>
                  <a:srgbClr val="002060"/>
                </a:solidFill>
              </a:rPr>
              <a:t>программы</a:t>
            </a:r>
            <a:r>
              <a:rPr lang="ru-RU" dirty="0">
                <a:solidFill>
                  <a:srgbClr val="002060"/>
                </a:solidFill>
              </a:rPr>
              <a:t>, осваиваемой в соответствии </a:t>
            </a:r>
            <a:r>
              <a:rPr lang="ru-RU" dirty="0" smtClean="0">
                <a:solidFill>
                  <a:srgbClr val="002060"/>
                </a:solidFill>
              </a:rPr>
              <a:t>с  договором</a:t>
            </a:r>
            <a:r>
              <a:rPr lang="ru-RU" dirty="0">
                <a:solidFill>
                  <a:srgbClr val="002060"/>
                </a:solidFill>
              </a:rPr>
              <a:t>, предоставление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 пользование </a:t>
            </a:r>
            <a:r>
              <a:rPr lang="ru-RU" dirty="0">
                <a:solidFill>
                  <a:srgbClr val="002060"/>
                </a:solidFill>
              </a:rPr>
              <a:t>и (или) оплата жилого помещения в </a:t>
            </a:r>
            <a:r>
              <a:rPr lang="ru-RU" dirty="0" smtClean="0">
                <a:solidFill>
                  <a:srgbClr val="002060"/>
                </a:solidFill>
              </a:rPr>
              <a:t>период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обучения </a:t>
            </a:r>
            <a:r>
              <a:rPr lang="ru-RU" dirty="0">
                <a:solidFill>
                  <a:srgbClr val="002060"/>
                </a:solidFill>
              </a:rPr>
              <a:t>и </a:t>
            </a:r>
            <a:r>
              <a:rPr lang="ru-RU" dirty="0" smtClean="0">
                <a:solidFill>
                  <a:srgbClr val="002060"/>
                </a:solidFill>
              </a:rPr>
              <a:t>др</a:t>
            </a:r>
            <a:r>
              <a:rPr lang="ru-RU" dirty="0">
                <a:solidFill>
                  <a:srgbClr val="002060"/>
                </a:solidFill>
              </a:rPr>
              <a:t>.)</a:t>
            </a:r>
            <a:endParaRPr 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161416" y="3284984"/>
            <a:ext cx="6857186" cy="72008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по трудоустройству </a:t>
            </a:r>
            <a:r>
              <a:rPr lang="ru-RU" b="1" dirty="0" smtClean="0">
                <a:solidFill>
                  <a:srgbClr val="002060"/>
                </a:solidFill>
              </a:rPr>
              <a:t>гражданина </a:t>
            </a:r>
            <a:r>
              <a:rPr lang="ru-RU" dirty="0" smtClean="0">
                <a:solidFill>
                  <a:srgbClr val="002060"/>
                </a:solidFill>
              </a:rPr>
              <a:t>не </a:t>
            </a:r>
            <a:r>
              <a:rPr lang="ru-RU" dirty="0">
                <a:solidFill>
                  <a:srgbClr val="002060"/>
                </a:solidFill>
              </a:rPr>
              <a:t>позднее срока, установленного </a:t>
            </a:r>
            <a:r>
              <a:rPr lang="ru-RU" dirty="0" smtClean="0">
                <a:solidFill>
                  <a:srgbClr val="002060"/>
                </a:solidFill>
              </a:rPr>
              <a:t>договором, в </a:t>
            </a:r>
            <a:r>
              <a:rPr lang="ru-RU" dirty="0">
                <a:solidFill>
                  <a:srgbClr val="002060"/>
                </a:solidFill>
              </a:rPr>
              <a:t>соответствии с полученной квалификацией</a:t>
            </a:r>
            <a:endParaRPr 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127096" y="4653136"/>
            <a:ext cx="6891506" cy="8640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по освоению образовательной программы</a:t>
            </a:r>
            <a:r>
              <a:rPr lang="ru-RU" dirty="0">
                <a:solidFill>
                  <a:srgbClr val="002060"/>
                </a:solidFill>
              </a:rPr>
              <a:t>, указанной </a:t>
            </a:r>
            <a:r>
              <a:rPr lang="ru-RU" dirty="0" smtClean="0">
                <a:solidFill>
                  <a:srgbClr val="002060"/>
                </a:solidFill>
              </a:rPr>
              <a:t>в договоре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с возможностью изменения образовательной программы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>
                <a:solidFill>
                  <a:srgbClr val="002060"/>
                </a:solidFill>
              </a:rPr>
              <a:t>(или) формы обучения по </a:t>
            </a:r>
            <a:r>
              <a:rPr lang="ru-RU" dirty="0" smtClean="0">
                <a:solidFill>
                  <a:srgbClr val="002060"/>
                </a:solidFill>
              </a:rPr>
              <a:t>согласованию с </a:t>
            </a:r>
            <a:r>
              <a:rPr lang="ru-RU" dirty="0">
                <a:solidFill>
                  <a:srgbClr val="002060"/>
                </a:solidFill>
              </a:rPr>
              <a:t>заказчиком)</a:t>
            </a:r>
            <a:endParaRPr 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27095" y="5517232"/>
            <a:ext cx="6891506" cy="644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по </a:t>
            </a:r>
            <a:r>
              <a:rPr lang="ru-RU" b="1" dirty="0" smtClean="0">
                <a:solidFill>
                  <a:srgbClr val="002060"/>
                </a:solidFill>
              </a:rPr>
              <a:t>осуществлению трудовой деятельности в течение не менее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3-х лет</a:t>
            </a:r>
            <a:r>
              <a:rPr lang="ru-RU" dirty="0" smtClean="0">
                <a:solidFill>
                  <a:srgbClr val="002060"/>
                </a:solidFill>
              </a:rPr>
              <a:t>, в </a:t>
            </a:r>
            <a:r>
              <a:rPr lang="ru-RU" dirty="0">
                <a:solidFill>
                  <a:srgbClr val="002060"/>
                </a:solidFill>
              </a:rPr>
              <a:t>соответствии с полученной квалификацией</a:t>
            </a:r>
            <a:endParaRPr 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2699094"/>
            <a:ext cx="6606842" cy="58589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Стороны самостоятельно определяют перечень мер поддержки с указанием порядка, сроков и размеров их предоставления</a:t>
            </a:r>
            <a:endParaRPr lang="ru-RU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11760" y="4005064"/>
            <a:ext cx="6606842" cy="58589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Трудоустройство осуществляется не позднее срока, установленного договором</a:t>
            </a:r>
            <a:endParaRPr lang="ru-RU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81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51970" y="2837948"/>
            <a:ext cx="1980000" cy="828032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Договор</a:t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 целевом</a:t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обучении</a:t>
            </a:r>
            <a:endParaRPr lang="ru-R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60204" y="3990076"/>
            <a:ext cx="1980000" cy="82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Заказчик</a:t>
            </a:r>
            <a:endParaRPr lang="ru-RU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0444" y="1685820"/>
            <a:ext cx="1980000" cy="8280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Гражданин</a:t>
            </a: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(поступающий</a:t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или обучающийся)</a:t>
            </a:r>
            <a:endParaRPr lang="ru-R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00602" y="3972012"/>
            <a:ext cx="3302608" cy="8460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Вуз</a:t>
            </a: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(организация, осуществляющая образовательную деятельность)</a:t>
            </a:r>
            <a:endParaRPr lang="ru-R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90842" y="1685820"/>
            <a:ext cx="3302608" cy="8280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Работодатель</a:t>
            </a: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(организация, в которой</a:t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будет работать гражданин</a:t>
            </a:r>
            <a:endParaRPr lang="ru-R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2196428" y="2444172"/>
            <a:ext cx="288032" cy="427392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2196428" y="3632364"/>
            <a:ext cx="288032" cy="427392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33317" y="2801884"/>
            <a:ext cx="0" cy="864096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082930" y="3044880"/>
            <a:ext cx="1677698" cy="39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Могут быть</a:t>
            </a:r>
            <a:br>
              <a:rPr lang="ru-RU" sz="14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сторонами договора</a:t>
            </a:r>
            <a:endParaRPr lang="ru-RU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0" name="Прямая со стрелкой 19"/>
          <p:cNvCxnSpPr>
            <a:stCxn id="12" idx="1"/>
          </p:cNvCxnSpPr>
          <p:nvPr/>
        </p:nvCxnSpPr>
        <p:spPr>
          <a:xfrm flipH="1">
            <a:off x="3572135" y="2099836"/>
            <a:ext cx="718707" cy="558032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1"/>
          </p:cNvCxnSpPr>
          <p:nvPr/>
        </p:nvCxnSpPr>
        <p:spPr>
          <a:xfrm flipH="1" flipV="1">
            <a:off x="3572135" y="3846060"/>
            <a:ext cx="728467" cy="54898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51520" y="18864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Стороны договора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60204" y="5265144"/>
            <a:ext cx="6233246" cy="39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Работодатель  и/или Вуз указываются в договоре</a:t>
            </a:r>
            <a:b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по решению одной из сторон</a:t>
            </a:r>
            <a:endParaRPr lang="ru-R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единительная линия 27"/>
          <p:cNvCxnSpPr/>
          <p:nvPr/>
        </p:nvCxnSpPr>
        <p:spPr>
          <a:xfrm flipV="1">
            <a:off x="2440622" y="836712"/>
            <a:ext cx="332865" cy="88756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440622" y="2535616"/>
            <a:ext cx="352393" cy="517087"/>
          </a:xfrm>
          <a:prstGeom prst="line">
            <a:avLst/>
          </a:prstGeom>
          <a:ln w="38100">
            <a:solidFill>
              <a:srgbClr val="0020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467544" y="1724279"/>
            <a:ext cx="1989760" cy="3132256"/>
            <a:chOff x="1150440" y="2031620"/>
            <a:chExt cx="1989760" cy="313225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51966" y="3183748"/>
              <a:ext cx="1980000" cy="828032"/>
            </a:xfrm>
            <a:prstGeom prst="rect">
              <a:avLst/>
            </a:pr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Договор</a:t>
              </a:r>
              <a:b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</a:br>
              <a: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о целевом</a:t>
              </a:r>
              <a:b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</a:br>
              <a: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обучении</a:t>
              </a:r>
              <a:endParaRPr lang="ru-RU" sz="1600" dirty="0">
                <a:solidFill>
                  <a:srgbClr val="00206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160200" y="4335876"/>
              <a:ext cx="1980000" cy="828000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Заказчик</a:t>
              </a:r>
              <a:endParaRPr lang="ru-RU" sz="1600" b="1" dirty="0">
                <a:solidFill>
                  <a:srgbClr val="00206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150440" y="2031620"/>
              <a:ext cx="1980000" cy="8280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Гражданин</a:t>
              </a:r>
              <a: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 (поступающий</a:t>
              </a:r>
              <a:b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</a:br>
              <a:r>
                <a:rPr lang="ru-RU" sz="1600" dirty="0" smtClean="0">
                  <a:solidFill>
                    <a:srgbClr val="002060"/>
                  </a:solidFill>
                  <a:latin typeface="Trebuchet MS" panose="020B0603020202020204" pitchFamily="34" charset="0"/>
                </a:rPr>
                <a:t>или обучающийся)</a:t>
              </a:r>
              <a:endParaRPr lang="ru-RU" sz="1600" dirty="0">
                <a:solidFill>
                  <a:srgbClr val="00206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 rot="5400000">
              <a:off x="1996424" y="2789972"/>
              <a:ext cx="288032" cy="427392"/>
            </a:xfrm>
            <a:prstGeom prst="rightArrow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трелка вправо 13"/>
            <p:cNvSpPr/>
            <p:nvPr/>
          </p:nvSpPr>
          <p:spPr>
            <a:xfrm rot="16200000">
              <a:off x="1996424" y="3978164"/>
              <a:ext cx="288032" cy="427392"/>
            </a:xfrm>
            <a:prstGeom prst="rightArrow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251520" y="18864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Предмет договора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783251" y="836712"/>
            <a:ext cx="6130214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обязан освоить образовательную программу	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783021" y="1206044"/>
            <a:ext cx="6130444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обязан осуществить трудовую деятельность </a:t>
            </a:r>
          </a:p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 соответствии с полученной квалификацией </a:t>
            </a:r>
          </a:p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на условиях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договора (не менее 3-х лет)</a:t>
            </a:r>
            <a:endParaRPr lang="ru-RU" dirty="0">
              <a:solidFill>
                <a:srgbClr val="00206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783021" y="2129373"/>
            <a:ext cx="6130444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вправе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поступать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на целевое обучение в пределах установленной квоты приема на целевое обучение (только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по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высшему образованию)</a:t>
            </a:r>
            <a:endParaRPr lang="ru-RU" altLang="ru-RU" dirty="0">
              <a:solidFill>
                <a:srgbClr val="00206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774291" y="3556068"/>
            <a:ext cx="6130444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 период освоения гражданином образовательной программы обязан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предоставить </a:t>
            </a:r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гражданину меры поддержки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772828" y="4480142"/>
            <a:ext cx="6130444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обязан обеспечить трудоустройство гражданина </a:t>
            </a:r>
          </a:p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 соответствии с квалификацией, полученной </a:t>
            </a:r>
          </a:p>
          <a:p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в результате освоения образовательной  программы, на условиях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договора (не менее 3-х лет)</a:t>
            </a:r>
            <a:endParaRPr lang="ru-RU" dirty="0">
              <a:solidFill>
                <a:srgbClr val="002060"/>
              </a:solidFill>
              <a:latin typeface="Trebuchet MS" panose="020B0603020202020204" pitchFamily="34" charset="0"/>
              <a:cs typeface="+mn-cs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2457304" y="3556068"/>
            <a:ext cx="335711" cy="47246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457304" y="4856535"/>
            <a:ext cx="315524" cy="823936"/>
          </a:xfrm>
          <a:prstGeom prst="line">
            <a:avLst/>
          </a:prstGeom>
          <a:ln w="38100">
            <a:solidFill>
              <a:srgbClr val="0020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02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51737" y="2664207"/>
            <a:ext cx="7200583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Государственная аккредитация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(наличие государственной аккредитации образовательной программы: обязательно / необязательно)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50825" y="26064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Характеристики обучения гражданина,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указываемые в договоре о целевом обучении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(для высшего образования)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4" y="1710100"/>
            <a:ext cx="7201495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Специальность, направление подготовки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(специальность (одна из специальностей),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направление (одно из направлений) подготовки)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1737" y="3587537"/>
            <a:ext cx="7200583" cy="646331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Форма обучения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(форма (одна из форм) обучения (очная, очно-заочная, заочная) 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1737" y="4233868"/>
            <a:ext cx="7200583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Организация, осуществляющая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образовательную деятельность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(наименование организации (организаций),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осуществляющей образовательную деятельность)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50824" y="5434197"/>
            <a:ext cx="7201495" cy="646331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rebuchet MS" panose="020B0603020202020204" pitchFamily="34" charset="0"/>
                <a:cs typeface="+mn-cs"/>
              </a:rPr>
              <a:t>Направленность (профиль) образовательной программы (образовательных программ)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520" y="1340768"/>
            <a:ext cx="720149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Уровень образования (высшее образование)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452320" y="2664207"/>
            <a:ext cx="1547217" cy="3416321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rebuchet MS" panose="020B0603020202020204" pitchFamily="34" charset="0"/>
              </a:rPr>
              <a:t>Указывается 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 договоре по усмотрению заказчика</a:t>
            </a:r>
            <a:endParaRPr lang="ru-RU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52319" y="1340768"/>
            <a:ext cx="1547217" cy="1323439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ОБЯЗАТЕЛЬНО</a:t>
            </a:r>
            <a:endParaRPr lang="ru-RU" sz="15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1427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Санкции за неисполнение обязательств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23528" y="1414687"/>
            <a:ext cx="1296144" cy="1438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 случае целевого обучения</a:t>
            </a:r>
            <a:b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5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без приема</a:t>
            </a:r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на целевое обучение</a:t>
            </a:r>
            <a:endParaRPr lang="ru-RU" sz="155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19672" y="1412777"/>
            <a:ext cx="3492000" cy="100811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Неисполнение обязательства</a:t>
            </a:r>
            <a:b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 трудоустройству </a:t>
            </a:r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гражданина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04684" y="1412777"/>
            <a:ext cx="3492000" cy="100811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spc="-7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Неисполнение обязательства</a:t>
            </a:r>
            <a:br>
              <a:rPr lang="ru-RU" sz="1500" spc="-7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b="1" spc="-7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 освоению образовательной программы и осуществлению трудовой деятельности в течение 3-х лет</a:t>
            </a:r>
            <a:endParaRPr lang="ru-RU" sz="1500" b="1" spc="-7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19672" y="2420889"/>
            <a:ext cx="3492000" cy="12961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Компенсация гражданину в размере </a:t>
            </a:r>
            <a:r>
              <a:rPr lang="ru-RU" sz="1500" b="1" dirty="0">
                <a:solidFill>
                  <a:srgbClr val="FF0000"/>
                </a:solidFill>
                <a:latin typeface="Trebuchet MS" panose="020B0603020202020204" pitchFamily="34" charset="0"/>
              </a:rPr>
              <a:t>трехкратной среднемесячной начисленной заработной платы</a:t>
            </a:r>
            <a:endParaRPr lang="ru-RU" sz="15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в субъекте РФ, куда должен был быть трудоустроен гражданин 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104684" y="2420889"/>
            <a:ext cx="3492000" cy="12961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b="1" dirty="0">
                <a:solidFill>
                  <a:srgbClr val="FF0000"/>
                </a:solidFill>
                <a:latin typeface="Trebuchet MS" panose="020B0603020202020204" pitchFamily="34" charset="0"/>
              </a:rPr>
              <a:t>Возмещение заказчику расходов</a:t>
            </a:r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, связанных </a:t>
            </a:r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с предоставлением</a:t>
            </a:r>
            <a:b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мер </a:t>
            </a:r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поддержки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619672" y="1046910"/>
            <a:ext cx="3485012" cy="364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Заказчик</a:t>
            </a:r>
            <a:endParaRPr lang="ru-RU" sz="1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04684" y="1052736"/>
            <a:ext cx="3347224" cy="364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Гражданин</a:t>
            </a:r>
            <a:endParaRPr lang="ru-RU" sz="15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35200" y="3789042"/>
            <a:ext cx="696924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Дополнительно к иным санкциям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(если договор о ЦО предусматривал прием в рамках квоты)</a:t>
            </a:r>
            <a:endParaRPr lang="ru-RU" sz="1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1292" y="4583039"/>
            <a:ext cx="1296144" cy="1006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В случае </a:t>
            </a:r>
            <a:r>
              <a:rPr lang="ru-RU" sz="155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приема</a:t>
            </a:r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5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на целевое обучение</a:t>
            </a:r>
            <a:endParaRPr lang="ru-RU" sz="155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27436" y="4581129"/>
            <a:ext cx="3492000" cy="7920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Неисполнение обязательств</a:t>
            </a:r>
            <a:b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 трудоустройству </a:t>
            </a:r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гражданина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12448" y="4581129"/>
            <a:ext cx="3492000" cy="7920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Неисполнение обязательства</a:t>
            </a:r>
            <a:br>
              <a:rPr lang="ru-RU" sz="15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 осуществлению трудовой</a:t>
            </a:r>
            <a:br>
              <a:rPr lang="ru-RU" sz="15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ru-RU" sz="15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деятельности в течение 3-х лет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27436" y="5371803"/>
            <a:ext cx="6969248" cy="649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Выплата вузу </a:t>
            </a:r>
            <a:r>
              <a:rPr lang="ru-RU" sz="1500" b="1" dirty="0">
                <a:solidFill>
                  <a:srgbClr val="002060"/>
                </a:solidFill>
                <a:latin typeface="Trebuchet MS" panose="020B0603020202020204" pitchFamily="34" charset="0"/>
              </a:rPr>
              <a:t>штрафа </a:t>
            </a:r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в размере расходов бюджета </a:t>
            </a:r>
          </a:p>
          <a:p>
            <a:pPr algn="ctr"/>
            <a:r>
              <a:rPr lang="ru-RU" sz="1500" dirty="0">
                <a:solidFill>
                  <a:srgbClr val="002060"/>
                </a:solidFill>
                <a:latin typeface="Trebuchet MS" panose="020B0603020202020204" pitchFamily="34" charset="0"/>
              </a:rPr>
              <a:t>на получение образования (дополнительно к иным санкциям)</a:t>
            </a:r>
            <a:endParaRPr lang="ru-RU" sz="15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EACBB-6FDA-4B10-88FE-72C10D47163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1427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3045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Рекомендуем </a:t>
            </a:r>
            <a:endParaRPr lang="ru-RU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7455" y="764704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До подписания договора о целевом обучении сторонами,</a:t>
            </a: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направить его в формате </a:t>
            </a:r>
            <a:r>
              <a:rPr lang="en-US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MS Word</a:t>
            </a: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(для предварительного согласования) на электронную почту:</a:t>
            </a:r>
          </a:p>
          <a:p>
            <a:pPr>
              <a:tabLst>
                <a:tab pos="233045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priem@narfu.ru</a:t>
            </a:r>
            <a:endParaRPr lang="ru-RU" sz="2400" b="1" dirty="0" smtClean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>
              <a:tabLst>
                <a:tab pos="2330450" algn="l"/>
              </a:tabLst>
            </a:pPr>
            <a:endParaRPr lang="ru-RU" sz="2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Подписать согласованный вариант договора.</a:t>
            </a:r>
          </a:p>
          <a:p>
            <a:pPr>
              <a:tabLst>
                <a:tab pos="2330450" algn="l"/>
              </a:tabLst>
            </a:pPr>
            <a:endParaRPr lang="ru-RU" sz="2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Предоставить в приемную комиссию:</a:t>
            </a: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- копию договора о ЦО заверенную заказчиком</a:t>
            </a: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или</a:t>
            </a:r>
          </a:p>
          <a:p>
            <a:pPr>
              <a:tabLst>
                <a:tab pos="233045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- копию договора с предоставлением оригинала договора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528" y="5169386"/>
            <a:ext cx="4104456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бакалавриат</a:t>
            </a:r>
            <a:r>
              <a:rPr lang="ru-RU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специалитет</a:t>
            </a:r>
            <a:endParaRPr lang="ru-RU" alt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3528" y="5538718"/>
            <a:ext cx="4104456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25 июля 2023 г.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35996" y="5169386"/>
            <a:ext cx="4104456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магистратура</a:t>
            </a:r>
            <a:endParaRPr lang="ru-RU" altLang="ru-RU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535996" y="5538718"/>
            <a:ext cx="4104456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20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12 августа 2023 г.</a:t>
            </a:r>
          </a:p>
        </p:txBody>
      </p:sp>
    </p:spTree>
    <p:extLst>
      <p:ext uri="{BB962C8B-B14F-4D97-AF65-F5344CB8AC3E}">
        <p14:creationId xmlns:p14="http://schemas.microsoft.com/office/powerpoint/2010/main" val="39873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Arctic_CEA_3</Template>
  <TotalTime>12769</TotalTime>
  <Words>935</Words>
  <Application>Microsoft Office PowerPoint</Application>
  <PresentationFormat>Экран (4:3)</PresentationFormat>
  <Paragraphs>277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О приеме на целевое обучение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Хлестачев Роман Валерьевич</dc:creator>
  <cp:lastModifiedBy>Малинина Ясмина Нургаяновна</cp:lastModifiedBy>
  <cp:revision>1072</cp:revision>
  <cp:lastPrinted>2017-06-26T09:44:35Z</cp:lastPrinted>
  <dcterms:created xsi:type="dcterms:W3CDTF">2012-06-21T07:34:02Z</dcterms:created>
  <dcterms:modified xsi:type="dcterms:W3CDTF">2023-04-21T05:08:41Z</dcterms:modified>
</cp:coreProperties>
</file>