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6" r:id="rId2"/>
    <p:sldId id="281" r:id="rId3"/>
    <p:sldId id="369" r:id="rId4"/>
    <p:sldId id="340" r:id="rId5"/>
    <p:sldId id="341" r:id="rId6"/>
    <p:sldId id="342" r:id="rId7"/>
    <p:sldId id="343" r:id="rId8"/>
    <p:sldId id="344" r:id="rId9"/>
    <p:sldId id="345" r:id="rId10"/>
    <p:sldId id="346" r:id="rId11"/>
    <p:sldId id="374" r:id="rId12"/>
    <p:sldId id="347" r:id="rId13"/>
    <p:sldId id="348" r:id="rId14"/>
    <p:sldId id="373" r:id="rId15"/>
    <p:sldId id="358" r:id="rId16"/>
    <p:sldId id="359" r:id="rId17"/>
    <p:sldId id="360" r:id="rId18"/>
    <p:sldId id="357" r:id="rId19"/>
    <p:sldId id="377" r:id="rId20"/>
    <p:sldId id="351" r:id="rId21"/>
    <p:sldId id="352" r:id="rId22"/>
    <p:sldId id="349" r:id="rId23"/>
    <p:sldId id="353" r:id="rId24"/>
    <p:sldId id="354" r:id="rId25"/>
    <p:sldId id="355" r:id="rId26"/>
    <p:sldId id="356" r:id="rId27"/>
    <p:sldId id="375" r:id="rId28"/>
    <p:sldId id="301" r:id="rId29"/>
    <p:sldId id="325" r:id="rId30"/>
    <p:sldId id="326" r:id="rId31"/>
    <p:sldId id="337" r:id="rId32"/>
    <p:sldId id="338" r:id="rId33"/>
    <p:sldId id="339" r:id="rId34"/>
    <p:sldId id="372" r:id="rId35"/>
    <p:sldId id="371" r:id="rId36"/>
    <p:sldId id="362" r:id="rId37"/>
    <p:sldId id="363" r:id="rId38"/>
    <p:sldId id="376" r:id="rId39"/>
    <p:sldId id="364" r:id="rId40"/>
    <p:sldId id="365" r:id="rId41"/>
    <p:sldId id="366" r:id="rId42"/>
    <p:sldId id="368" r:id="rId43"/>
    <p:sldId id="293" r:id="rId44"/>
    <p:sldId id="298" r:id="rId45"/>
    <p:sldId id="286" r:id="rId46"/>
    <p:sldId id="291" r:id="rId47"/>
    <p:sldId id="282" r:id="rId48"/>
    <p:sldId id="285" r:id="rId49"/>
    <p:sldId id="287" r:id="rId50"/>
    <p:sldId id="288" r:id="rId51"/>
    <p:sldId id="290" r:id="rId52"/>
    <p:sldId id="292" r:id="rId53"/>
    <p:sldId id="289" r:id="rId54"/>
    <p:sldId id="294" r:id="rId55"/>
    <p:sldId id="295" r:id="rId56"/>
    <p:sldId id="299" r:id="rId57"/>
    <p:sldId id="314" r:id="rId58"/>
    <p:sldId id="316" r:id="rId59"/>
    <p:sldId id="317" r:id="rId60"/>
    <p:sldId id="318" r:id="rId61"/>
    <p:sldId id="367" r:id="rId62"/>
    <p:sldId id="273" r:id="rId63"/>
  </p:sldIdLst>
  <p:sldSz cx="14401800" cy="10801350"/>
  <p:notesSz cx="14401800" cy="108013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237"/>
    <a:srgbClr val="F0E5DB"/>
    <a:srgbClr val="C5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408" autoAdjust="0"/>
  </p:normalViewPr>
  <p:slideViewPr>
    <p:cSldViewPr>
      <p:cViewPr varScale="1">
        <p:scale>
          <a:sx n="63" d="100"/>
          <a:sy n="63" d="100"/>
        </p:scale>
        <p:origin x="1308"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0135" y="3348418"/>
            <a:ext cx="12241530" cy="226828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60270" y="6048756"/>
            <a:ext cx="10081260" cy="2700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850" b="1" i="0">
                <a:solidFill>
                  <a:srgbClr val="4C1913"/>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200" b="1"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850" b="1" i="0">
                <a:solidFill>
                  <a:srgbClr val="4C1913"/>
                </a:solidFill>
                <a:latin typeface="Trebuchet MS"/>
                <a:cs typeface="Trebuchet MS"/>
              </a:defRPr>
            </a:lvl1pPr>
          </a:lstStyle>
          <a:p>
            <a:endParaRPr/>
          </a:p>
        </p:txBody>
      </p:sp>
      <p:sp>
        <p:nvSpPr>
          <p:cNvPr id="3" name="Holder 3"/>
          <p:cNvSpPr>
            <a:spLocks noGrp="1"/>
          </p:cNvSpPr>
          <p:nvPr>
            <p:ph sz="half" idx="2"/>
          </p:nvPr>
        </p:nvSpPr>
        <p:spPr>
          <a:xfrm>
            <a:off x="720090" y="2484310"/>
            <a:ext cx="6264783" cy="712889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416927" y="2484310"/>
            <a:ext cx="6264783" cy="712889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14400530" cy="10800080"/>
          </a:xfrm>
          <a:custGeom>
            <a:avLst/>
            <a:gdLst/>
            <a:ahLst/>
            <a:cxnLst/>
            <a:rect l="l" t="t" r="r" b="b"/>
            <a:pathLst>
              <a:path w="14400530" h="10800080">
                <a:moveTo>
                  <a:pt x="14400021" y="0"/>
                </a:moveTo>
                <a:lnTo>
                  <a:pt x="0" y="0"/>
                </a:lnTo>
                <a:lnTo>
                  <a:pt x="0" y="10800003"/>
                </a:lnTo>
                <a:lnTo>
                  <a:pt x="14400021" y="10800003"/>
                </a:lnTo>
                <a:lnTo>
                  <a:pt x="14400021" y="0"/>
                </a:lnTo>
                <a:close/>
              </a:path>
            </a:pathLst>
          </a:custGeom>
          <a:solidFill>
            <a:srgbClr val="512312"/>
          </a:solidFill>
        </p:spPr>
        <p:txBody>
          <a:bodyPr wrap="square" lIns="0" tIns="0" rIns="0" bIns="0" rtlCol="0"/>
          <a:lstStyle/>
          <a:p>
            <a:endParaRPr/>
          </a:p>
        </p:txBody>
      </p:sp>
      <p:sp>
        <p:nvSpPr>
          <p:cNvPr id="17" name="bg object 17"/>
          <p:cNvSpPr/>
          <p:nvPr/>
        </p:nvSpPr>
        <p:spPr>
          <a:xfrm>
            <a:off x="0" y="0"/>
            <a:ext cx="4741545" cy="4581525"/>
          </a:xfrm>
          <a:custGeom>
            <a:avLst/>
            <a:gdLst/>
            <a:ahLst/>
            <a:cxnLst/>
            <a:rect l="l" t="t" r="r" b="b"/>
            <a:pathLst>
              <a:path w="4741545" h="4581525">
                <a:moveTo>
                  <a:pt x="4741265" y="12"/>
                </a:moveTo>
                <a:lnTo>
                  <a:pt x="2705328" y="12"/>
                </a:lnTo>
                <a:lnTo>
                  <a:pt x="2704878" y="48372"/>
                </a:lnTo>
                <a:lnTo>
                  <a:pt x="2703532" y="96513"/>
                </a:lnTo>
                <a:lnTo>
                  <a:pt x="2701299" y="144427"/>
                </a:lnTo>
                <a:lnTo>
                  <a:pt x="2698187" y="192106"/>
                </a:lnTo>
                <a:lnTo>
                  <a:pt x="2694204" y="239543"/>
                </a:lnTo>
                <a:lnTo>
                  <a:pt x="2689357" y="286728"/>
                </a:lnTo>
                <a:lnTo>
                  <a:pt x="2683654" y="333655"/>
                </a:lnTo>
                <a:lnTo>
                  <a:pt x="2677104" y="380316"/>
                </a:lnTo>
                <a:lnTo>
                  <a:pt x="2669715" y="426701"/>
                </a:lnTo>
                <a:lnTo>
                  <a:pt x="2661493" y="472805"/>
                </a:lnTo>
                <a:lnTo>
                  <a:pt x="2652449" y="518617"/>
                </a:lnTo>
                <a:lnTo>
                  <a:pt x="2642588" y="564131"/>
                </a:lnTo>
                <a:lnTo>
                  <a:pt x="2631920" y="609339"/>
                </a:lnTo>
                <a:lnTo>
                  <a:pt x="2620452" y="654232"/>
                </a:lnTo>
                <a:lnTo>
                  <a:pt x="2608192" y="698803"/>
                </a:lnTo>
                <a:lnTo>
                  <a:pt x="2595148" y="743043"/>
                </a:lnTo>
                <a:lnTo>
                  <a:pt x="2581329" y="786945"/>
                </a:lnTo>
                <a:lnTo>
                  <a:pt x="2566741" y="830501"/>
                </a:lnTo>
                <a:lnTo>
                  <a:pt x="2551394" y="873703"/>
                </a:lnTo>
                <a:lnTo>
                  <a:pt x="2535294" y="916543"/>
                </a:lnTo>
                <a:lnTo>
                  <a:pt x="2518451" y="959012"/>
                </a:lnTo>
                <a:lnTo>
                  <a:pt x="2500871" y="1001104"/>
                </a:lnTo>
                <a:lnTo>
                  <a:pt x="2482563" y="1042809"/>
                </a:lnTo>
                <a:lnTo>
                  <a:pt x="2463535" y="1084121"/>
                </a:lnTo>
                <a:lnTo>
                  <a:pt x="2443795" y="1125030"/>
                </a:lnTo>
                <a:lnTo>
                  <a:pt x="2423350" y="1165530"/>
                </a:lnTo>
                <a:lnTo>
                  <a:pt x="2402209" y="1205612"/>
                </a:lnTo>
                <a:lnTo>
                  <a:pt x="2380380" y="1245268"/>
                </a:lnTo>
                <a:lnTo>
                  <a:pt x="2357870" y="1284490"/>
                </a:lnTo>
                <a:lnTo>
                  <a:pt x="2334687" y="1323271"/>
                </a:lnTo>
                <a:lnTo>
                  <a:pt x="2310841" y="1361602"/>
                </a:lnTo>
                <a:lnTo>
                  <a:pt x="2286337" y="1399475"/>
                </a:lnTo>
                <a:lnTo>
                  <a:pt x="2261186" y="1436882"/>
                </a:lnTo>
                <a:lnTo>
                  <a:pt x="2235393" y="1473817"/>
                </a:lnTo>
                <a:lnTo>
                  <a:pt x="2208968" y="1510269"/>
                </a:lnTo>
                <a:lnTo>
                  <a:pt x="2181918" y="1546232"/>
                </a:lnTo>
                <a:lnTo>
                  <a:pt x="2154251" y="1581698"/>
                </a:lnTo>
                <a:lnTo>
                  <a:pt x="2125976" y="1616658"/>
                </a:lnTo>
                <a:lnTo>
                  <a:pt x="2097099" y="1651105"/>
                </a:lnTo>
                <a:lnTo>
                  <a:pt x="2067630" y="1685031"/>
                </a:lnTo>
                <a:lnTo>
                  <a:pt x="2037576" y="1718428"/>
                </a:lnTo>
                <a:lnTo>
                  <a:pt x="2006945" y="1751287"/>
                </a:lnTo>
                <a:lnTo>
                  <a:pt x="1975744" y="1783601"/>
                </a:lnTo>
                <a:lnTo>
                  <a:pt x="1943983" y="1815362"/>
                </a:lnTo>
                <a:lnTo>
                  <a:pt x="1911669" y="1846562"/>
                </a:lnTo>
                <a:lnTo>
                  <a:pt x="1878809" y="1877193"/>
                </a:lnTo>
                <a:lnTo>
                  <a:pt x="1845412" y="1907247"/>
                </a:lnTo>
                <a:lnTo>
                  <a:pt x="1811486" y="1936716"/>
                </a:lnTo>
                <a:lnTo>
                  <a:pt x="1777039" y="1965592"/>
                </a:lnTo>
                <a:lnTo>
                  <a:pt x="1742079" y="1993868"/>
                </a:lnTo>
                <a:lnTo>
                  <a:pt x="1706613" y="2021534"/>
                </a:lnTo>
                <a:lnTo>
                  <a:pt x="1670649" y="2048584"/>
                </a:lnTo>
                <a:lnTo>
                  <a:pt x="1634196" y="2075009"/>
                </a:lnTo>
                <a:lnTo>
                  <a:pt x="1597262" y="2100801"/>
                </a:lnTo>
                <a:lnTo>
                  <a:pt x="1559854" y="2125953"/>
                </a:lnTo>
                <a:lnTo>
                  <a:pt x="1521981" y="2150456"/>
                </a:lnTo>
                <a:lnTo>
                  <a:pt x="1483650" y="2174303"/>
                </a:lnTo>
                <a:lnTo>
                  <a:pt x="1444869" y="2197485"/>
                </a:lnTo>
                <a:lnTo>
                  <a:pt x="1405647" y="2219994"/>
                </a:lnTo>
                <a:lnTo>
                  <a:pt x="1365990" y="2241824"/>
                </a:lnTo>
                <a:lnTo>
                  <a:pt x="1325908" y="2262964"/>
                </a:lnTo>
                <a:lnTo>
                  <a:pt x="1285409" y="2283409"/>
                </a:lnTo>
                <a:lnTo>
                  <a:pt x="1244499" y="2303149"/>
                </a:lnTo>
                <a:lnTo>
                  <a:pt x="1203187" y="2322177"/>
                </a:lnTo>
                <a:lnTo>
                  <a:pt x="1161482" y="2340485"/>
                </a:lnTo>
                <a:lnTo>
                  <a:pt x="1119390" y="2358064"/>
                </a:lnTo>
                <a:lnTo>
                  <a:pt x="1076920" y="2374908"/>
                </a:lnTo>
                <a:lnTo>
                  <a:pt x="1034080" y="2391007"/>
                </a:lnTo>
                <a:lnTo>
                  <a:pt x="990878" y="2406354"/>
                </a:lnTo>
                <a:lnTo>
                  <a:pt x="947322" y="2420942"/>
                </a:lnTo>
                <a:lnTo>
                  <a:pt x="903420" y="2434761"/>
                </a:lnTo>
                <a:lnTo>
                  <a:pt x="859179" y="2447805"/>
                </a:lnTo>
                <a:lnTo>
                  <a:pt x="814608" y="2460065"/>
                </a:lnTo>
                <a:lnTo>
                  <a:pt x="769715" y="2471532"/>
                </a:lnTo>
                <a:lnTo>
                  <a:pt x="724507" y="2482201"/>
                </a:lnTo>
                <a:lnTo>
                  <a:pt x="678993" y="2492061"/>
                </a:lnTo>
                <a:lnTo>
                  <a:pt x="633181" y="2501106"/>
                </a:lnTo>
                <a:lnTo>
                  <a:pt x="587077" y="2509327"/>
                </a:lnTo>
                <a:lnTo>
                  <a:pt x="540692" y="2516716"/>
                </a:lnTo>
                <a:lnTo>
                  <a:pt x="494031" y="2523266"/>
                </a:lnTo>
                <a:lnTo>
                  <a:pt x="447104" y="2528969"/>
                </a:lnTo>
                <a:lnTo>
                  <a:pt x="399919" y="2533816"/>
                </a:lnTo>
                <a:lnTo>
                  <a:pt x="352482" y="2537799"/>
                </a:lnTo>
                <a:lnTo>
                  <a:pt x="304803" y="2540911"/>
                </a:lnTo>
                <a:lnTo>
                  <a:pt x="256889" y="2543144"/>
                </a:lnTo>
                <a:lnTo>
                  <a:pt x="208748" y="2544490"/>
                </a:lnTo>
                <a:lnTo>
                  <a:pt x="160388" y="2544940"/>
                </a:lnTo>
                <a:lnTo>
                  <a:pt x="120057" y="2544628"/>
                </a:lnTo>
                <a:lnTo>
                  <a:pt x="79879" y="2543695"/>
                </a:lnTo>
                <a:lnTo>
                  <a:pt x="39858" y="2542143"/>
                </a:lnTo>
                <a:lnTo>
                  <a:pt x="0" y="2539974"/>
                </a:lnTo>
                <a:lnTo>
                  <a:pt x="0" y="4578146"/>
                </a:lnTo>
                <a:lnTo>
                  <a:pt x="39985" y="4579348"/>
                </a:lnTo>
                <a:lnTo>
                  <a:pt x="80027" y="4580210"/>
                </a:lnTo>
                <a:lnTo>
                  <a:pt x="120152" y="4580729"/>
                </a:lnTo>
                <a:lnTo>
                  <a:pt x="160388" y="4580902"/>
                </a:lnTo>
                <a:lnTo>
                  <a:pt x="208672" y="4580653"/>
                </a:lnTo>
                <a:lnTo>
                  <a:pt x="256837" y="4579907"/>
                </a:lnTo>
                <a:lnTo>
                  <a:pt x="304881" y="4578667"/>
                </a:lnTo>
                <a:lnTo>
                  <a:pt x="352801" y="4576934"/>
                </a:lnTo>
                <a:lnTo>
                  <a:pt x="400595" y="4574713"/>
                </a:lnTo>
                <a:lnTo>
                  <a:pt x="448260" y="4572004"/>
                </a:lnTo>
                <a:lnTo>
                  <a:pt x="495793" y="4568810"/>
                </a:lnTo>
                <a:lnTo>
                  <a:pt x="543193" y="4565135"/>
                </a:lnTo>
                <a:lnTo>
                  <a:pt x="590457" y="4560979"/>
                </a:lnTo>
                <a:lnTo>
                  <a:pt x="637582" y="4556347"/>
                </a:lnTo>
                <a:lnTo>
                  <a:pt x="684566" y="4551239"/>
                </a:lnTo>
                <a:lnTo>
                  <a:pt x="731407" y="4545659"/>
                </a:lnTo>
                <a:lnTo>
                  <a:pt x="778102" y="4539609"/>
                </a:lnTo>
                <a:lnTo>
                  <a:pt x="824649" y="4533092"/>
                </a:lnTo>
                <a:lnTo>
                  <a:pt x="871045" y="4526109"/>
                </a:lnTo>
                <a:lnTo>
                  <a:pt x="917288" y="4518664"/>
                </a:lnTo>
                <a:lnTo>
                  <a:pt x="963375" y="4510759"/>
                </a:lnTo>
                <a:lnTo>
                  <a:pt x="1009304" y="4502395"/>
                </a:lnTo>
                <a:lnTo>
                  <a:pt x="1055073" y="4493577"/>
                </a:lnTo>
                <a:lnTo>
                  <a:pt x="1100679" y="4484305"/>
                </a:lnTo>
                <a:lnTo>
                  <a:pt x="1146119" y="4474583"/>
                </a:lnTo>
                <a:lnTo>
                  <a:pt x="1191392" y="4464413"/>
                </a:lnTo>
                <a:lnTo>
                  <a:pt x="1236495" y="4453797"/>
                </a:lnTo>
                <a:lnTo>
                  <a:pt x="1281424" y="4442738"/>
                </a:lnTo>
                <a:lnTo>
                  <a:pt x="1326179" y="4431238"/>
                </a:lnTo>
                <a:lnTo>
                  <a:pt x="1370756" y="4419300"/>
                </a:lnTo>
                <a:lnTo>
                  <a:pt x="1415154" y="4406926"/>
                </a:lnTo>
                <a:lnTo>
                  <a:pt x="1459368" y="4394119"/>
                </a:lnTo>
                <a:lnTo>
                  <a:pt x="1503398" y="4380881"/>
                </a:lnTo>
                <a:lnTo>
                  <a:pt x="1547241" y="4367214"/>
                </a:lnTo>
                <a:lnTo>
                  <a:pt x="1590894" y="4353121"/>
                </a:lnTo>
                <a:lnTo>
                  <a:pt x="1634355" y="4338604"/>
                </a:lnTo>
                <a:lnTo>
                  <a:pt x="1677621" y="4323667"/>
                </a:lnTo>
                <a:lnTo>
                  <a:pt x="1720690" y="4308310"/>
                </a:lnTo>
                <a:lnTo>
                  <a:pt x="1763560" y="4292537"/>
                </a:lnTo>
                <a:lnTo>
                  <a:pt x="1806228" y="4276350"/>
                </a:lnTo>
                <a:lnTo>
                  <a:pt x="1848691" y="4259751"/>
                </a:lnTo>
                <a:lnTo>
                  <a:pt x="1890948" y="4242744"/>
                </a:lnTo>
                <a:lnTo>
                  <a:pt x="1932995" y="4225330"/>
                </a:lnTo>
                <a:lnTo>
                  <a:pt x="1974831" y="4207511"/>
                </a:lnTo>
                <a:lnTo>
                  <a:pt x="2016453" y="4189291"/>
                </a:lnTo>
                <a:lnTo>
                  <a:pt x="2057858" y="4170672"/>
                </a:lnTo>
                <a:lnTo>
                  <a:pt x="2099045" y="4151655"/>
                </a:lnTo>
                <a:lnTo>
                  <a:pt x="2140009" y="4132245"/>
                </a:lnTo>
                <a:lnTo>
                  <a:pt x="2180750" y="4112442"/>
                </a:lnTo>
                <a:lnTo>
                  <a:pt x="2221265" y="4092250"/>
                </a:lnTo>
                <a:lnTo>
                  <a:pt x="2261551" y="4071670"/>
                </a:lnTo>
                <a:lnTo>
                  <a:pt x="2301606" y="4050706"/>
                </a:lnTo>
                <a:lnTo>
                  <a:pt x="2341427" y="4029360"/>
                </a:lnTo>
                <a:lnTo>
                  <a:pt x="2381013" y="4007633"/>
                </a:lnTo>
                <a:lnTo>
                  <a:pt x="2420360" y="3985530"/>
                </a:lnTo>
                <a:lnTo>
                  <a:pt x="2459465" y="3963051"/>
                </a:lnTo>
                <a:lnTo>
                  <a:pt x="2498328" y="3940200"/>
                </a:lnTo>
                <a:lnTo>
                  <a:pt x="2536945" y="3916979"/>
                </a:lnTo>
                <a:lnTo>
                  <a:pt x="2575313" y="3893391"/>
                </a:lnTo>
                <a:lnTo>
                  <a:pt x="2613431" y="3869437"/>
                </a:lnTo>
                <a:lnTo>
                  <a:pt x="2651296" y="3845120"/>
                </a:lnTo>
                <a:lnTo>
                  <a:pt x="2688906" y="3820443"/>
                </a:lnTo>
                <a:lnTo>
                  <a:pt x="2726257" y="3795408"/>
                </a:lnTo>
                <a:lnTo>
                  <a:pt x="2763348" y="3770018"/>
                </a:lnTo>
                <a:lnTo>
                  <a:pt x="2800176" y="3744275"/>
                </a:lnTo>
                <a:lnTo>
                  <a:pt x="2836739" y="3718181"/>
                </a:lnTo>
                <a:lnTo>
                  <a:pt x="2873034" y="3691739"/>
                </a:lnTo>
                <a:lnTo>
                  <a:pt x="2909059" y="3664951"/>
                </a:lnTo>
                <a:lnTo>
                  <a:pt x="2944812" y="3637820"/>
                </a:lnTo>
                <a:lnTo>
                  <a:pt x="2980289" y="3610348"/>
                </a:lnTo>
                <a:lnTo>
                  <a:pt x="3015489" y="3582538"/>
                </a:lnTo>
                <a:lnTo>
                  <a:pt x="3050410" y="3554392"/>
                </a:lnTo>
                <a:lnTo>
                  <a:pt x="3085047" y="3525913"/>
                </a:lnTo>
                <a:lnTo>
                  <a:pt x="3119400" y="3497102"/>
                </a:lnTo>
                <a:lnTo>
                  <a:pt x="3153466" y="3467963"/>
                </a:lnTo>
                <a:lnTo>
                  <a:pt x="3187242" y="3438497"/>
                </a:lnTo>
                <a:lnTo>
                  <a:pt x="3220726" y="3408708"/>
                </a:lnTo>
                <a:lnTo>
                  <a:pt x="3253916" y="3378597"/>
                </a:lnTo>
                <a:lnTo>
                  <a:pt x="3286809" y="3348168"/>
                </a:lnTo>
                <a:lnTo>
                  <a:pt x="3319402" y="3317422"/>
                </a:lnTo>
                <a:lnTo>
                  <a:pt x="3351693" y="3286362"/>
                </a:lnTo>
                <a:lnTo>
                  <a:pt x="3383681" y="3254990"/>
                </a:lnTo>
                <a:lnTo>
                  <a:pt x="3415361" y="3223310"/>
                </a:lnTo>
                <a:lnTo>
                  <a:pt x="3446732" y="3191322"/>
                </a:lnTo>
                <a:lnTo>
                  <a:pt x="3477792" y="3159031"/>
                </a:lnTo>
                <a:lnTo>
                  <a:pt x="3508538" y="3126437"/>
                </a:lnTo>
                <a:lnTo>
                  <a:pt x="3538967" y="3093544"/>
                </a:lnTo>
                <a:lnTo>
                  <a:pt x="3569078" y="3060355"/>
                </a:lnTo>
                <a:lnTo>
                  <a:pt x="3598867" y="3026870"/>
                </a:lnTo>
                <a:lnTo>
                  <a:pt x="3628332" y="2993094"/>
                </a:lnTo>
                <a:lnTo>
                  <a:pt x="3657471" y="2959028"/>
                </a:lnTo>
                <a:lnTo>
                  <a:pt x="3686282" y="2924675"/>
                </a:lnTo>
                <a:lnTo>
                  <a:pt x="3714761" y="2890037"/>
                </a:lnTo>
                <a:lnTo>
                  <a:pt x="3742907" y="2855116"/>
                </a:lnTo>
                <a:lnTo>
                  <a:pt x="3770717" y="2819916"/>
                </a:lnTo>
                <a:lnTo>
                  <a:pt x="3798189" y="2784438"/>
                </a:lnTo>
                <a:lnTo>
                  <a:pt x="3825319" y="2748686"/>
                </a:lnTo>
                <a:lnTo>
                  <a:pt x="3852107" y="2712661"/>
                </a:lnTo>
                <a:lnTo>
                  <a:pt x="3878549" y="2676365"/>
                </a:lnTo>
                <a:lnTo>
                  <a:pt x="3904643" y="2639802"/>
                </a:lnTo>
                <a:lnTo>
                  <a:pt x="3930386" y="2602974"/>
                </a:lnTo>
                <a:lnTo>
                  <a:pt x="3955776" y="2565882"/>
                </a:lnTo>
                <a:lnTo>
                  <a:pt x="3980811" y="2528531"/>
                </a:lnTo>
                <a:lnTo>
                  <a:pt x="4005487" y="2490921"/>
                </a:lnTo>
                <a:lnTo>
                  <a:pt x="4029804" y="2453056"/>
                </a:lnTo>
                <a:lnTo>
                  <a:pt x="4053758" y="2414938"/>
                </a:lnTo>
                <a:lnTo>
                  <a:pt x="4077346" y="2376569"/>
                </a:lnTo>
                <a:lnTo>
                  <a:pt x="4100567" y="2337952"/>
                </a:lnTo>
                <a:lnTo>
                  <a:pt x="4123418" y="2299089"/>
                </a:lnTo>
                <a:lnTo>
                  <a:pt x="4145896" y="2259983"/>
                </a:lnTo>
                <a:lnTo>
                  <a:pt x="4168000" y="2220636"/>
                </a:lnTo>
                <a:lnTo>
                  <a:pt x="4189726" y="2181051"/>
                </a:lnTo>
                <a:lnTo>
                  <a:pt x="4211072" y="2141229"/>
                </a:lnTo>
                <a:lnTo>
                  <a:pt x="4232036" y="2101174"/>
                </a:lnTo>
                <a:lnTo>
                  <a:pt x="4252615" y="2060888"/>
                </a:lnTo>
                <a:lnTo>
                  <a:pt x="4272808" y="2020373"/>
                </a:lnTo>
                <a:lnTo>
                  <a:pt x="4292610" y="1979631"/>
                </a:lnTo>
                <a:lnTo>
                  <a:pt x="4312021" y="1938666"/>
                </a:lnTo>
                <a:lnTo>
                  <a:pt x="4331037" y="1897480"/>
                </a:lnTo>
                <a:lnTo>
                  <a:pt x="4349656" y="1856074"/>
                </a:lnTo>
                <a:lnTo>
                  <a:pt x="4367876" y="1814452"/>
                </a:lnTo>
                <a:lnTo>
                  <a:pt x="4385695" y="1772616"/>
                </a:lnTo>
                <a:lnTo>
                  <a:pt x="4403109" y="1730569"/>
                </a:lnTo>
                <a:lnTo>
                  <a:pt x="4420116" y="1688312"/>
                </a:lnTo>
                <a:lnTo>
                  <a:pt x="4436715" y="1645848"/>
                </a:lnTo>
                <a:lnTo>
                  <a:pt x="4452901" y="1603180"/>
                </a:lnTo>
                <a:lnTo>
                  <a:pt x="4468674" y="1560310"/>
                </a:lnTo>
                <a:lnTo>
                  <a:pt x="4484031" y="1517241"/>
                </a:lnTo>
                <a:lnTo>
                  <a:pt x="4498969" y="1473974"/>
                </a:lnTo>
                <a:lnTo>
                  <a:pt x="4513485" y="1430513"/>
                </a:lnTo>
                <a:lnTo>
                  <a:pt x="4527578" y="1386860"/>
                </a:lnTo>
                <a:lnTo>
                  <a:pt x="4541245" y="1343017"/>
                </a:lnTo>
                <a:lnTo>
                  <a:pt x="4554483" y="1298987"/>
                </a:lnTo>
                <a:lnTo>
                  <a:pt x="4567290" y="1254772"/>
                </a:lnTo>
                <a:lnTo>
                  <a:pt x="4579664" y="1210374"/>
                </a:lnTo>
                <a:lnTo>
                  <a:pt x="4591602" y="1165797"/>
                </a:lnTo>
                <a:lnTo>
                  <a:pt x="4603102" y="1121042"/>
                </a:lnTo>
                <a:lnTo>
                  <a:pt x="4614161" y="1076112"/>
                </a:lnTo>
                <a:lnTo>
                  <a:pt x="4624776" y="1031009"/>
                </a:lnTo>
                <a:lnTo>
                  <a:pt x="4634946" y="985736"/>
                </a:lnTo>
                <a:lnTo>
                  <a:pt x="4644668" y="940295"/>
                </a:lnTo>
                <a:lnTo>
                  <a:pt x="4653940" y="894689"/>
                </a:lnTo>
                <a:lnTo>
                  <a:pt x="4662759" y="848920"/>
                </a:lnTo>
                <a:lnTo>
                  <a:pt x="4671122" y="802991"/>
                </a:lnTo>
                <a:lnTo>
                  <a:pt x="4679027" y="756903"/>
                </a:lnTo>
                <a:lnTo>
                  <a:pt x="4686473" y="710660"/>
                </a:lnTo>
                <a:lnTo>
                  <a:pt x="4693455" y="664264"/>
                </a:lnTo>
                <a:lnTo>
                  <a:pt x="4699972" y="617717"/>
                </a:lnTo>
                <a:lnTo>
                  <a:pt x="4706022" y="571022"/>
                </a:lnTo>
                <a:lnTo>
                  <a:pt x="4711602" y="524181"/>
                </a:lnTo>
                <a:lnTo>
                  <a:pt x="4716710" y="477196"/>
                </a:lnTo>
                <a:lnTo>
                  <a:pt x="4721342" y="430071"/>
                </a:lnTo>
                <a:lnTo>
                  <a:pt x="4725498" y="382807"/>
                </a:lnTo>
                <a:lnTo>
                  <a:pt x="4729173" y="335407"/>
                </a:lnTo>
                <a:lnTo>
                  <a:pt x="4732367" y="287873"/>
                </a:lnTo>
                <a:lnTo>
                  <a:pt x="4735075" y="240208"/>
                </a:lnTo>
                <a:lnTo>
                  <a:pt x="4737297" y="192414"/>
                </a:lnTo>
                <a:lnTo>
                  <a:pt x="4739030" y="144494"/>
                </a:lnTo>
                <a:lnTo>
                  <a:pt x="4740270" y="96450"/>
                </a:lnTo>
                <a:lnTo>
                  <a:pt x="4741016" y="48284"/>
                </a:lnTo>
                <a:lnTo>
                  <a:pt x="4741265" y="0"/>
                </a:lnTo>
                <a:close/>
              </a:path>
            </a:pathLst>
          </a:custGeom>
          <a:solidFill>
            <a:srgbClr val="673924"/>
          </a:solidFill>
        </p:spPr>
        <p:txBody>
          <a:bodyPr wrap="square" lIns="0" tIns="0" rIns="0" bIns="0" rtlCol="0"/>
          <a:lstStyle/>
          <a:p>
            <a:endParaRPr/>
          </a:p>
        </p:txBody>
      </p:sp>
      <p:sp>
        <p:nvSpPr>
          <p:cNvPr id="18" name="bg object 18"/>
          <p:cNvSpPr/>
          <p:nvPr/>
        </p:nvSpPr>
        <p:spPr>
          <a:xfrm>
            <a:off x="4406011" y="7433017"/>
            <a:ext cx="2896235" cy="2092325"/>
          </a:xfrm>
          <a:custGeom>
            <a:avLst/>
            <a:gdLst/>
            <a:ahLst/>
            <a:cxnLst/>
            <a:rect l="l" t="t" r="r" b="b"/>
            <a:pathLst>
              <a:path w="2896234" h="2092325">
                <a:moveTo>
                  <a:pt x="1287145" y="643572"/>
                </a:moveTo>
                <a:lnTo>
                  <a:pt x="643572" y="0"/>
                </a:lnTo>
                <a:lnTo>
                  <a:pt x="0" y="643572"/>
                </a:lnTo>
                <a:lnTo>
                  <a:pt x="643572" y="1287157"/>
                </a:lnTo>
                <a:lnTo>
                  <a:pt x="1287145" y="643572"/>
                </a:lnTo>
                <a:close/>
              </a:path>
              <a:path w="2896234" h="2092325">
                <a:moveTo>
                  <a:pt x="2091969" y="1448409"/>
                </a:moveTo>
                <a:lnTo>
                  <a:pt x="1448396" y="804837"/>
                </a:lnTo>
                <a:lnTo>
                  <a:pt x="804811" y="1448409"/>
                </a:lnTo>
                <a:lnTo>
                  <a:pt x="1448396" y="2091994"/>
                </a:lnTo>
                <a:lnTo>
                  <a:pt x="2091969" y="1448409"/>
                </a:lnTo>
                <a:close/>
              </a:path>
              <a:path w="2896234" h="2092325">
                <a:moveTo>
                  <a:pt x="2896082" y="644296"/>
                </a:moveTo>
                <a:lnTo>
                  <a:pt x="2252510" y="723"/>
                </a:lnTo>
                <a:lnTo>
                  <a:pt x="1608937" y="644296"/>
                </a:lnTo>
                <a:lnTo>
                  <a:pt x="2252510" y="1287881"/>
                </a:lnTo>
                <a:lnTo>
                  <a:pt x="2896082" y="644296"/>
                </a:lnTo>
                <a:close/>
              </a:path>
            </a:pathLst>
          </a:custGeom>
          <a:solidFill>
            <a:srgbClr val="8E6652"/>
          </a:solidFill>
        </p:spPr>
        <p:txBody>
          <a:bodyPr wrap="square" lIns="0" tIns="0" rIns="0" bIns="0" rtlCol="0"/>
          <a:lstStyle/>
          <a:p>
            <a:endParaRPr/>
          </a:p>
        </p:txBody>
      </p:sp>
      <p:sp>
        <p:nvSpPr>
          <p:cNvPr id="19" name="bg object 19"/>
          <p:cNvSpPr/>
          <p:nvPr/>
        </p:nvSpPr>
        <p:spPr>
          <a:xfrm>
            <a:off x="7049337" y="0"/>
            <a:ext cx="918210" cy="327025"/>
          </a:xfrm>
          <a:custGeom>
            <a:avLst/>
            <a:gdLst/>
            <a:ahLst/>
            <a:cxnLst/>
            <a:rect l="l" t="t" r="r" b="b"/>
            <a:pathLst>
              <a:path w="918209" h="327025">
                <a:moveTo>
                  <a:pt x="917714" y="0"/>
                </a:moveTo>
                <a:lnTo>
                  <a:pt x="0" y="0"/>
                </a:lnTo>
                <a:lnTo>
                  <a:pt x="17194" y="42861"/>
                </a:lnTo>
                <a:lnTo>
                  <a:pt x="38236" y="83594"/>
                </a:lnTo>
                <a:lnTo>
                  <a:pt x="62897" y="121971"/>
                </a:lnTo>
                <a:lnTo>
                  <a:pt x="90953" y="157768"/>
                </a:lnTo>
                <a:lnTo>
                  <a:pt x="122176" y="190758"/>
                </a:lnTo>
                <a:lnTo>
                  <a:pt x="156341" y="220713"/>
                </a:lnTo>
                <a:lnTo>
                  <a:pt x="193222" y="247409"/>
                </a:lnTo>
                <a:lnTo>
                  <a:pt x="232591" y="270619"/>
                </a:lnTo>
                <a:lnTo>
                  <a:pt x="274222" y="290116"/>
                </a:lnTo>
                <a:lnTo>
                  <a:pt x="317891" y="305674"/>
                </a:lnTo>
                <a:lnTo>
                  <a:pt x="363369" y="317067"/>
                </a:lnTo>
                <a:lnTo>
                  <a:pt x="410431" y="324069"/>
                </a:lnTo>
                <a:lnTo>
                  <a:pt x="458850" y="326453"/>
                </a:lnTo>
                <a:lnTo>
                  <a:pt x="507270" y="324069"/>
                </a:lnTo>
                <a:lnTo>
                  <a:pt x="554332" y="317067"/>
                </a:lnTo>
                <a:lnTo>
                  <a:pt x="599811" y="305674"/>
                </a:lnTo>
                <a:lnTo>
                  <a:pt x="643479" y="290116"/>
                </a:lnTo>
                <a:lnTo>
                  <a:pt x="685111" y="270619"/>
                </a:lnTo>
                <a:lnTo>
                  <a:pt x="724481" y="247409"/>
                </a:lnTo>
                <a:lnTo>
                  <a:pt x="761362" y="220713"/>
                </a:lnTo>
                <a:lnTo>
                  <a:pt x="795528" y="190758"/>
                </a:lnTo>
                <a:lnTo>
                  <a:pt x="826752" y="157768"/>
                </a:lnTo>
                <a:lnTo>
                  <a:pt x="854810" y="121971"/>
                </a:lnTo>
                <a:lnTo>
                  <a:pt x="879473" y="83594"/>
                </a:lnTo>
                <a:lnTo>
                  <a:pt x="900517" y="42861"/>
                </a:lnTo>
                <a:lnTo>
                  <a:pt x="917714" y="0"/>
                </a:lnTo>
                <a:close/>
              </a:path>
            </a:pathLst>
          </a:custGeom>
          <a:solidFill>
            <a:srgbClr val="906853"/>
          </a:solidFill>
        </p:spPr>
        <p:txBody>
          <a:bodyPr wrap="square" lIns="0" tIns="0" rIns="0" bIns="0" rtlCol="0"/>
          <a:lstStyle/>
          <a:p>
            <a:endParaRPr/>
          </a:p>
        </p:txBody>
      </p:sp>
      <p:sp>
        <p:nvSpPr>
          <p:cNvPr id="20" name="bg object 20"/>
          <p:cNvSpPr/>
          <p:nvPr/>
        </p:nvSpPr>
        <p:spPr>
          <a:xfrm>
            <a:off x="7027126" y="0"/>
            <a:ext cx="2790190" cy="2156460"/>
          </a:xfrm>
          <a:custGeom>
            <a:avLst/>
            <a:gdLst/>
            <a:ahLst/>
            <a:cxnLst/>
            <a:rect l="l" t="t" r="r" b="b"/>
            <a:pathLst>
              <a:path w="2790190" h="2156460">
                <a:moveTo>
                  <a:pt x="971003" y="1670596"/>
                </a:moveTo>
                <a:lnTo>
                  <a:pt x="968781" y="1623847"/>
                </a:lnTo>
                <a:lnTo>
                  <a:pt x="962240" y="1578343"/>
                </a:lnTo>
                <a:lnTo>
                  <a:pt x="951611" y="1534299"/>
                </a:lnTo>
                <a:lnTo>
                  <a:pt x="937069" y="1491932"/>
                </a:lnTo>
                <a:lnTo>
                  <a:pt x="918832" y="1451419"/>
                </a:lnTo>
                <a:lnTo>
                  <a:pt x="897089" y="1412989"/>
                </a:lnTo>
                <a:lnTo>
                  <a:pt x="872070" y="1376819"/>
                </a:lnTo>
                <a:lnTo>
                  <a:pt x="843953" y="1343139"/>
                </a:lnTo>
                <a:lnTo>
                  <a:pt x="812952" y="1312138"/>
                </a:lnTo>
                <a:lnTo>
                  <a:pt x="779272" y="1284020"/>
                </a:lnTo>
                <a:lnTo>
                  <a:pt x="743102" y="1259001"/>
                </a:lnTo>
                <a:lnTo>
                  <a:pt x="704672" y="1237259"/>
                </a:lnTo>
                <a:lnTo>
                  <a:pt x="664159" y="1219022"/>
                </a:lnTo>
                <a:lnTo>
                  <a:pt x="621792" y="1204480"/>
                </a:lnTo>
                <a:lnTo>
                  <a:pt x="577748" y="1193850"/>
                </a:lnTo>
                <a:lnTo>
                  <a:pt x="532244" y="1187310"/>
                </a:lnTo>
                <a:lnTo>
                  <a:pt x="485495" y="1185087"/>
                </a:lnTo>
                <a:lnTo>
                  <a:pt x="438734" y="1187310"/>
                </a:lnTo>
                <a:lnTo>
                  <a:pt x="393230" y="1193850"/>
                </a:lnTo>
                <a:lnTo>
                  <a:pt x="349199" y="1204480"/>
                </a:lnTo>
                <a:lnTo>
                  <a:pt x="306819" y="1219022"/>
                </a:lnTo>
                <a:lnTo>
                  <a:pt x="266319" y="1237259"/>
                </a:lnTo>
                <a:lnTo>
                  <a:pt x="227876" y="1259001"/>
                </a:lnTo>
                <a:lnTo>
                  <a:pt x="191719" y="1284020"/>
                </a:lnTo>
                <a:lnTo>
                  <a:pt x="158038" y="1312138"/>
                </a:lnTo>
                <a:lnTo>
                  <a:pt x="127038" y="1343139"/>
                </a:lnTo>
                <a:lnTo>
                  <a:pt x="98920" y="1376819"/>
                </a:lnTo>
                <a:lnTo>
                  <a:pt x="73901" y="1412989"/>
                </a:lnTo>
                <a:lnTo>
                  <a:pt x="52158" y="1451419"/>
                </a:lnTo>
                <a:lnTo>
                  <a:pt x="33921" y="1491932"/>
                </a:lnTo>
                <a:lnTo>
                  <a:pt x="19380" y="1534299"/>
                </a:lnTo>
                <a:lnTo>
                  <a:pt x="8750" y="1578343"/>
                </a:lnTo>
                <a:lnTo>
                  <a:pt x="2209" y="1623847"/>
                </a:lnTo>
                <a:lnTo>
                  <a:pt x="0" y="1670596"/>
                </a:lnTo>
                <a:lnTo>
                  <a:pt x="2209" y="1717357"/>
                </a:lnTo>
                <a:lnTo>
                  <a:pt x="8750" y="1762861"/>
                </a:lnTo>
                <a:lnTo>
                  <a:pt x="19380" y="1806905"/>
                </a:lnTo>
                <a:lnTo>
                  <a:pt x="33921" y="1849272"/>
                </a:lnTo>
                <a:lnTo>
                  <a:pt x="52158" y="1889785"/>
                </a:lnTo>
                <a:lnTo>
                  <a:pt x="73901" y="1928215"/>
                </a:lnTo>
                <a:lnTo>
                  <a:pt x="98920" y="1964385"/>
                </a:lnTo>
                <a:lnTo>
                  <a:pt x="127038" y="1998065"/>
                </a:lnTo>
                <a:lnTo>
                  <a:pt x="158038" y="2029066"/>
                </a:lnTo>
                <a:lnTo>
                  <a:pt x="191719" y="2057184"/>
                </a:lnTo>
                <a:lnTo>
                  <a:pt x="227876" y="2082203"/>
                </a:lnTo>
                <a:lnTo>
                  <a:pt x="266319" y="2103945"/>
                </a:lnTo>
                <a:lnTo>
                  <a:pt x="306819" y="2122182"/>
                </a:lnTo>
                <a:lnTo>
                  <a:pt x="349199" y="2136724"/>
                </a:lnTo>
                <a:lnTo>
                  <a:pt x="393230" y="2147354"/>
                </a:lnTo>
                <a:lnTo>
                  <a:pt x="438734" y="2153894"/>
                </a:lnTo>
                <a:lnTo>
                  <a:pt x="485495" y="2156104"/>
                </a:lnTo>
                <a:lnTo>
                  <a:pt x="532244" y="2153894"/>
                </a:lnTo>
                <a:lnTo>
                  <a:pt x="577748" y="2147354"/>
                </a:lnTo>
                <a:lnTo>
                  <a:pt x="621792" y="2136724"/>
                </a:lnTo>
                <a:lnTo>
                  <a:pt x="664159" y="2122182"/>
                </a:lnTo>
                <a:lnTo>
                  <a:pt x="704672" y="2103945"/>
                </a:lnTo>
                <a:lnTo>
                  <a:pt x="743102" y="2082203"/>
                </a:lnTo>
                <a:lnTo>
                  <a:pt x="779272" y="2057184"/>
                </a:lnTo>
                <a:lnTo>
                  <a:pt x="812952" y="2029066"/>
                </a:lnTo>
                <a:lnTo>
                  <a:pt x="843953" y="1998065"/>
                </a:lnTo>
                <a:lnTo>
                  <a:pt x="872070" y="1964385"/>
                </a:lnTo>
                <a:lnTo>
                  <a:pt x="897089" y="1928215"/>
                </a:lnTo>
                <a:lnTo>
                  <a:pt x="918832" y="1889785"/>
                </a:lnTo>
                <a:lnTo>
                  <a:pt x="937069" y="1849272"/>
                </a:lnTo>
                <a:lnTo>
                  <a:pt x="951611" y="1806905"/>
                </a:lnTo>
                <a:lnTo>
                  <a:pt x="962240" y="1762861"/>
                </a:lnTo>
                <a:lnTo>
                  <a:pt x="968781" y="1717357"/>
                </a:lnTo>
                <a:lnTo>
                  <a:pt x="971003" y="1670596"/>
                </a:lnTo>
                <a:close/>
              </a:path>
              <a:path w="2790190" h="2156460">
                <a:moveTo>
                  <a:pt x="1883613" y="757999"/>
                </a:moveTo>
                <a:lnTo>
                  <a:pt x="1881378" y="711250"/>
                </a:lnTo>
                <a:lnTo>
                  <a:pt x="1874850" y="665746"/>
                </a:lnTo>
                <a:lnTo>
                  <a:pt x="1864220" y="621703"/>
                </a:lnTo>
                <a:lnTo>
                  <a:pt x="1849678" y="579335"/>
                </a:lnTo>
                <a:lnTo>
                  <a:pt x="1831428" y="538822"/>
                </a:lnTo>
                <a:lnTo>
                  <a:pt x="1809699" y="500392"/>
                </a:lnTo>
                <a:lnTo>
                  <a:pt x="1784667" y="464223"/>
                </a:lnTo>
                <a:lnTo>
                  <a:pt x="1756549" y="430542"/>
                </a:lnTo>
                <a:lnTo>
                  <a:pt x="1725549" y="399542"/>
                </a:lnTo>
                <a:lnTo>
                  <a:pt x="1691868" y="371424"/>
                </a:lnTo>
                <a:lnTo>
                  <a:pt x="1655711" y="346405"/>
                </a:lnTo>
                <a:lnTo>
                  <a:pt x="1617281" y="324662"/>
                </a:lnTo>
                <a:lnTo>
                  <a:pt x="1576768" y="306425"/>
                </a:lnTo>
                <a:lnTo>
                  <a:pt x="1534388" y="291884"/>
                </a:lnTo>
                <a:lnTo>
                  <a:pt x="1490357" y="281254"/>
                </a:lnTo>
                <a:lnTo>
                  <a:pt x="1444853" y="274713"/>
                </a:lnTo>
                <a:lnTo>
                  <a:pt x="1398104" y="272491"/>
                </a:lnTo>
                <a:lnTo>
                  <a:pt x="1351343" y="274713"/>
                </a:lnTo>
                <a:lnTo>
                  <a:pt x="1305839" y="281254"/>
                </a:lnTo>
                <a:lnTo>
                  <a:pt x="1261808" y="291884"/>
                </a:lnTo>
                <a:lnTo>
                  <a:pt x="1219428" y="306425"/>
                </a:lnTo>
                <a:lnTo>
                  <a:pt x="1178915" y="324662"/>
                </a:lnTo>
                <a:lnTo>
                  <a:pt x="1140485" y="346405"/>
                </a:lnTo>
                <a:lnTo>
                  <a:pt x="1104328" y="371424"/>
                </a:lnTo>
                <a:lnTo>
                  <a:pt x="1070648" y="399542"/>
                </a:lnTo>
                <a:lnTo>
                  <a:pt x="1039647" y="430542"/>
                </a:lnTo>
                <a:lnTo>
                  <a:pt x="1011529" y="464223"/>
                </a:lnTo>
                <a:lnTo>
                  <a:pt x="986497" y="500392"/>
                </a:lnTo>
                <a:lnTo>
                  <a:pt x="964768" y="538822"/>
                </a:lnTo>
                <a:lnTo>
                  <a:pt x="946518" y="579335"/>
                </a:lnTo>
                <a:lnTo>
                  <a:pt x="931976" y="621703"/>
                </a:lnTo>
                <a:lnTo>
                  <a:pt x="921346" y="665746"/>
                </a:lnTo>
                <a:lnTo>
                  <a:pt x="914819" y="711250"/>
                </a:lnTo>
                <a:lnTo>
                  <a:pt x="912596" y="757999"/>
                </a:lnTo>
                <a:lnTo>
                  <a:pt x="914819" y="804760"/>
                </a:lnTo>
                <a:lnTo>
                  <a:pt x="921346" y="850265"/>
                </a:lnTo>
                <a:lnTo>
                  <a:pt x="931976" y="894295"/>
                </a:lnTo>
                <a:lnTo>
                  <a:pt x="946518" y="936675"/>
                </a:lnTo>
                <a:lnTo>
                  <a:pt x="964768" y="977188"/>
                </a:lnTo>
                <a:lnTo>
                  <a:pt x="986497" y="1015619"/>
                </a:lnTo>
                <a:lnTo>
                  <a:pt x="1011529" y="1051775"/>
                </a:lnTo>
                <a:lnTo>
                  <a:pt x="1039647" y="1085456"/>
                </a:lnTo>
                <a:lnTo>
                  <a:pt x="1070648" y="1116457"/>
                </a:lnTo>
                <a:lnTo>
                  <a:pt x="1104328" y="1144574"/>
                </a:lnTo>
                <a:lnTo>
                  <a:pt x="1140485" y="1169606"/>
                </a:lnTo>
                <a:lnTo>
                  <a:pt x="1178915" y="1191336"/>
                </a:lnTo>
                <a:lnTo>
                  <a:pt x="1219428" y="1209586"/>
                </a:lnTo>
                <a:lnTo>
                  <a:pt x="1261808" y="1224127"/>
                </a:lnTo>
                <a:lnTo>
                  <a:pt x="1305839" y="1234757"/>
                </a:lnTo>
                <a:lnTo>
                  <a:pt x="1351343" y="1241285"/>
                </a:lnTo>
                <a:lnTo>
                  <a:pt x="1398104" y="1243507"/>
                </a:lnTo>
                <a:lnTo>
                  <a:pt x="1444853" y="1241285"/>
                </a:lnTo>
                <a:lnTo>
                  <a:pt x="1490357" y="1234757"/>
                </a:lnTo>
                <a:lnTo>
                  <a:pt x="1534388" y="1224127"/>
                </a:lnTo>
                <a:lnTo>
                  <a:pt x="1576768" y="1209586"/>
                </a:lnTo>
                <a:lnTo>
                  <a:pt x="1617281" y="1191336"/>
                </a:lnTo>
                <a:lnTo>
                  <a:pt x="1655711" y="1169606"/>
                </a:lnTo>
                <a:lnTo>
                  <a:pt x="1691868" y="1144574"/>
                </a:lnTo>
                <a:lnTo>
                  <a:pt x="1725549" y="1116457"/>
                </a:lnTo>
                <a:lnTo>
                  <a:pt x="1756549" y="1085456"/>
                </a:lnTo>
                <a:lnTo>
                  <a:pt x="1784667" y="1051775"/>
                </a:lnTo>
                <a:lnTo>
                  <a:pt x="1809699" y="1015619"/>
                </a:lnTo>
                <a:lnTo>
                  <a:pt x="1831428" y="977188"/>
                </a:lnTo>
                <a:lnTo>
                  <a:pt x="1849678" y="936675"/>
                </a:lnTo>
                <a:lnTo>
                  <a:pt x="1864220" y="894295"/>
                </a:lnTo>
                <a:lnTo>
                  <a:pt x="1874850" y="850265"/>
                </a:lnTo>
                <a:lnTo>
                  <a:pt x="1881378" y="804760"/>
                </a:lnTo>
                <a:lnTo>
                  <a:pt x="1883613" y="757999"/>
                </a:lnTo>
                <a:close/>
              </a:path>
              <a:path w="2790190" h="2156460">
                <a:moveTo>
                  <a:pt x="2750972" y="0"/>
                </a:moveTo>
                <a:lnTo>
                  <a:pt x="1827301" y="0"/>
                </a:lnTo>
                <a:lnTo>
                  <a:pt x="1843976" y="43929"/>
                </a:lnTo>
                <a:lnTo>
                  <a:pt x="1864664" y="85686"/>
                </a:lnTo>
                <a:lnTo>
                  <a:pt x="1889125" y="125069"/>
                </a:lnTo>
                <a:lnTo>
                  <a:pt x="1917128" y="161823"/>
                </a:lnTo>
                <a:lnTo>
                  <a:pt x="1948421" y="195707"/>
                </a:lnTo>
                <a:lnTo>
                  <a:pt x="1982774" y="226504"/>
                </a:lnTo>
                <a:lnTo>
                  <a:pt x="2019960" y="253949"/>
                </a:lnTo>
                <a:lnTo>
                  <a:pt x="2059736" y="277837"/>
                </a:lnTo>
                <a:lnTo>
                  <a:pt x="2101862" y="297903"/>
                </a:lnTo>
                <a:lnTo>
                  <a:pt x="2146096" y="313918"/>
                </a:lnTo>
                <a:lnTo>
                  <a:pt x="2192210" y="325666"/>
                </a:lnTo>
                <a:lnTo>
                  <a:pt x="2239975" y="332879"/>
                </a:lnTo>
                <a:lnTo>
                  <a:pt x="2289137" y="335330"/>
                </a:lnTo>
                <a:lnTo>
                  <a:pt x="2338286" y="332879"/>
                </a:lnTo>
                <a:lnTo>
                  <a:pt x="2386050" y="325666"/>
                </a:lnTo>
                <a:lnTo>
                  <a:pt x="2432164" y="313918"/>
                </a:lnTo>
                <a:lnTo>
                  <a:pt x="2476398" y="297903"/>
                </a:lnTo>
                <a:lnTo>
                  <a:pt x="2518524" y="277837"/>
                </a:lnTo>
                <a:lnTo>
                  <a:pt x="2558300" y="253949"/>
                </a:lnTo>
                <a:lnTo>
                  <a:pt x="2595486" y="226504"/>
                </a:lnTo>
                <a:lnTo>
                  <a:pt x="2629839" y="195707"/>
                </a:lnTo>
                <a:lnTo>
                  <a:pt x="2661132" y="161823"/>
                </a:lnTo>
                <a:lnTo>
                  <a:pt x="2689136" y="125069"/>
                </a:lnTo>
                <a:lnTo>
                  <a:pt x="2713596" y="85686"/>
                </a:lnTo>
                <a:lnTo>
                  <a:pt x="2734284" y="43929"/>
                </a:lnTo>
                <a:lnTo>
                  <a:pt x="2750972" y="0"/>
                </a:lnTo>
                <a:close/>
              </a:path>
              <a:path w="2790190" h="2156460">
                <a:moveTo>
                  <a:pt x="2789567" y="1663941"/>
                </a:moveTo>
                <a:lnTo>
                  <a:pt x="2787332" y="1617192"/>
                </a:lnTo>
                <a:lnTo>
                  <a:pt x="2780804" y="1571688"/>
                </a:lnTo>
                <a:lnTo>
                  <a:pt x="2770174" y="1527644"/>
                </a:lnTo>
                <a:lnTo>
                  <a:pt x="2755633" y="1485277"/>
                </a:lnTo>
                <a:lnTo>
                  <a:pt x="2737383" y="1444764"/>
                </a:lnTo>
                <a:lnTo>
                  <a:pt x="2715653" y="1406334"/>
                </a:lnTo>
                <a:lnTo>
                  <a:pt x="2690622" y="1370164"/>
                </a:lnTo>
                <a:lnTo>
                  <a:pt x="2662504" y="1336484"/>
                </a:lnTo>
                <a:lnTo>
                  <a:pt x="2631503" y="1305483"/>
                </a:lnTo>
                <a:lnTo>
                  <a:pt x="2597823" y="1277366"/>
                </a:lnTo>
                <a:lnTo>
                  <a:pt x="2561666" y="1252347"/>
                </a:lnTo>
                <a:lnTo>
                  <a:pt x="2523236" y="1230604"/>
                </a:lnTo>
                <a:lnTo>
                  <a:pt x="2482723" y="1212367"/>
                </a:lnTo>
                <a:lnTo>
                  <a:pt x="2440343" y="1197825"/>
                </a:lnTo>
                <a:lnTo>
                  <a:pt x="2396312" y="1187196"/>
                </a:lnTo>
                <a:lnTo>
                  <a:pt x="2350808" y="1180655"/>
                </a:lnTo>
                <a:lnTo>
                  <a:pt x="2304059" y="1178433"/>
                </a:lnTo>
                <a:lnTo>
                  <a:pt x="2257298" y="1180655"/>
                </a:lnTo>
                <a:lnTo>
                  <a:pt x="2211794" y="1187196"/>
                </a:lnTo>
                <a:lnTo>
                  <a:pt x="2167763" y="1197825"/>
                </a:lnTo>
                <a:lnTo>
                  <a:pt x="2125383" y="1212367"/>
                </a:lnTo>
                <a:lnTo>
                  <a:pt x="2084870" y="1230604"/>
                </a:lnTo>
                <a:lnTo>
                  <a:pt x="2046439" y="1252347"/>
                </a:lnTo>
                <a:lnTo>
                  <a:pt x="2010283" y="1277366"/>
                </a:lnTo>
                <a:lnTo>
                  <a:pt x="1976602" y="1305483"/>
                </a:lnTo>
                <a:lnTo>
                  <a:pt x="1945601" y="1336484"/>
                </a:lnTo>
                <a:lnTo>
                  <a:pt x="1917484" y="1370164"/>
                </a:lnTo>
                <a:lnTo>
                  <a:pt x="1892452" y="1406334"/>
                </a:lnTo>
                <a:lnTo>
                  <a:pt x="1870722" y="1444764"/>
                </a:lnTo>
                <a:lnTo>
                  <a:pt x="1852472" y="1485277"/>
                </a:lnTo>
                <a:lnTo>
                  <a:pt x="1837931" y="1527644"/>
                </a:lnTo>
                <a:lnTo>
                  <a:pt x="1827301" y="1571688"/>
                </a:lnTo>
                <a:lnTo>
                  <a:pt x="1820773" y="1617192"/>
                </a:lnTo>
                <a:lnTo>
                  <a:pt x="1818551" y="1663941"/>
                </a:lnTo>
                <a:lnTo>
                  <a:pt x="1820773" y="1710702"/>
                </a:lnTo>
                <a:lnTo>
                  <a:pt x="1827301" y="1756206"/>
                </a:lnTo>
                <a:lnTo>
                  <a:pt x="1837931" y="1800237"/>
                </a:lnTo>
                <a:lnTo>
                  <a:pt x="1852472" y="1842617"/>
                </a:lnTo>
                <a:lnTo>
                  <a:pt x="1870722" y="1883117"/>
                </a:lnTo>
                <a:lnTo>
                  <a:pt x="1892452" y="1921560"/>
                </a:lnTo>
                <a:lnTo>
                  <a:pt x="1917484" y="1957717"/>
                </a:lnTo>
                <a:lnTo>
                  <a:pt x="1945601" y="1991398"/>
                </a:lnTo>
                <a:lnTo>
                  <a:pt x="1976602" y="2022398"/>
                </a:lnTo>
                <a:lnTo>
                  <a:pt x="2010283" y="2050516"/>
                </a:lnTo>
                <a:lnTo>
                  <a:pt x="2046439" y="2075535"/>
                </a:lnTo>
                <a:lnTo>
                  <a:pt x="2084870" y="2097278"/>
                </a:lnTo>
                <a:lnTo>
                  <a:pt x="2125383" y="2115515"/>
                </a:lnTo>
                <a:lnTo>
                  <a:pt x="2167763" y="2130056"/>
                </a:lnTo>
                <a:lnTo>
                  <a:pt x="2211794" y="2140686"/>
                </a:lnTo>
                <a:lnTo>
                  <a:pt x="2257298" y="2147227"/>
                </a:lnTo>
                <a:lnTo>
                  <a:pt x="2304059" y="2149437"/>
                </a:lnTo>
                <a:lnTo>
                  <a:pt x="2350808" y="2147227"/>
                </a:lnTo>
                <a:lnTo>
                  <a:pt x="2396312" y="2140686"/>
                </a:lnTo>
                <a:lnTo>
                  <a:pt x="2440343" y="2130056"/>
                </a:lnTo>
                <a:lnTo>
                  <a:pt x="2482723" y="2115515"/>
                </a:lnTo>
                <a:lnTo>
                  <a:pt x="2523236" y="2097278"/>
                </a:lnTo>
                <a:lnTo>
                  <a:pt x="2561666" y="2075535"/>
                </a:lnTo>
                <a:lnTo>
                  <a:pt x="2597823" y="2050516"/>
                </a:lnTo>
                <a:lnTo>
                  <a:pt x="2631503" y="2022398"/>
                </a:lnTo>
                <a:lnTo>
                  <a:pt x="2662504" y="1991398"/>
                </a:lnTo>
                <a:lnTo>
                  <a:pt x="2690622" y="1957717"/>
                </a:lnTo>
                <a:lnTo>
                  <a:pt x="2715653" y="1921560"/>
                </a:lnTo>
                <a:lnTo>
                  <a:pt x="2737383" y="1883117"/>
                </a:lnTo>
                <a:lnTo>
                  <a:pt x="2755633" y="1842617"/>
                </a:lnTo>
                <a:lnTo>
                  <a:pt x="2770174" y="1800237"/>
                </a:lnTo>
                <a:lnTo>
                  <a:pt x="2780804" y="1756206"/>
                </a:lnTo>
                <a:lnTo>
                  <a:pt x="2787332" y="1710702"/>
                </a:lnTo>
                <a:lnTo>
                  <a:pt x="2789567" y="1663941"/>
                </a:lnTo>
                <a:close/>
              </a:path>
            </a:pathLst>
          </a:custGeom>
          <a:solidFill>
            <a:srgbClr val="906853"/>
          </a:solidFill>
        </p:spPr>
        <p:txBody>
          <a:bodyPr wrap="square" lIns="0" tIns="0" rIns="0" bIns="0" rtlCol="0"/>
          <a:lstStyle/>
          <a:p>
            <a:endParaRPr/>
          </a:p>
        </p:txBody>
      </p:sp>
      <p:sp>
        <p:nvSpPr>
          <p:cNvPr id="21" name="bg object 21"/>
          <p:cNvSpPr/>
          <p:nvPr/>
        </p:nvSpPr>
        <p:spPr>
          <a:xfrm>
            <a:off x="11660098" y="0"/>
            <a:ext cx="2740025" cy="2884170"/>
          </a:xfrm>
          <a:custGeom>
            <a:avLst/>
            <a:gdLst/>
            <a:ahLst/>
            <a:cxnLst/>
            <a:rect l="l" t="t" r="r" b="b"/>
            <a:pathLst>
              <a:path w="2740025" h="2884170">
                <a:moveTo>
                  <a:pt x="1435239" y="0"/>
                </a:moveTo>
                <a:lnTo>
                  <a:pt x="250266" y="0"/>
                </a:lnTo>
                <a:lnTo>
                  <a:pt x="226883" y="42466"/>
                </a:lnTo>
                <a:lnTo>
                  <a:pt x="204543" y="85572"/>
                </a:lnTo>
                <a:lnTo>
                  <a:pt x="183263" y="129302"/>
                </a:lnTo>
                <a:lnTo>
                  <a:pt x="163059" y="173639"/>
                </a:lnTo>
                <a:lnTo>
                  <a:pt x="143948" y="218565"/>
                </a:lnTo>
                <a:lnTo>
                  <a:pt x="125947" y="264064"/>
                </a:lnTo>
                <a:lnTo>
                  <a:pt x="109074" y="310119"/>
                </a:lnTo>
                <a:lnTo>
                  <a:pt x="93345" y="356713"/>
                </a:lnTo>
                <a:lnTo>
                  <a:pt x="78777" y="403829"/>
                </a:lnTo>
                <a:lnTo>
                  <a:pt x="65387" y="451450"/>
                </a:lnTo>
                <a:lnTo>
                  <a:pt x="53192" y="499559"/>
                </a:lnTo>
                <a:lnTo>
                  <a:pt x="42209" y="548139"/>
                </a:lnTo>
                <a:lnTo>
                  <a:pt x="32454" y="597174"/>
                </a:lnTo>
                <a:lnTo>
                  <a:pt x="23945" y="646647"/>
                </a:lnTo>
                <a:lnTo>
                  <a:pt x="16699" y="696540"/>
                </a:lnTo>
                <a:lnTo>
                  <a:pt x="10732" y="746837"/>
                </a:lnTo>
                <a:lnTo>
                  <a:pt x="6062" y="797521"/>
                </a:lnTo>
                <a:lnTo>
                  <a:pt x="2705" y="848575"/>
                </a:lnTo>
                <a:lnTo>
                  <a:pt x="674" y="900326"/>
                </a:lnTo>
                <a:lnTo>
                  <a:pt x="0" y="951725"/>
                </a:lnTo>
                <a:lnTo>
                  <a:pt x="593" y="1000087"/>
                </a:lnTo>
                <a:lnTo>
                  <a:pt x="2364" y="1048157"/>
                </a:lnTo>
                <a:lnTo>
                  <a:pt x="5299" y="1095921"/>
                </a:lnTo>
                <a:lnTo>
                  <a:pt x="9384" y="1143365"/>
                </a:lnTo>
                <a:lnTo>
                  <a:pt x="14605" y="1190476"/>
                </a:lnTo>
                <a:lnTo>
                  <a:pt x="20949" y="1237239"/>
                </a:lnTo>
                <a:lnTo>
                  <a:pt x="28401" y="1283641"/>
                </a:lnTo>
                <a:lnTo>
                  <a:pt x="36948" y="1329668"/>
                </a:lnTo>
                <a:lnTo>
                  <a:pt x="46575" y="1375306"/>
                </a:lnTo>
                <a:lnTo>
                  <a:pt x="57270" y="1420541"/>
                </a:lnTo>
                <a:lnTo>
                  <a:pt x="69017" y="1465359"/>
                </a:lnTo>
                <a:lnTo>
                  <a:pt x="81804" y="1509747"/>
                </a:lnTo>
                <a:lnTo>
                  <a:pt x="95617" y="1553690"/>
                </a:lnTo>
                <a:lnTo>
                  <a:pt x="110441" y="1597176"/>
                </a:lnTo>
                <a:lnTo>
                  <a:pt x="126263" y="1640189"/>
                </a:lnTo>
                <a:lnTo>
                  <a:pt x="143069" y="1682717"/>
                </a:lnTo>
                <a:lnTo>
                  <a:pt x="160845" y="1724744"/>
                </a:lnTo>
                <a:lnTo>
                  <a:pt x="179577" y="1766259"/>
                </a:lnTo>
                <a:lnTo>
                  <a:pt x="199252" y="1807246"/>
                </a:lnTo>
                <a:lnTo>
                  <a:pt x="219855" y="1847691"/>
                </a:lnTo>
                <a:lnTo>
                  <a:pt x="241373" y="1887582"/>
                </a:lnTo>
                <a:lnTo>
                  <a:pt x="263896" y="1927077"/>
                </a:lnTo>
                <a:lnTo>
                  <a:pt x="287099" y="1965643"/>
                </a:lnTo>
                <a:lnTo>
                  <a:pt x="311278" y="2003786"/>
                </a:lnTo>
                <a:lnTo>
                  <a:pt x="336317" y="2041318"/>
                </a:lnTo>
                <a:lnTo>
                  <a:pt x="362202" y="2078227"/>
                </a:lnTo>
                <a:lnTo>
                  <a:pt x="388918" y="2114497"/>
                </a:lnTo>
                <a:lnTo>
                  <a:pt x="416452" y="2150115"/>
                </a:lnTo>
                <a:lnTo>
                  <a:pt x="444791" y="2185067"/>
                </a:lnTo>
                <a:lnTo>
                  <a:pt x="473919" y="2219340"/>
                </a:lnTo>
                <a:lnTo>
                  <a:pt x="503824" y="2252920"/>
                </a:lnTo>
                <a:lnTo>
                  <a:pt x="534492" y="2285792"/>
                </a:lnTo>
                <a:lnTo>
                  <a:pt x="565908" y="2317943"/>
                </a:lnTo>
                <a:lnTo>
                  <a:pt x="598060" y="2349359"/>
                </a:lnTo>
                <a:lnTo>
                  <a:pt x="630932" y="2380027"/>
                </a:lnTo>
                <a:lnTo>
                  <a:pt x="664511" y="2409932"/>
                </a:lnTo>
                <a:lnTo>
                  <a:pt x="698784" y="2439061"/>
                </a:lnTo>
                <a:lnTo>
                  <a:pt x="733737" y="2467399"/>
                </a:lnTo>
                <a:lnTo>
                  <a:pt x="769355" y="2494933"/>
                </a:lnTo>
                <a:lnTo>
                  <a:pt x="805625" y="2521650"/>
                </a:lnTo>
                <a:lnTo>
                  <a:pt x="842533" y="2547534"/>
                </a:lnTo>
                <a:lnTo>
                  <a:pt x="880065" y="2572573"/>
                </a:lnTo>
                <a:lnTo>
                  <a:pt x="918208" y="2596753"/>
                </a:lnTo>
                <a:lnTo>
                  <a:pt x="956947" y="2620059"/>
                </a:lnTo>
                <a:lnTo>
                  <a:pt x="996269" y="2642478"/>
                </a:lnTo>
                <a:lnTo>
                  <a:pt x="1036160" y="2663996"/>
                </a:lnTo>
                <a:lnTo>
                  <a:pt x="1076606" y="2684600"/>
                </a:lnTo>
                <a:lnTo>
                  <a:pt x="1117593" y="2704274"/>
                </a:lnTo>
                <a:lnTo>
                  <a:pt x="1159107" y="2723007"/>
                </a:lnTo>
                <a:lnTo>
                  <a:pt x="1201135" y="2740783"/>
                </a:lnTo>
                <a:lnTo>
                  <a:pt x="1243662" y="2757589"/>
                </a:lnTo>
                <a:lnTo>
                  <a:pt x="1286676" y="2773411"/>
                </a:lnTo>
                <a:lnTo>
                  <a:pt x="1330161" y="2788235"/>
                </a:lnTo>
                <a:lnTo>
                  <a:pt x="1374105" y="2802047"/>
                </a:lnTo>
                <a:lnTo>
                  <a:pt x="1418492" y="2814834"/>
                </a:lnTo>
                <a:lnTo>
                  <a:pt x="1463311" y="2826582"/>
                </a:lnTo>
                <a:lnTo>
                  <a:pt x="1508546" y="2837276"/>
                </a:lnTo>
                <a:lnTo>
                  <a:pt x="1554184" y="2846904"/>
                </a:lnTo>
                <a:lnTo>
                  <a:pt x="1600210" y="2855451"/>
                </a:lnTo>
                <a:lnTo>
                  <a:pt x="1646612" y="2862903"/>
                </a:lnTo>
                <a:lnTo>
                  <a:pt x="1693375" y="2869246"/>
                </a:lnTo>
                <a:lnTo>
                  <a:pt x="1740486" y="2874467"/>
                </a:lnTo>
                <a:lnTo>
                  <a:pt x="1787930" y="2878552"/>
                </a:lnTo>
                <a:lnTo>
                  <a:pt x="1835694" y="2881487"/>
                </a:lnTo>
                <a:lnTo>
                  <a:pt x="1883765" y="2883259"/>
                </a:lnTo>
                <a:lnTo>
                  <a:pt x="1932127" y="2883852"/>
                </a:lnTo>
                <a:lnTo>
                  <a:pt x="1982863" y="2883199"/>
                </a:lnTo>
                <a:lnTo>
                  <a:pt x="2033277" y="2881250"/>
                </a:lnTo>
                <a:lnTo>
                  <a:pt x="2083352" y="2878021"/>
                </a:lnTo>
                <a:lnTo>
                  <a:pt x="2133072" y="2873529"/>
                </a:lnTo>
                <a:lnTo>
                  <a:pt x="2182422" y="2867788"/>
                </a:lnTo>
                <a:lnTo>
                  <a:pt x="2231385" y="2860816"/>
                </a:lnTo>
                <a:lnTo>
                  <a:pt x="2279946" y="2852628"/>
                </a:lnTo>
                <a:lnTo>
                  <a:pt x="2328089" y="2843241"/>
                </a:lnTo>
                <a:lnTo>
                  <a:pt x="2375797" y="2832669"/>
                </a:lnTo>
                <a:lnTo>
                  <a:pt x="2423055" y="2820930"/>
                </a:lnTo>
                <a:lnTo>
                  <a:pt x="2469848" y="2808039"/>
                </a:lnTo>
                <a:lnTo>
                  <a:pt x="2516158" y="2794012"/>
                </a:lnTo>
                <a:lnTo>
                  <a:pt x="2561970" y="2778865"/>
                </a:lnTo>
                <a:lnTo>
                  <a:pt x="2607269" y="2762614"/>
                </a:lnTo>
                <a:lnTo>
                  <a:pt x="2652038" y="2745275"/>
                </a:lnTo>
                <a:lnTo>
                  <a:pt x="2696261" y="2726865"/>
                </a:lnTo>
                <a:lnTo>
                  <a:pt x="2739923" y="2707398"/>
                </a:lnTo>
                <a:lnTo>
                  <a:pt x="2739923" y="2025116"/>
                </a:lnTo>
                <a:lnTo>
                  <a:pt x="1932127" y="2025116"/>
                </a:lnTo>
                <a:lnTo>
                  <a:pt x="1884313" y="2024070"/>
                </a:lnTo>
                <a:lnTo>
                  <a:pt x="1837035" y="2020962"/>
                </a:lnTo>
                <a:lnTo>
                  <a:pt x="1790336" y="2015834"/>
                </a:lnTo>
                <a:lnTo>
                  <a:pt x="1744261" y="2008732"/>
                </a:lnTo>
                <a:lnTo>
                  <a:pt x="1698851" y="1999697"/>
                </a:lnTo>
                <a:lnTo>
                  <a:pt x="1654152" y="1988775"/>
                </a:lnTo>
                <a:lnTo>
                  <a:pt x="1610206" y="1976008"/>
                </a:lnTo>
                <a:lnTo>
                  <a:pt x="1567058" y="1961440"/>
                </a:lnTo>
                <a:lnTo>
                  <a:pt x="1524750" y="1945115"/>
                </a:lnTo>
                <a:lnTo>
                  <a:pt x="1483328" y="1927077"/>
                </a:lnTo>
                <a:lnTo>
                  <a:pt x="1442833" y="1907368"/>
                </a:lnTo>
                <a:lnTo>
                  <a:pt x="1403310" y="1886033"/>
                </a:lnTo>
                <a:lnTo>
                  <a:pt x="1364803" y="1863116"/>
                </a:lnTo>
                <a:lnTo>
                  <a:pt x="1327355" y="1838659"/>
                </a:lnTo>
                <a:lnTo>
                  <a:pt x="1291010" y="1812708"/>
                </a:lnTo>
                <a:lnTo>
                  <a:pt x="1255811" y="1785304"/>
                </a:lnTo>
                <a:lnTo>
                  <a:pt x="1221802" y="1756492"/>
                </a:lnTo>
                <a:lnTo>
                  <a:pt x="1189027" y="1726315"/>
                </a:lnTo>
                <a:lnTo>
                  <a:pt x="1157529" y="1694818"/>
                </a:lnTo>
                <a:lnTo>
                  <a:pt x="1127352" y="1662043"/>
                </a:lnTo>
                <a:lnTo>
                  <a:pt x="1098540" y="1628035"/>
                </a:lnTo>
                <a:lnTo>
                  <a:pt x="1071136" y="1592837"/>
                </a:lnTo>
                <a:lnTo>
                  <a:pt x="1045183" y="1556492"/>
                </a:lnTo>
                <a:lnTo>
                  <a:pt x="1020726" y="1519045"/>
                </a:lnTo>
                <a:lnTo>
                  <a:pt x="997809" y="1480538"/>
                </a:lnTo>
                <a:lnTo>
                  <a:pt x="976473" y="1441016"/>
                </a:lnTo>
                <a:lnTo>
                  <a:pt x="956764" y="1400522"/>
                </a:lnTo>
                <a:lnTo>
                  <a:pt x="938726" y="1359099"/>
                </a:lnTo>
                <a:lnTo>
                  <a:pt x="922400" y="1316792"/>
                </a:lnTo>
                <a:lnTo>
                  <a:pt x="907832" y="1273644"/>
                </a:lnTo>
                <a:lnTo>
                  <a:pt x="895065" y="1229699"/>
                </a:lnTo>
                <a:lnTo>
                  <a:pt x="884142" y="1185000"/>
                </a:lnTo>
                <a:lnTo>
                  <a:pt x="875107" y="1139591"/>
                </a:lnTo>
                <a:lnTo>
                  <a:pt x="868005" y="1093515"/>
                </a:lnTo>
                <a:lnTo>
                  <a:pt x="862877" y="1046816"/>
                </a:lnTo>
                <a:lnTo>
                  <a:pt x="859769" y="999538"/>
                </a:lnTo>
                <a:lnTo>
                  <a:pt x="858723" y="951725"/>
                </a:lnTo>
                <a:lnTo>
                  <a:pt x="859932" y="900326"/>
                </a:lnTo>
                <a:lnTo>
                  <a:pt x="863522" y="849551"/>
                </a:lnTo>
                <a:lnTo>
                  <a:pt x="869440" y="799453"/>
                </a:lnTo>
                <a:lnTo>
                  <a:pt x="877631" y="750087"/>
                </a:lnTo>
                <a:lnTo>
                  <a:pt x="888041" y="701507"/>
                </a:lnTo>
                <a:lnTo>
                  <a:pt x="900615" y="653767"/>
                </a:lnTo>
                <a:lnTo>
                  <a:pt x="915300" y="606922"/>
                </a:lnTo>
                <a:lnTo>
                  <a:pt x="932041" y="561025"/>
                </a:lnTo>
                <a:lnTo>
                  <a:pt x="950783" y="516132"/>
                </a:lnTo>
                <a:lnTo>
                  <a:pt x="971473" y="472296"/>
                </a:lnTo>
                <a:lnTo>
                  <a:pt x="994057" y="429572"/>
                </a:lnTo>
                <a:lnTo>
                  <a:pt x="1018479" y="388013"/>
                </a:lnTo>
                <a:lnTo>
                  <a:pt x="1044686" y="347675"/>
                </a:lnTo>
                <a:lnTo>
                  <a:pt x="1072624" y="308611"/>
                </a:lnTo>
                <a:lnTo>
                  <a:pt x="1102238" y="270875"/>
                </a:lnTo>
                <a:lnTo>
                  <a:pt x="1133474" y="234523"/>
                </a:lnTo>
                <a:lnTo>
                  <a:pt x="1166277" y="199608"/>
                </a:lnTo>
                <a:lnTo>
                  <a:pt x="1200594" y="166184"/>
                </a:lnTo>
                <a:lnTo>
                  <a:pt x="1236370" y="134306"/>
                </a:lnTo>
                <a:lnTo>
                  <a:pt x="1273551" y="104027"/>
                </a:lnTo>
                <a:lnTo>
                  <a:pt x="1312083" y="75403"/>
                </a:lnTo>
                <a:lnTo>
                  <a:pt x="1351911" y="48488"/>
                </a:lnTo>
                <a:lnTo>
                  <a:pt x="1392981" y="23335"/>
                </a:lnTo>
                <a:lnTo>
                  <a:pt x="1435239" y="0"/>
                </a:lnTo>
                <a:close/>
              </a:path>
              <a:path w="2740025" h="2884170">
                <a:moveTo>
                  <a:pt x="2739923" y="1658607"/>
                </a:moveTo>
                <a:lnTo>
                  <a:pt x="2708100" y="1693383"/>
                </a:lnTo>
                <a:lnTo>
                  <a:pt x="2674796" y="1726731"/>
                </a:lnTo>
                <a:lnTo>
                  <a:pt x="2640063" y="1758600"/>
                </a:lnTo>
                <a:lnTo>
                  <a:pt x="2603952" y="1788937"/>
                </a:lnTo>
                <a:lnTo>
                  <a:pt x="2566516" y="1817691"/>
                </a:lnTo>
                <a:lnTo>
                  <a:pt x="2527805" y="1844810"/>
                </a:lnTo>
                <a:lnTo>
                  <a:pt x="2487872" y="1870243"/>
                </a:lnTo>
                <a:lnTo>
                  <a:pt x="2446769" y="1893939"/>
                </a:lnTo>
                <a:lnTo>
                  <a:pt x="2404546" y="1915844"/>
                </a:lnTo>
                <a:lnTo>
                  <a:pt x="2361255" y="1935909"/>
                </a:lnTo>
                <a:lnTo>
                  <a:pt x="2316949" y="1954081"/>
                </a:lnTo>
                <a:lnTo>
                  <a:pt x="2271678" y="1970308"/>
                </a:lnTo>
                <a:lnTo>
                  <a:pt x="2225495" y="1984539"/>
                </a:lnTo>
                <a:lnTo>
                  <a:pt x="2178451" y="1996722"/>
                </a:lnTo>
                <a:lnTo>
                  <a:pt x="2130598" y="2006806"/>
                </a:lnTo>
                <a:lnTo>
                  <a:pt x="2081988" y="2014739"/>
                </a:lnTo>
                <a:lnTo>
                  <a:pt x="2032671" y="2020470"/>
                </a:lnTo>
                <a:lnTo>
                  <a:pt x="1982700" y="2023946"/>
                </a:lnTo>
                <a:lnTo>
                  <a:pt x="1932127" y="2025116"/>
                </a:lnTo>
                <a:lnTo>
                  <a:pt x="2739923" y="2025116"/>
                </a:lnTo>
                <a:lnTo>
                  <a:pt x="2739923" y="1658607"/>
                </a:lnTo>
                <a:close/>
              </a:path>
              <a:path w="2740025" h="2884170">
                <a:moveTo>
                  <a:pt x="2739923" y="0"/>
                </a:moveTo>
                <a:lnTo>
                  <a:pt x="2429014" y="0"/>
                </a:lnTo>
                <a:lnTo>
                  <a:pt x="2472772" y="24210"/>
                </a:lnTo>
                <a:lnTo>
                  <a:pt x="2515250" y="50367"/>
                </a:lnTo>
                <a:lnTo>
                  <a:pt x="2556390" y="78410"/>
                </a:lnTo>
                <a:lnTo>
                  <a:pt x="2596132" y="108280"/>
                </a:lnTo>
                <a:lnTo>
                  <a:pt x="2634416" y="139917"/>
                </a:lnTo>
                <a:lnTo>
                  <a:pt x="2671182" y="173260"/>
                </a:lnTo>
                <a:lnTo>
                  <a:pt x="2706371" y="208252"/>
                </a:lnTo>
                <a:lnTo>
                  <a:pt x="2739923" y="244830"/>
                </a:lnTo>
                <a:lnTo>
                  <a:pt x="2739923" y="0"/>
                </a:lnTo>
                <a:close/>
              </a:path>
            </a:pathLst>
          </a:custGeom>
          <a:solidFill>
            <a:srgbClr val="9E7863"/>
          </a:solidFill>
        </p:spPr>
        <p:txBody>
          <a:bodyPr wrap="square" lIns="0" tIns="0" rIns="0" bIns="0" rtlCol="0"/>
          <a:lstStyle/>
          <a:p>
            <a:endParaRPr/>
          </a:p>
        </p:txBody>
      </p:sp>
      <p:sp>
        <p:nvSpPr>
          <p:cNvPr id="22" name="bg object 22"/>
          <p:cNvSpPr/>
          <p:nvPr/>
        </p:nvSpPr>
        <p:spPr>
          <a:xfrm>
            <a:off x="13037579" y="4332998"/>
            <a:ext cx="593090" cy="593090"/>
          </a:xfrm>
          <a:custGeom>
            <a:avLst/>
            <a:gdLst/>
            <a:ahLst/>
            <a:cxnLst/>
            <a:rect l="l" t="t" r="r" b="b"/>
            <a:pathLst>
              <a:path w="593090" h="593089">
                <a:moveTo>
                  <a:pt x="296278" y="0"/>
                </a:moveTo>
                <a:lnTo>
                  <a:pt x="248221" y="3877"/>
                </a:lnTo>
                <a:lnTo>
                  <a:pt x="202632" y="15104"/>
                </a:lnTo>
                <a:lnTo>
                  <a:pt x="160122" y="33070"/>
                </a:lnTo>
                <a:lnTo>
                  <a:pt x="121301" y="57165"/>
                </a:lnTo>
                <a:lnTo>
                  <a:pt x="86779" y="86779"/>
                </a:lnTo>
                <a:lnTo>
                  <a:pt x="57165" y="121301"/>
                </a:lnTo>
                <a:lnTo>
                  <a:pt x="33070" y="160122"/>
                </a:lnTo>
                <a:lnTo>
                  <a:pt x="15104" y="202632"/>
                </a:lnTo>
                <a:lnTo>
                  <a:pt x="3877" y="248221"/>
                </a:lnTo>
                <a:lnTo>
                  <a:pt x="0" y="296278"/>
                </a:lnTo>
                <a:lnTo>
                  <a:pt x="3877" y="344335"/>
                </a:lnTo>
                <a:lnTo>
                  <a:pt x="15104" y="389922"/>
                </a:lnTo>
                <a:lnTo>
                  <a:pt x="33070" y="432431"/>
                </a:lnTo>
                <a:lnTo>
                  <a:pt x="57165" y="471250"/>
                </a:lnTo>
                <a:lnTo>
                  <a:pt x="86779" y="505771"/>
                </a:lnTo>
                <a:lnTo>
                  <a:pt x="121301" y="535382"/>
                </a:lnTo>
                <a:lnTo>
                  <a:pt x="160122" y="559475"/>
                </a:lnTo>
                <a:lnTo>
                  <a:pt x="202632" y="577440"/>
                </a:lnTo>
                <a:lnTo>
                  <a:pt x="248221" y="588666"/>
                </a:lnTo>
                <a:lnTo>
                  <a:pt x="296278" y="592543"/>
                </a:lnTo>
                <a:lnTo>
                  <a:pt x="344335" y="588666"/>
                </a:lnTo>
                <a:lnTo>
                  <a:pt x="389923" y="577440"/>
                </a:lnTo>
                <a:lnTo>
                  <a:pt x="432433" y="559475"/>
                </a:lnTo>
                <a:lnTo>
                  <a:pt x="471255" y="535382"/>
                </a:lnTo>
                <a:lnTo>
                  <a:pt x="505777" y="505771"/>
                </a:lnTo>
                <a:lnTo>
                  <a:pt x="535391" y="471250"/>
                </a:lnTo>
                <a:lnTo>
                  <a:pt x="559485" y="432431"/>
                </a:lnTo>
                <a:lnTo>
                  <a:pt x="577451" y="389922"/>
                </a:lnTo>
                <a:lnTo>
                  <a:pt x="588678" y="344335"/>
                </a:lnTo>
                <a:lnTo>
                  <a:pt x="592556" y="296278"/>
                </a:lnTo>
                <a:lnTo>
                  <a:pt x="588678" y="248221"/>
                </a:lnTo>
                <a:lnTo>
                  <a:pt x="577451" y="202632"/>
                </a:lnTo>
                <a:lnTo>
                  <a:pt x="559485" y="160122"/>
                </a:lnTo>
                <a:lnTo>
                  <a:pt x="535391" y="121301"/>
                </a:lnTo>
                <a:lnTo>
                  <a:pt x="505777" y="86779"/>
                </a:lnTo>
                <a:lnTo>
                  <a:pt x="471255" y="57165"/>
                </a:lnTo>
                <a:lnTo>
                  <a:pt x="432433" y="33070"/>
                </a:lnTo>
                <a:lnTo>
                  <a:pt x="389923" y="15104"/>
                </a:lnTo>
                <a:lnTo>
                  <a:pt x="344335" y="3877"/>
                </a:lnTo>
                <a:lnTo>
                  <a:pt x="296278" y="0"/>
                </a:lnTo>
                <a:close/>
              </a:path>
            </a:pathLst>
          </a:custGeom>
          <a:solidFill>
            <a:srgbClr val="A5806A"/>
          </a:solidFill>
        </p:spPr>
        <p:txBody>
          <a:bodyPr wrap="square" lIns="0" tIns="0" rIns="0" bIns="0" rtlCol="0"/>
          <a:lstStyle/>
          <a:p>
            <a:endParaRPr/>
          </a:p>
        </p:txBody>
      </p:sp>
      <p:sp>
        <p:nvSpPr>
          <p:cNvPr id="23" name="bg object 23"/>
          <p:cNvSpPr/>
          <p:nvPr/>
        </p:nvSpPr>
        <p:spPr>
          <a:xfrm>
            <a:off x="13037579" y="5073776"/>
            <a:ext cx="593090" cy="593090"/>
          </a:xfrm>
          <a:custGeom>
            <a:avLst/>
            <a:gdLst/>
            <a:ahLst/>
            <a:cxnLst/>
            <a:rect l="l" t="t" r="r" b="b"/>
            <a:pathLst>
              <a:path w="593090" h="593089">
                <a:moveTo>
                  <a:pt x="296278" y="0"/>
                </a:moveTo>
                <a:lnTo>
                  <a:pt x="248221" y="3877"/>
                </a:lnTo>
                <a:lnTo>
                  <a:pt x="202632" y="15103"/>
                </a:lnTo>
                <a:lnTo>
                  <a:pt x="160122" y="33068"/>
                </a:lnTo>
                <a:lnTo>
                  <a:pt x="121301" y="57161"/>
                </a:lnTo>
                <a:lnTo>
                  <a:pt x="86779" y="86774"/>
                </a:lnTo>
                <a:lnTo>
                  <a:pt x="57165" y="121296"/>
                </a:lnTo>
                <a:lnTo>
                  <a:pt x="33070" y="160117"/>
                </a:lnTo>
                <a:lnTo>
                  <a:pt x="15104" y="202627"/>
                </a:lnTo>
                <a:lnTo>
                  <a:pt x="3877" y="248218"/>
                </a:lnTo>
                <a:lnTo>
                  <a:pt x="0" y="296278"/>
                </a:lnTo>
                <a:lnTo>
                  <a:pt x="3877" y="344335"/>
                </a:lnTo>
                <a:lnTo>
                  <a:pt x="15104" y="389922"/>
                </a:lnTo>
                <a:lnTo>
                  <a:pt x="33070" y="432431"/>
                </a:lnTo>
                <a:lnTo>
                  <a:pt x="57165" y="471250"/>
                </a:lnTo>
                <a:lnTo>
                  <a:pt x="86779" y="505771"/>
                </a:lnTo>
                <a:lnTo>
                  <a:pt x="121301" y="535382"/>
                </a:lnTo>
                <a:lnTo>
                  <a:pt x="160122" y="559475"/>
                </a:lnTo>
                <a:lnTo>
                  <a:pt x="202632" y="577440"/>
                </a:lnTo>
                <a:lnTo>
                  <a:pt x="248221" y="588666"/>
                </a:lnTo>
                <a:lnTo>
                  <a:pt x="296278" y="592543"/>
                </a:lnTo>
                <a:lnTo>
                  <a:pt x="344335" y="588666"/>
                </a:lnTo>
                <a:lnTo>
                  <a:pt x="389923" y="577440"/>
                </a:lnTo>
                <a:lnTo>
                  <a:pt x="432433" y="559475"/>
                </a:lnTo>
                <a:lnTo>
                  <a:pt x="471255" y="535382"/>
                </a:lnTo>
                <a:lnTo>
                  <a:pt x="505777" y="505771"/>
                </a:lnTo>
                <a:lnTo>
                  <a:pt x="535391" y="471250"/>
                </a:lnTo>
                <a:lnTo>
                  <a:pt x="559485" y="432431"/>
                </a:lnTo>
                <a:lnTo>
                  <a:pt x="577451" y="389922"/>
                </a:lnTo>
                <a:lnTo>
                  <a:pt x="588678" y="344335"/>
                </a:lnTo>
                <a:lnTo>
                  <a:pt x="592556" y="296278"/>
                </a:lnTo>
                <a:lnTo>
                  <a:pt x="588678" y="248218"/>
                </a:lnTo>
                <a:lnTo>
                  <a:pt x="577451" y="202627"/>
                </a:lnTo>
                <a:lnTo>
                  <a:pt x="559485" y="160117"/>
                </a:lnTo>
                <a:lnTo>
                  <a:pt x="535391" y="121296"/>
                </a:lnTo>
                <a:lnTo>
                  <a:pt x="505777" y="86774"/>
                </a:lnTo>
                <a:lnTo>
                  <a:pt x="471255" y="57161"/>
                </a:lnTo>
                <a:lnTo>
                  <a:pt x="432433" y="33068"/>
                </a:lnTo>
                <a:lnTo>
                  <a:pt x="389923" y="15103"/>
                </a:lnTo>
                <a:lnTo>
                  <a:pt x="344335" y="3877"/>
                </a:lnTo>
                <a:lnTo>
                  <a:pt x="296278" y="0"/>
                </a:lnTo>
                <a:close/>
              </a:path>
            </a:pathLst>
          </a:custGeom>
          <a:solidFill>
            <a:srgbClr val="A5806A"/>
          </a:solidFill>
        </p:spPr>
        <p:txBody>
          <a:bodyPr wrap="square" lIns="0" tIns="0" rIns="0" bIns="0" rtlCol="0"/>
          <a:lstStyle/>
          <a:p>
            <a:endParaRPr/>
          </a:p>
        </p:txBody>
      </p:sp>
      <p:sp>
        <p:nvSpPr>
          <p:cNvPr id="24" name="bg object 24"/>
          <p:cNvSpPr/>
          <p:nvPr/>
        </p:nvSpPr>
        <p:spPr>
          <a:xfrm>
            <a:off x="13037579" y="5813678"/>
            <a:ext cx="593090" cy="593090"/>
          </a:xfrm>
          <a:custGeom>
            <a:avLst/>
            <a:gdLst/>
            <a:ahLst/>
            <a:cxnLst/>
            <a:rect l="l" t="t" r="r" b="b"/>
            <a:pathLst>
              <a:path w="593090" h="593089">
                <a:moveTo>
                  <a:pt x="296278" y="0"/>
                </a:moveTo>
                <a:lnTo>
                  <a:pt x="248221" y="3877"/>
                </a:lnTo>
                <a:lnTo>
                  <a:pt x="202632" y="15103"/>
                </a:lnTo>
                <a:lnTo>
                  <a:pt x="160122" y="33068"/>
                </a:lnTo>
                <a:lnTo>
                  <a:pt x="121301" y="57161"/>
                </a:lnTo>
                <a:lnTo>
                  <a:pt x="86779" y="86774"/>
                </a:lnTo>
                <a:lnTo>
                  <a:pt x="57165" y="121296"/>
                </a:lnTo>
                <a:lnTo>
                  <a:pt x="33070" y="160117"/>
                </a:lnTo>
                <a:lnTo>
                  <a:pt x="15104" y="202627"/>
                </a:lnTo>
                <a:lnTo>
                  <a:pt x="3877" y="248218"/>
                </a:lnTo>
                <a:lnTo>
                  <a:pt x="0" y="296278"/>
                </a:lnTo>
                <a:lnTo>
                  <a:pt x="3877" y="344331"/>
                </a:lnTo>
                <a:lnTo>
                  <a:pt x="15104" y="389917"/>
                </a:lnTo>
                <a:lnTo>
                  <a:pt x="33070" y="432425"/>
                </a:lnTo>
                <a:lnTo>
                  <a:pt x="57165" y="471245"/>
                </a:lnTo>
                <a:lnTo>
                  <a:pt x="86779" y="505766"/>
                </a:lnTo>
                <a:lnTo>
                  <a:pt x="121301" y="535379"/>
                </a:lnTo>
                <a:lnTo>
                  <a:pt x="160122" y="559473"/>
                </a:lnTo>
                <a:lnTo>
                  <a:pt x="202632" y="577439"/>
                </a:lnTo>
                <a:lnTo>
                  <a:pt x="248221" y="588666"/>
                </a:lnTo>
                <a:lnTo>
                  <a:pt x="296278" y="592543"/>
                </a:lnTo>
                <a:lnTo>
                  <a:pt x="344335" y="588666"/>
                </a:lnTo>
                <a:lnTo>
                  <a:pt x="389923" y="577439"/>
                </a:lnTo>
                <a:lnTo>
                  <a:pt x="432433" y="559473"/>
                </a:lnTo>
                <a:lnTo>
                  <a:pt x="471255" y="535379"/>
                </a:lnTo>
                <a:lnTo>
                  <a:pt x="505777" y="505766"/>
                </a:lnTo>
                <a:lnTo>
                  <a:pt x="535391" y="471245"/>
                </a:lnTo>
                <a:lnTo>
                  <a:pt x="559485" y="432425"/>
                </a:lnTo>
                <a:lnTo>
                  <a:pt x="577451" y="389917"/>
                </a:lnTo>
                <a:lnTo>
                  <a:pt x="588678" y="344331"/>
                </a:lnTo>
                <a:lnTo>
                  <a:pt x="592556" y="296278"/>
                </a:lnTo>
                <a:lnTo>
                  <a:pt x="588678" y="248218"/>
                </a:lnTo>
                <a:lnTo>
                  <a:pt x="577451" y="202627"/>
                </a:lnTo>
                <a:lnTo>
                  <a:pt x="559485" y="160117"/>
                </a:lnTo>
                <a:lnTo>
                  <a:pt x="535391" y="121296"/>
                </a:lnTo>
                <a:lnTo>
                  <a:pt x="505777" y="86774"/>
                </a:lnTo>
                <a:lnTo>
                  <a:pt x="471255" y="57161"/>
                </a:lnTo>
                <a:lnTo>
                  <a:pt x="432433" y="33068"/>
                </a:lnTo>
                <a:lnTo>
                  <a:pt x="389923" y="15103"/>
                </a:lnTo>
                <a:lnTo>
                  <a:pt x="344335" y="3877"/>
                </a:lnTo>
                <a:lnTo>
                  <a:pt x="296278" y="0"/>
                </a:lnTo>
                <a:close/>
              </a:path>
            </a:pathLst>
          </a:custGeom>
          <a:solidFill>
            <a:srgbClr val="A5806A"/>
          </a:solidFill>
        </p:spPr>
        <p:txBody>
          <a:bodyPr wrap="square" lIns="0" tIns="0" rIns="0" bIns="0" rtlCol="0"/>
          <a:lstStyle/>
          <a:p>
            <a:endParaRPr/>
          </a:p>
        </p:txBody>
      </p:sp>
      <p:sp>
        <p:nvSpPr>
          <p:cNvPr id="25" name="bg object 25"/>
          <p:cNvSpPr/>
          <p:nvPr/>
        </p:nvSpPr>
        <p:spPr>
          <a:xfrm>
            <a:off x="0" y="7763636"/>
            <a:ext cx="3669665" cy="3036570"/>
          </a:xfrm>
          <a:custGeom>
            <a:avLst/>
            <a:gdLst/>
            <a:ahLst/>
            <a:cxnLst/>
            <a:rect l="l" t="t" r="r" b="b"/>
            <a:pathLst>
              <a:path w="3669665" h="3036570">
                <a:moveTo>
                  <a:pt x="908570" y="0"/>
                </a:moveTo>
                <a:lnTo>
                  <a:pt x="855640" y="497"/>
                </a:lnTo>
                <a:lnTo>
                  <a:pt x="802950" y="1983"/>
                </a:lnTo>
                <a:lnTo>
                  <a:pt x="750510" y="4449"/>
                </a:lnTo>
                <a:lnTo>
                  <a:pt x="698329" y="7886"/>
                </a:lnTo>
                <a:lnTo>
                  <a:pt x="646416" y="12285"/>
                </a:lnTo>
                <a:lnTo>
                  <a:pt x="594780" y="17637"/>
                </a:lnTo>
                <a:lnTo>
                  <a:pt x="543429" y="23934"/>
                </a:lnTo>
                <a:lnTo>
                  <a:pt x="492374" y="31166"/>
                </a:lnTo>
                <a:lnTo>
                  <a:pt x="441621" y="39325"/>
                </a:lnTo>
                <a:lnTo>
                  <a:pt x="391182" y="48401"/>
                </a:lnTo>
                <a:lnTo>
                  <a:pt x="341064" y="58387"/>
                </a:lnTo>
                <a:lnTo>
                  <a:pt x="291277" y="69272"/>
                </a:lnTo>
                <a:lnTo>
                  <a:pt x="241829" y="81048"/>
                </a:lnTo>
                <a:lnTo>
                  <a:pt x="192730" y="93706"/>
                </a:lnTo>
                <a:lnTo>
                  <a:pt x="143989" y="107238"/>
                </a:lnTo>
                <a:lnTo>
                  <a:pt x="95614" y="121634"/>
                </a:lnTo>
                <a:lnTo>
                  <a:pt x="47614" y="136886"/>
                </a:lnTo>
                <a:lnTo>
                  <a:pt x="0" y="152984"/>
                </a:lnTo>
                <a:lnTo>
                  <a:pt x="0" y="1525028"/>
                </a:lnTo>
                <a:lnTo>
                  <a:pt x="40648" y="1496098"/>
                </a:lnTo>
                <a:lnTo>
                  <a:pt x="82261" y="1468472"/>
                </a:lnTo>
                <a:lnTo>
                  <a:pt x="124810" y="1442180"/>
                </a:lnTo>
                <a:lnTo>
                  <a:pt x="168266" y="1417250"/>
                </a:lnTo>
                <a:lnTo>
                  <a:pt x="212597" y="1393713"/>
                </a:lnTo>
                <a:lnTo>
                  <a:pt x="257775" y="1371599"/>
                </a:lnTo>
                <a:lnTo>
                  <a:pt x="303769" y="1350937"/>
                </a:lnTo>
                <a:lnTo>
                  <a:pt x="350551" y="1331757"/>
                </a:lnTo>
                <a:lnTo>
                  <a:pt x="398089" y="1314089"/>
                </a:lnTo>
                <a:lnTo>
                  <a:pt x="446355" y="1297962"/>
                </a:lnTo>
                <a:lnTo>
                  <a:pt x="495319" y="1283407"/>
                </a:lnTo>
                <a:lnTo>
                  <a:pt x="544950" y="1270453"/>
                </a:lnTo>
                <a:lnTo>
                  <a:pt x="595220" y="1259129"/>
                </a:lnTo>
                <a:lnTo>
                  <a:pt x="646098" y="1249466"/>
                </a:lnTo>
                <a:lnTo>
                  <a:pt x="697554" y="1241493"/>
                </a:lnTo>
                <a:lnTo>
                  <a:pt x="749559" y="1235240"/>
                </a:lnTo>
                <a:lnTo>
                  <a:pt x="802084" y="1230737"/>
                </a:lnTo>
                <a:lnTo>
                  <a:pt x="855097" y="1228013"/>
                </a:lnTo>
                <a:lnTo>
                  <a:pt x="908570" y="1227099"/>
                </a:lnTo>
                <a:lnTo>
                  <a:pt x="957262" y="1227857"/>
                </a:lnTo>
                <a:lnTo>
                  <a:pt x="1005575" y="1230117"/>
                </a:lnTo>
                <a:lnTo>
                  <a:pt x="1053488" y="1233855"/>
                </a:lnTo>
                <a:lnTo>
                  <a:pt x="1100977" y="1239050"/>
                </a:lnTo>
                <a:lnTo>
                  <a:pt x="1148021" y="1245679"/>
                </a:lnTo>
                <a:lnTo>
                  <a:pt x="1194596" y="1253719"/>
                </a:lnTo>
                <a:lnTo>
                  <a:pt x="1240681" y="1263149"/>
                </a:lnTo>
                <a:lnTo>
                  <a:pt x="1286252" y="1273945"/>
                </a:lnTo>
                <a:lnTo>
                  <a:pt x="1331288" y="1286085"/>
                </a:lnTo>
                <a:lnTo>
                  <a:pt x="1375766" y="1299547"/>
                </a:lnTo>
                <a:lnTo>
                  <a:pt x="1419663" y="1314308"/>
                </a:lnTo>
                <a:lnTo>
                  <a:pt x="1462958" y="1330346"/>
                </a:lnTo>
                <a:lnTo>
                  <a:pt x="1505627" y="1347639"/>
                </a:lnTo>
                <a:lnTo>
                  <a:pt x="1547648" y="1366163"/>
                </a:lnTo>
                <a:lnTo>
                  <a:pt x="1588998" y="1385896"/>
                </a:lnTo>
                <a:lnTo>
                  <a:pt x="1629656" y="1406817"/>
                </a:lnTo>
                <a:lnTo>
                  <a:pt x="1669599" y="1428902"/>
                </a:lnTo>
                <a:lnTo>
                  <a:pt x="1708803" y="1452129"/>
                </a:lnTo>
                <a:lnTo>
                  <a:pt x="1747248" y="1476475"/>
                </a:lnTo>
                <a:lnTo>
                  <a:pt x="1784910" y="1501919"/>
                </a:lnTo>
                <a:lnTo>
                  <a:pt x="1821767" y="1528437"/>
                </a:lnTo>
                <a:lnTo>
                  <a:pt x="1857796" y="1556007"/>
                </a:lnTo>
                <a:lnTo>
                  <a:pt x="1892975" y="1584607"/>
                </a:lnTo>
                <a:lnTo>
                  <a:pt x="1927282" y="1614215"/>
                </a:lnTo>
                <a:lnTo>
                  <a:pt x="1960694" y="1644807"/>
                </a:lnTo>
                <a:lnTo>
                  <a:pt x="1993188" y="1676361"/>
                </a:lnTo>
                <a:lnTo>
                  <a:pt x="2024743" y="1708856"/>
                </a:lnTo>
                <a:lnTo>
                  <a:pt x="2055335" y="1742268"/>
                </a:lnTo>
                <a:lnTo>
                  <a:pt x="2084942" y="1776574"/>
                </a:lnTo>
                <a:lnTo>
                  <a:pt x="2113542" y="1811754"/>
                </a:lnTo>
                <a:lnTo>
                  <a:pt x="2141113" y="1847783"/>
                </a:lnTo>
                <a:lnTo>
                  <a:pt x="2167631" y="1884640"/>
                </a:lnTo>
                <a:lnTo>
                  <a:pt x="2193075" y="1922302"/>
                </a:lnTo>
                <a:lnTo>
                  <a:pt x="2217421" y="1960746"/>
                </a:lnTo>
                <a:lnTo>
                  <a:pt x="2240648" y="1999951"/>
                </a:lnTo>
                <a:lnTo>
                  <a:pt x="2262733" y="2039894"/>
                </a:lnTo>
                <a:lnTo>
                  <a:pt x="2283653" y="2080551"/>
                </a:lnTo>
                <a:lnTo>
                  <a:pt x="2303387" y="2121902"/>
                </a:lnTo>
                <a:lnTo>
                  <a:pt x="2321911" y="2163923"/>
                </a:lnTo>
                <a:lnTo>
                  <a:pt x="2339203" y="2206592"/>
                </a:lnTo>
                <a:lnTo>
                  <a:pt x="2355241" y="2249886"/>
                </a:lnTo>
                <a:lnTo>
                  <a:pt x="2370003" y="2293784"/>
                </a:lnTo>
                <a:lnTo>
                  <a:pt x="2383465" y="2338262"/>
                </a:lnTo>
                <a:lnTo>
                  <a:pt x="2395605" y="2383297"/>
                </a:lnTo>
                <a:lnTo>
                  <a:pt x="2406401" y="2428869"/>
                </a:lnTo>
                <a:lnTo>
                  <a:pt x="2415830" y="2474954"/>
                </a:lnTo>
                <a:lnTo>
                  <a:pt x="2423871" y="2521529"/>
                </a:lnTo>
                <a:lnTo>
                  <a:pt x="2430500" y="2568572"/>
                </a:lnTo>
                <a:lnTo>
                  <a:pt x="2435695" y="2616062"/>
                </a:lnTo>
                <a:lnTo>
                  <a:pt x="2439433" y="2663974"/>
                </a:lnTo>
                <a:lnTo>
                  <a:pt x="2441693" y="2712288"/>
                </a:lnTo>
                <a:lnTo>
                  <a:pt x="2442451" y="2760980"/>
                </a:lnTo>
                <a:lnTo>
                  <a:pt x="2441442" y="2817137"/>
                </a:lnTo>
                <a:lnTo>
                  <a:pt x="2438437" y="2872793"/>
                </a:lnTo>
                <a:lnTo>
                  <a:pt x="2433472" y="2927909"/>
                </a:lnTo>
                <a:lnTo>
                  <a:pt x="2426582" y="2982446"/>
                </a:lnTo>
                <a:lnTo>
                  <a:pt x="2417800" y="3036366"/>
                </a:lnTo>
                <a:lnTo>
                  <a:pt x="3655987" y="3036366"/>
                </a:lnTo>
                <a:lnTo>
                  <a:pt x="3660845" y="2981856"/>
                </a:lnTo>
                <a:lnTo>
                  <a:pt x="3664640" y="2927062"/>
                </a:lnTo>
                <a:lnTo>
                  <a:pt x="3667362" y="2871985"/>
                </a:lnTo>
                <a:lnTo>
                  <a:pt x="3669002" y="2816624"/>
                </a:lnTo>
                <a:lnTo>
                  <a:pt x="3669550" y="2760980"/>
                </a:lnTo>
                <a:lnTo>
                  <a:pt x="3669132" y="2712413"/>
                </a:lnTo>
                <a:lnTo>
                  <a:pt x="3667881" y="2664050"/>
                </a:lnTo>
                <a:lnTo>
                  <a:pt x="3665804" y="2615896"/>
                </a:lnTo>
                <a:lnTo>
                  <a:pt x="3662908" y="2567959"/>
                </a:lnTo>
                <a:lnTo>
                  <a:pt x="3659201" y="2520245"/>
                </a:lnTo>
                <a:lnTo>
                  <a:pt x="3654688" y="2472762"/>
                </a:lnTo>
                <a:lnTo>
                  <a:pt x="3649377" y="2425516"/>
                </a:lnTo>
                <a:lnTo>
                  <a:pt x="3643274" y="2378514"/>
                </a:lnTo>
                <a:lnTo>
                  <a:pt x="3636387" y="2331762"/>
                </a:lnTo>
                <a:lnTo>
                  <a:pt x="3628722" y="2285268"/>
                </a:lnTo>
                <a:lnTo>
                  <a:pt x="3620286" y="2239039"/>
                </a:lnTo>
                <a:lnTo>
                  <a:pt x="3611086" y="2193081"/>
                </a:lnTo>
                <a:lnTo>
                  <a:pt x="3601128" y="2147401"/>
                </a:lnTo>
                <a:lnTo>
                  <a:pt x="3590421" y="2102006"/>
                </a:lnTo>
                <a:lnTo>
                  <a:pt x="3578969" y="2056903"/>
                </a:lnTo>
                <a:lnTo>
                  <a:pt x="3566781" y="2012099"/>
                </a:lnTo>
                <a:lnTo>
                  <a:pt x="3553864" y="1967601"/>
                </a:lnTo>
                <a:lnTo>
                  <a:pt x="3540223" y="1923414"/>
                </a:lnTo>
                <a:lnTo>
                  <a:pt x="3525866" y="1879547"/>
                </a:lnTo>
                <a:lnTo>
                  <a:pt x="3510799" y="1836006"/>
                </a:lnTo>
                <a:lnTo>
                  <a:pt x="3495030" y="1792798"/>
                </a:lnTo>
                <a:lnTo>
                  <a:pt x="3478566" y="1749930"/>
                </a:lnTo>
                <a:lnTo>
                  <a:pt x="3461412" y="1707409"/>
                </a:lnTo>
                <a:lnTo>
                  <a:pt x="3443577" y="1665240"/>
                </a:lnTo>
                <a:lnTo>
                  <a:pt x="3425066" y="1623433"/>
                </a:lnTo>
                <a:lnTo>
                  <a:pt x="3405887" y="1581992"/>
                </a:lnTo>
                <a:lnTo>
                  <a:pt x="3386047" y="1540925"/>
                </a:lnTo>
                <a:lnTo>
                  <a:pt x="3365552" y="1500239"/>
                </a:lnTo>
                <a:lnTo>
                  <a:pt x="3344410" y="1459941"/>
                </a:lnTo>
                <a:lnTo>
                  <a:pt x="3322626" y="1420038"/>
                </a:lnTo>
                <a:lnTo>
                  <a:pt x="3300209" y="1380535"/>
                </a:lnTo>
                <a:lnTo>
                  <a:pt x="3277164" y="1341441"/>
                </a:lnTo>
                <a:lnTo>
                  <a:pt x="3253499" y="1302762"/>
                </a:lnTo>
                <a:lnTo>
                  <a:pt x="3229220" y="1264505"/>
                </a:lnTo>
                <a:lnTo>
                  <a:pt x="3204335" y="1226677"/>
                </a:lnTo>
                <a:lnTo>
                  <a:pt x="3178849" y="1189284"/>
                </a:lnTo>
                <a:lnTo>
                  <a:pt x="3152771" y="1152334"/>
                </a:lnTo>
                <a:lnTo>
                  <a:pt x="3126107" y="1115833"/>
                </a:lnTo>
                <a:lnTo>
                  <a:pt x="3098863" y="1079788"/>
                </a:lnTo>
                <a:lnTo>
                  <a:pt x="3071047" y="1044206"/>
                </a:lnTo>
                <a:lnTo>
                  <a:pt x="3042665" y="1009094"/>
                </a:lnTo>
                <a:lnTo>
                  <a:pt x="3013724" y="974458"/>
                </a:lnTo>
                <a:lnTo>
                  <a:pt x="2984232" y="940306"/>
                </a:lnTo>
                <a:lnTo>
                  <a:pt x="2954194" y="906645"/>
                </a:lnTo>
                <a:lnTo>
                  <a:pt x="2923618" y="873480"/>
                </a:lnTo>
                <a:lnTo>
                  <a:pt x="2892511" y="840820"/>
                </a:lnTo>
                <a:lnTo>
                  <a:pt x="2860879" y="808670"/>
                </a:lnTo>
                <a:lnTo>
                  <a:pt x="2828730" y="777039"/>
                </a:lnTo>
                <a:lnTo>
                  <a:pt x="2796069" y="745931"/>
                </a:lnTo>
                <a:lnTo>
                  <a:pt x="2762905" y="715355"/>
                </a:lnTo>
                <a:lnTo>
                  <a:pt x="2729243" y="685318"/>
                </a:lnTo>
                <a:lnTo>
                  <a:pt x="2695091" y="655825"/>
                </a:lnTo>
                <a:lnTo>
                  <a:pt x="2660456" y="626885"/>
                </a:lnTo>
                <a:lnTo>
                  <a:pt x="2625344" y="598503"/>
                </a:lnTo>
                <a:lnTo>
                  <a:pt x="2589762" y="570687"/>
                </a:lnTo>
                <a:lnTo>
                  <a:pt x="2553717" y="543443"/>
                </a:lnTo>
                <a:lnTo>
                  <a:pt x="2517216" y="516779"/>
                </a:lnTo>
                <a:lnTo>
                  <a:pt x="2480265" y="490700"/>
                </a:lnTo>
                <a:lnTo>
                  <a:pt x="2442873" y="465215"/>
                </a:lnTo>
                <a:lnTo>
                  <a:pt x="2405044" y="440330"/>
                </a:lnTo>
                <a:lnTo>
                  <a:pt x="2366787" y="416051"/>
                </a:lnTo>
                <a:lnTo>
                  <a:pt x="2328108" y="392386"/>
                </a:lnTo>
                <a:lnTo>
                  <a:pt x="2289014" y="369341"/>
                </a:lnTo>
                <a:lnTo>
                  <a:pt x="2249512" y="346924"/>
                </a:lnTo>
                <a:lnTo>
                  <a:pt x="2209608" y="325140"/>
                </a:lnTo>
                <a:lnTo>
                  <a:pt x="2169310" y="303997"/>
                </a:lnTo>
                <a:lnTo>
                  <a:pt x="2128624" y="283503"/>
                </a:lnTo>
                <a:lnTo>
                  <a:pt x="2087558" y="263662"/>
                </a:lnTo>
                <a:lnTo>
                  <a:pt x="2046117" y="244484"/>
                </a:lnTo>
                <a:lnTo>
                  <a:pt x="2004309" y="225973"/>
                </a:lnTo>
                <a:lnTo>
                  <a:pt x="1962141" y="208138"/>
                </a:lnTo>
                <a:lnTo>
                  <a:pt x="1919620" y="190984"/>
                </a:lnTo>
                <a:lnTo>
                  <a:pt x="1876751" y="174520"/>
                </a:lnTo>
                <a:lnTo>
                  <a:pt x="1833543" y="158751"/>
                </a:lnTo>
                <a:lnTo>
                  <a:pt x="1790002" y="143684"/>
                </a:lnTo>
                <a:lnTo>
                  <a:pt x="1746135" y="129327"/>
                </a:lnTo>
                <a:lnTo>
                  <a:pt x="1701949" y="115686"/>
                </a:lnTo>
                <a:lnTo>
                  <a:pt x="1657450" y="102768"/>
                </a:lnTo>
                <a:lnTo>
                  <a:pt x="1612646" y="90580"/>
                </a:lnTo>
                <a:lnTo>
                  <a:pt x="1567543" y="79129"/>
                </a:lnTo>
                <a:lnTo>
                  <a:pt x="1522149" y="68421"/>
                </a:lnTo>
                <a:lnTo>
                  <a:pt x="1476469" y="58464"/>
                </a:lnTo>
                <a:lnTo>
                  <a:pt x="1430511" y="49264"/>
                </a:lnTo>
                <a:lnTo>
                  <a:pt x="1384281" y="40828"/>
                </a:lnTo>
                <a:lnTo>
                  <a:pt x="1337788" y="33163"/>
                </a:lnTo>
                <a:lnTo>
                  <a:pt x="1291036" y="26276"/>
                </a:lnTo>
                <a:lnTo>
                  <a:pt x="1244034" y="20173"/>
                </a:lnTo>
                <a:lnTo>
                  <a:pt x="1196788" y="14862"/>
                </a:lnTo>
                <a:lnTo>
                  <a:pt x="1149304" y="10349"/>
                </a:lnTo>
                <a:lnTo>
                  <a:pt x="1101591" y="6642"/>
                </a:lnTo>
                <a:lnTo>
                  <a:pt x="1053654" y="3746"/>
                </a:lnTo>
                <a:lnTo>
                  <a:pt x="1005500" y="1669"/>
                </a:lnTo>
                <a:lnTo>
                  <a:pt x="957136" y="418"/>
                </a:lnTo>
                <a:lnTo>
                  <a:pt x="908570" y="0"/>
                </a:lnTo>
                <a:close/>
              </a:path>
            </a:pathLst>
          </a:custGeom>
          <a:solidFill>
            <a:srgbClr val="7C4C3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850" b="1" i="0">
                <a:solidFill>
                  <a:srgbClr val="4C1913"/>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6858025" y="0"/>
            <a:ext cx="7541996" cy="688480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1365547" y="8041601"/>
            <a:ext cx="3034665" cy="2758440"/>
          </a:xfrm>
          <a:custGeom>
            <a:avLst/>
            <a:gdLst/>
            <a:ahLst/>
            <a:cxnLst/>
            <a:rect l="l" t="t" r="r" b="b"/>
            <a:pathLst>
              <a:path w="3034665" h="2758440">
                <a:moveTo>
                  <a:pt x="2452433" y="0"/>
                </a:moveTo>
                <a:lnTo>
                  <a:pt x="2404171" y="465"/>
                </a:lnTo>
                <a:lnTo>
                  <a:pt x="2356135" y="1855"/>
                </a:lnTo>
                <a:lnTo>
                  <a:pt x="2308335" y="4163"/>
                </a:lnTo>
                <a:lnTo>
                  <a:pt x="2260778" y="7378"/>
                </a:lnTo>
                <a:lnTo>
                  <a:pt x="2213474" y="11493"/>
                </a:lnTo>
                <a:lnTo>
                  <a:pt x="2166430" y="16499"/>
                </a:lnTo>
                <a:lnTo>
                  <a:pt x="2119655" y="22387"/>
                </a:lnTo>
                <a:lnTo>
                  <a:pt x="2073158" y="29150"/>
                </a:lnTo>
                <a:lnTo>
                  <a:pt x="2026947" y="36778"/>
                </a:lnTo>
                <a:lnTo>
                  <a:pt x="1981030" y="45263"/>
                </a:lnTo>
                <a:lnTo>
                  <a:pt x="1935418" y="54596"/>
                </a:lnTo>
                <a:lnTo>
                  <a:pt x="1890116" y="64770"/>
                </a:lnTo>
                <a:lnTo>
                  <a:pt x="1845135" y="75775"/>
                </a:lnTo>
                <a:lnTo>
                  <a:pt x="1800483" y="87603"/>
                </a:lnTo>
                <a:lnTo>
                  <a:pt x="1756168" y="100245"/>
                </a:lnTo>
                <a:lnTo>
                  <a:pt x="1712199" y="113693"/>
                </a:lnTo>
                <a:lnTo>
                  <a:pt x="1668585" y="127939"/>
                </a:lnTo>
                <a:lnTo>
                  <a:pt x="1625333" y="142973"/>
                </a:lnTo>
                <a:lnTo>
                  <a:pt x="1582453" y="158788"/>
                </a:lnTo>
                <a:lnTo>
                  <a:pt x="1539952" y="175374"/>
                </a:lnTo>
                <a:lnTo>
                  <a:pt x="1497840" y="192724"/>
                </a:lnTo>
                <a:lnTo>
                  <a:pt x="1456125" y="210828"/>
                </a:lnTo>
                <a:lnTo>
                  <a:pt x="1414816" y="229679"/>
                </a:lnTo>
                <a:lnTo>
                  <a:pt x="1373920" y="249268"/>
                </a:lnTo>
                <a:lnTo>
                  <a:pt x="1333447" y="269585"/>
                </a:lnTo>
                <a:lnTo>
                  <a:pt x="1293405" y="290624"/>
                </a:lnTo>
                <a:lnTo>
                  <a:pt x="1253803" y="312374"/>
                </a:lnTo>
                <a:lnTo>
                  <a:pt x="1214648" y="334828"/>
                </a:lnTo>
                <a:lnTo>
                  <a:pt x="1175950" y="357978"/>
                </a:lnTo>
                <a:lnTo>
                  <a:pt x="1137718" y="381814"/>
                </a:lnTo>
                <a:lnTo>
                  <a:pt x="1099959" y="406328"/>
                </a:lnTo>
                <a:lnTo>
                  <a:pt x="1062682" y="431511"/>
                </a:lnTo>
                <a:lnTo>
                  <a:pt x="1025895" y="457356"/>
                </a:lnTo>
                <a:lnTo>
                  <a:pt x="989608" y="483853"/>
                </a:lnTo>
                <a:lnTo>
                  <a:pt x="953829" y="510995"/>
                </a:lnTo>
                <a:lnTo>
                  <a:pt x="918566" y="538771"/>
                </a:lnTo>
                <a:lnTo>
                  <a:pt x="883828" y="567175"/>
                </a:lnTo>
                <a:lnTo>
                  <a:pt x="849623" y="596197"/>
                </a:lnTo>
                <a:lnTo>
                  <a:pt x="815959" y="625829"/>
                </a:lnTo>
                <a:lnTo>
                  <a:pt x="782846" y="656063"/>
                </a:lnTo>
                <a:lnTo>
                  <a:pt x="750292" y="686890"/>
                </a:lnTo>
                <a:lnTo>
                  <a:pt x="718305" y="718300"/>
                </a:lnTo>
                <a:lnTo>
                  <a:pt x="686894" y="750287"/>
                </a:lnTo>
                <a:lnTo>
                  <a:pt x="656068" y="782841"/>
                </a:lnTo>
                <a:lnTo>
                  <a:pt x="625834" y="815954"/>
                </a:lnTo>
                <a:lnTo>
                  <a:pt x="596202" y="849617"/>
                </a:lnTo>
                <a:lnTo>
                  <a:pt x="567179" y="883822"/>
                </a:lnTo>
                <a:lnTo>
                  <a:pt x="538775" y="918561"/>
                </a:lnTo>
                <a:lnTo>
                  <a:pt x="510998" y="953824"/>
                </a:lnTo>
                <a:lnTo>
                  <a:pt x="483857" y="989603"/>
                </a:lnTo>
                <a:lnTo>
                  <a:pt x="457360" y="1025890"/>
                </a:lnTo>
                <a:lnTo>
                  <a:pt x="431515" y="1062676"/>
                </a:lnTo>
                <a:lnTo>
                  <a:pt x="406331" y="1099953"/>
                </a:lnTo>
                <a:lnTo>
                  <a:pt x="381817" y="1137712"/>
                </a:lnTo>
                <a:lnTo>
                  <a:pt x="357981" y="1175945"/>
                </a:lnTo>
                <a:lnTo>
                  <a:pt x="334831" y="1214643"/>
                </a:lnTo>
                <a:lnTo>
                  <a:pt x="312377" y="1253797"/>
                </a:lnTo>
                <a:lnTo>
                  <a:pt x="290626" y="1293399"/>
                </a:lnTo>
                <a:lnTo>
                  <a:pt x="269588" y="1333441"/>
                </a:lnTo>
                <a:lnTo>
                  <a:pt x="249270" y="1373915"/>
                </a:lnTo>
                <a:lnTo>
                  <a:pt x="229681" y="1414810"/>
                </a:lnTo>
                <a:lnTo>
                  <a:pt x="210830" y="1456120"/>
                </a:lnTo>
                <a:lnTo>
                  <a:pt x="192726" y="1497835"/>
                </a:lnTo>
                <a:lnTo>
                  <a:pt x="175376" y="1539947"/>
                </a:lnTo>
                <a:lnTo>
                  <a:pt x="158789" y="1582448"/>
                </a:lnTo>
                <a:lnTo>
                  <a:pt x="142974" y="1625328"/>
                </a:lnTo>
                <a:lnTo>
                  <a:pt x="127940" y="1668580"/>
                </a:lnTo>
                <a:lnTo>
                  <a:pt x="113694" y="1712195"/>
                </a:lnTo>
                <a:lnTo>
                  <a:pt x="100246" y="1756164"/>
                </a:lnTo>
                <a:lnTo>
                  <a:pt x="87604" y="1800479"/>
                </a:lnTo>
                <a:lnTo>
                  <a:pt x="75776" y="1845131"/>
                </a:lnTo>
                <a:lnTo>
                  <a:pt x="64771" y="1890112"/>
                </a:lnTo>
                <a:lnTo>
                  <a:pt x="54597" y="1935414"/>
                </a:lnTo>
                <a:lnTo>
                  <a:pt x="45263" y="1981027"/>
                </a:lnTo>
                <a:lnTo>
                  <a:pt x="36778" y="2026943"/>
                </a:lnTo>
                <a:lnTo>
                  <a:pt x="29150" y="2073155"/>
                </a:lnTo>
                <a:lnTo>
                  <a:pt x="22388" y="2119652"/>
                </a:lnTo>
                <a:lnTo>
                  <a:pt x="16499" y="2166427"/>
                </a:lnTo>
                <a:lnTo>
                  <a:pt x="11493" y="2213472"/>
                </a:lnTo>
                <a:lnTo>
                  <a:pt x="7378" y="2260777"/>
                </a:lnTo>
                <a:lnTo>
                  <a:pt x="4163" y="2308334"/>
                </a:lnTo>
                <a:lnTo>
                  <a:pt x="1855" y="2356135"/>
                </a:lnTo>
                <a:lnTo>
                  <a:pt x="461" y="2404601"/>
                </a:lnTo>
                <a:lnTo>
                  <a:pt x="0" y="2452433"/>
                </a:lnTo>
                <a:lnTo>
                  <a:pt x="465" y="2500696"/>
                </a:lnTo>
                <a:lnTo>
                  <a:pt x="1855" y="2548732"/>
                </a:lnTo>
                <a:lnTo>
                  <a:pt x="4163" y="2596533"/>
                </a:lnTo>
                <a:lnTo>
                  <a:pt x="7378" y="2644091"/>
                </a:lnTo>
                <a:lnTo>
                  <a:pt x="11493" y="2691396"/>
                </a:lnTo>
                <a:lnTo>
                  <a:pt x="16499" y="2738441"/>
                </a:lnTo>
                <a:lnTo>
                  <a:pt x="19012" y="2758401"/>
                </a:lnTo>
                <a:lnTo>
                  <a:pt x="3034473" y="69595"/>
                </a:lnTo>
                <a:lnTo>
                  <a:pt x="2969452" y="54596"/>
                </a:lnTo>
                <a:lnTo>
                  <a:pt x="2923839" y="45263"/>
                </a:lnTo>
                <a:lnTo>
                  <a:pt x="2877923" y="36778"/>
                </a:lnTo>
                <a:lnTo>
                  <a:pt x="2831711" y="29150"/>
                </a:lnTo>
                <a:lnTo>
                  <a:pt x="2785214" y="22387"/>
                </a:lnTo>
                <a:lnTo>
                  <a:pt x="2738439" y="16499"/>
                </a:lnTo>
                <a:lnTo>
                  <a:pt x="2691394" y="11493"/>
                </a:lnTo>
                <a:lnTo>
                  <a:pt x="2644089" y="7378"/>
                </a:lnTo>
                <a:lnTo>
                  <a:pt x="2596532" y="4163"/>
                </a:lnTo>
                <a:lnTo>
                  <a:pt x="2548731" y="1855"/>
                </a:lnTo>
                <a:lnTo>
                  <a:pt x="2500695" y="465"/>
                </a:lnTo>
                <a:lnTo>
                  <a:pt x="2452433" y="0"/>
                </a:lnTo>
                <a:close/>
              </a:path>
              <a:path w="3034665" h="2758440">
                <a:moveTo>
                  <a:pt x="2452433" y="1089964"/>
                </a:moveTo>
                <a:lnTo>
                  <a:pt x="2404601" y="1090788"/>
                </a:lnTo>
                <a:lnTo>
                  <a:pt x="2357182" y="1093242"/>
                </a:lnTo>
                <a:lnTo>
                  <a:pt x="2310205" y="1097299"/>
                </a:lnTo>
                <a:lnTo>
                  <a:pt x="2263696" y="1102931"/>
                </a:lnTo>
                <a:lnTo>
                  <a:pt x="2217682" y="1110112"/>
                </a:lnTo>
                <a:lnTo>
                  <a:pt x="2172190" y="1118815"/>
                </a:lnTo>
                <a:lnTo>
                  <a:pt x="2127247" y="1129012"/>
                </a:lnTo>
                <a:lnTo>
                  <a:pt x="2082880" y="1140678"/>
                </a:lnTo>
                <a:lnTo>
                  <a:pt x="2039116" y="1153784"/>
                </a:lnTo>
                <a:lnTo>
                  <a:pt x="1995983" y="1168303"/>
                </a:lnTo>
                <a:lnTo>
                  <a:pt x="1953507" y="1184210"/>
                </a:lnTo>
                <a:lnTo>
                  <a:pt x="1911714" y="1201476"/>
                </a:lnTo>
                <a:lnTo>
                  <a:pt x="1870634" y="1220074"/>
                </a:lnTo>
                <a:lnTo>
                  <a:pt x="1830291" y="1239979"/>
                </a:lnTo>
                <a:lnTo>
                  <a:pt x="1790713" y="1261161"/>
                </a:lnTo>
                <a:lnTo>
                  <a:pt x="1751928" y="1283596"/>
                </a:lnTo>
                <a:lnTo>
                  <a:pt x="1713963" y="1307255"/>
                </a:lnTo>
                <a:lnTo>
                  <a:pt x="1676843" y="1332111"/>
                </a:lnTo>
                <a:lnTo>
                  <a:pt x="1640597" y="1358138"/>
                </a:lnTo>
                <a:lnTo>
                  <a:pt x="1605251" y="1385309"/>
                </a:lnTo>
                <a:lnTo>
                  <a:pt x="1570832" y="1413596"/>
                </a:lnTo>
                <a:lnTo>
                  <a:pt x="1537368" y="1442972"/>
                </a:lnTo>
                <a:lnTo>
                  <a:pt x="1504885" y="1473411"/>
                </a:lnTo>
                <a:lnTo>
                  <a:pt x="1473411" y="1504885"/>
                </a:lnTo>
                <a:lnTo>
                  <a:pt x="1442972" y="1537368"/>
                </a:lnTo>
                <a:lnTo>
                  <a:pt x="1413596" y="1570832"/>
                </a:lnTo>
                <a:lnTo>
                  <a:pt x="1385309" y="1605251"/>
                </a:lnTo>
                <a:lnTo>
                  <a:pt x="1358138" y="1640597"/>
                </a:lnTo>
                <a:lnTo>
                  <a:pt x="1332111" y="1676843"/>
                </a:lnTo>
                <a:lnTo>
                  <a:pt x="1307255" y="1713963"/>
                </a:lnTo>
                <a:lnTo>
                  <a:pt x="1283596" y="1751928"/>
                </a:lnTo>
                <a:lnTo>
                  <a:pt x="1261161" y="1790713"/>
                </a:lnTo>
                <a:lnTo>
                  <a:pt x="1239979" y="1830291"/>
                </a:lnTo>
                <a:lnTo>
                  <a:pt x="1220074" y="1870634"/>
                </a:lnTo>
                <a:lnTo>
                  <a:pt x="1201476" y="1911714"/>
                </a:lnTo>
                <a:lnTo>
                  <a:pt x="1184210" y="1953507"/>
                </a:lnTo>
                <a:lnTo>
                  <a:pt x="1168303" y="1995983"/>
                </a:lnTo>
                <a:lnTo>
                  <a:pt x="1153784" y="2039116"/>
                </a:lnTo>
                <a:lnTo>
                  <a:pt x="1140678" y="2082880"/>
                </a:lnTo>
                <a:lnTo>
                  <a:pt x="1129012" y="2127247"/>
                </a:lnTo>
                <a:lnTo>
                  <a:pt x="1118815" y="2172190"/>
                </a:lnTo>
                <a:lnTo>
                  <a:pt x="1110112" y="2217682"/>
                </a:lnTo>
                <a:lnTo>
                  <a:pt x="1102931" y="2263696"/>
                </a:lnTo>
                <a:lnTo>
                  <a:pt x="1097299" y="2310205"/>
                </a:lnTo>
                <a:lnTo>
                  <a:pt x="1093242" y="2357182"/>
                </a:lnTo>
                <a:lnTo>
                  <a:pt x="1090788" y="2404601"/>
                </a:lnTo>
                <a:lnTo>
                  <a:pt x="1089964" y="2452433"/>
                </a:lnTo>
                <a:lnTo>
                  <a:pt x="1090788" y="2500265"/>
                </a:lnTo>
                <a:lnTo>
                  <a:pt x="1093242" y="2547684"/>
                </a:lnTo>
                <a:lnTo>
                  <a:pt x="1097299" y="2594661"/>
                </a:lnTo>
                <a:lnTo>
                  <a:pt x="1102931" y="2641170"/>
                </a:lnTo>
                <a:lnTo>
                  <a:pt x="1110112" y="2687184"/>
                </a:lnTo>
                <a:lnTo>
                  <a:pt x="1118815" y="2732676"/>
                </a:lnTo>
                <a:lnTo>
                  <a:pt x="1124652" y="2758401"/>
                </a:lnTo>
                <a:lnTo>
                  <a:pt x="3034473" y="2758401"/>
                </a:lnTo>
                <a:lnTo>
                  <a:pt x="3034473" y="1220193"/>
                </a:lnTo>
                <a:lnTo>
                  <a:pt x="2993152" y="1201476"/>
                </a:lnTo>
                <a:lnTo>
                  <a:pt x="2951359" y="1184210"/>
                </a:lnTo>
                <a:lnTo>
                  <a:pt x="2908883" y="1168303"/>
                </a:lnTo>
                <a:lnTo>
                  <a:pt x="2865750" y="1153784"/>
                </a:lnTo>
                <a:lnTo>
                  <a:pt x="2821986" y="1140678"/>
                </a:lnTo>
                <a:lnTo>
                  <a:pt x="2777619" y="1129012"/>
                </a:lnTo>
                <a:lnTo>
                  <a:pt x="2732676" y="1118815"/>
                </a:lnTo>
                <a:lnTo>
                  <a:pt x="2687184" y="1110112"/>
                </a:lnTo>
                <a:lnTo>
                  <a:pt x="2641170" y="1102931"/>
                </a:lnTo>
                <a:lnTo>
                  <a:pt x="2594661" y="1097299"/>
                </a:lnTo>
                <a:lnTo>
                  <a:pt x="2547684" y="1093242"/>
                </a:lnTo>
                <a:lnTo>
                  <a:pt x="2500265" y="1090788"/>
                </a:lnTo>
                <a:lnTo>
                  <a:pt x="2452433" y="1089964"/>
                </a:lnTo>
                <a:close/>
              </a:path>
            </a:pathLst>
          </a:custGeom>
          <a:solidFill>
            <a:srgbClr val="EF5237"/>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59224" y="7175627"/>
            <a:ext cx="3441065" cy="3624579"/>
          </a:xfrm>
          <a:custGeom>
            <a:avLst/>
            <a:gdLst/>
            <a:ahLst/>
            <a:cxnLst/>
            <a:rect l="l" t="t" r="r" b="b"/>
            <a:pathLst>
              <a:path w="3441065" h="3624579">
                <a:moveTo>
                  <a:pt x="2760967" y="0"/>
                </a:moveTo>
                <a:lnTo>
                  <a:pt x="2712401" y="418"/>
                </a:lnTo>
                <a:lnTo>
                  <a:pt x="2664039" y="1669"/>
                </a:lnTo>
                <a:lnTo>
                  <a:pt x="2615886" y="3746"/>
                </a:lnTo>
                <a:lnTo>
                  <a:pt x="2567949" y="6642"/>
                </a:lnTo>
                <a:lnTo>
                  <a:pt x="2520237" y="10349"/>
                </a:lnTo>
                <a:lnTo>
                  <a:pt x="2472754" y="14862"/>
                </a:lnTo>
                <a:lnTo>
                  <a:pt x="2425508" y="20173"/>
                </a:lnTo>
                <a:lnTo>
                  <a:pt x="2378507" y="26276"/>
                </a:lnTo>
                <a:lnTo>
                  <a:pt x="2331756" y="33163"/>
                </a:lnTo>
                <a:lnTo>
                  <a:pt x="2285262" y="40828"/>
                </a:lnTo>
                <a:lnTo>
                  <a:pt x="2239034" y="49264"/>
                </a:lnTo>
                <a:lnTo>
                  <a:pt x="2193076" y="58464"/>
                </a:lnTo>
                <a:lnTo>
                  <a:pt x="2147397" y="68421"/>
                </a:lnTo>
                <a:lnTo>
                  <a:pt x="2102003" y="79129"/>
                </a:lnTo>
                <a:lnTo>
                  <a:pt x="2056900" y="90580"/>
                </a:lnTo>
                <a:lnTo>
                  <a:pt x="2012096" y="102768"/>
                </a:lnTo>
                <a:lnTo>
                  <a:pt x="1967598" y="115686"/>
                </a:lnTo>
                <a:lnTo>
                  <a:pt x="1923412" y="129327"/>
                </a:lnTo>
                <a:lnTo>
                  <a:pt x="1879546" y="143684"/>
                </a:lnTo>
                <a:lnTo>
                  <a:pt x="1836005" y="158751"/>
                </a:lnTo>
                <a:lnTo>
                  <a:pt x="1792798" y="174520"/>
                </a:lnTo>
                <a:lnTo>
                  <a:pt x="1749930" y="190984"/>
                </a:lnTo>
                <a:lnTo>
                  <a:pt x="1707408" y="208138"/>
                </a:lnTo>
                <a:lnTo>
                  <a:pt x="1665241" y="225973"/>
                </a:lnTo>
                <a:lnTo>
                  <a:pt x="1623433" y="244484"/>
                </a:lnTo>
                <a:lnTo>
                  <a:pt x="1581993" y="263662"/>
                </a:lnTo>
                <a:lnTo>
                  <a:pt x="1540926" y="283503"/>
                </a:lnTo>
                <a:lnTo>
                  <a:pt x="1500241" y="303997"/>
                </a:lnTo>
                <a:lnTo>
                  <a:pt x="1459943" y="325140"/>
                </a:lnTo>
                <a:lnTo>
                  <a:pt x="1420039" y="346924"/>
                </a:lnTo>
                <a:lnTo>
                  <a:pt x="1380537" y="369341"/>
                </a:lnTo>
                <a:lnTo>
                  <a:pt x="1341443" y="392386"/>
                </a:lnTo>
                <a:lnTo>
                  <a:pt x="1302765" y="416051"/>
                </a:lnTo>
                <a:lnTo>
                  <a:pt x="1264508" y="440330"/>
                </a:lnTo>
                <a:lnTo>
                  <a:pt x="1226679" y="465215"/>
                </a:lnTo>
                <a:lnTo>
                  <a:pt x="1189287" y="490700"/>
                </a:lnTo>
                <a:lnTo>
                  <a:pt x="1152337" y="516779"/>
                </a:lnTo>
                <a:lnTo>
                  <a:pt x="1115836" y="543443"/>
                </a:lnTo>
                <a:lnTo>
                  <a:pt x="1079791" y="570687"/>
                </a:lnTo>
                <a:lnTo>
                  <a:pt x="1044209" y="598503"/>
                </a:lnTo>
                <a:lnTo>
                  <a:pt x="1009097" y="626885"/>
                </a:lnTo>
                <a:lnTo>
                  <a:pt x="974462" y="655825"/>
                </a:lnTo>
                <a:lnTo>
                  <a:pt x="940310" y="685318"/>
                </a:lnTo>
                <a:lnTo>
                  <a:pt x="906648" y="715355"/>
                </a:lnTo>
                <a:lnTo>
                  <a:pt x="873484" y="745931"/>
                </a:lnTo>
                <a:lnTo>
                  <a:pt x="840823" y="777039"/>
                </a:lnTo>
                <a:lnTo>
                  <a:pt x="808674" y="808670"/>
                </a:lnTo>
                <a:lnTo>
                  <a:pt x="777042" y="840820"/>
                </a:lnTo>
                <a:lnTo>
                  <a:pt x="745934" y="873480"/>
                </a:lnTo>
                <a:lnTo>
                  <a:pt x="715359" y="906645"/>
                </a:lnTo>
                <a:lnTo>
                  <a:pt x="685321" y="940306"/>
                </a:lnTo>
                <a:lnTo>
                  <a:pt x="655828" y="974458"/>
                </a:lnTo>
                <a:lnTo>
                  <a:pt x="626888" y="1009094"/>
                </a:lnTo>
                <a:lnTo>
                  <a:pt x="598506" y="1044206"/>
                </a:lnTo>
                <a:lnTo>
                  <a:pt x="570690" y="1079788"/>
                </a:lnTo>
                <a:lnTo>
                  <a:pt x="543446" y="1115833"/>
                </a:lnTo>
                <a:lnTo>
                  <a:pt x="516781" y="1152334"/>
                </a:lnTo>
                <a:lnTo>
                  <a:pt x="490703" y="1189284"/>
                </a:lnTo>
                <a:lnTo>
                  <a:pt x="465218" y="1226677"/>
                </a:lnTo>
                <a:lnTo>
                  <a:pt x="440332" y="1264505"/>
                </a:lnTo>
                <a:lnTo>
                  <a:pt x="416054" y="1302762"/>
                </a:lnTo>
                <a:lnTo>
                  <a:pt x="392388" y="1341441"/>
                </a:lnTo>
                <a:lnTo>
                  <a:pt x="369343" y="1380535"/>
                </a:lnTo>
                <a:lnTo>
                  <a:pt x="346926" y="1420038"/>
                </a:lnTo>
                <a:lnTo>
                  <a:pt x="325142" y="1459941"/>
                </a:lnTo>
                <a:lnTo>
                  <a:pt x="303999" y="1500239"/>
                </a:lnTo>
                <a:lnTo>
                  <a:pt x="283505" y="1540925"/>
                </a:lnTo>
                <a:lnTo>
                  <a:pt x="263664" y="1581992"/>
                </a:lnTo>
                <a:lnTo>
                  <a:pt x="244485" y="1623433"/>
                </a:lnTo>
                <a:lnTo>
                  <a:pt x="225975" y="1665240"/>
                </a:lnTo>
                <a:lnTo>
                  <a:pt x="208139" y="1707409"/>
                </a:lnTo>
                <a:lnTo>
                  <a:pt x="190986" y="1749930"/>
                </a:lnTo>
                <a:lnTo>
                  <a:pt x="174521" y="1792798"/>
                </a:lnTo>
                <a:lnTo>
                  <a:pt x="158752" y="1836006"/>
                </a:lnTo>
                <a:lnTo>
                  <a:pt x="143685" y="1879547"/>
                </a:lnTo>
                <a:lnTo>
                  <a:pt x="129328" y="1923414"/>
                </a:lnTo>
                <a:lnTo>
                  <a:pt x="115687" y="1967601"/>
                </a:lnTo>
                <a:lnTo>
                  <a:pt x="102769" y="2012099"/>
                </a:lnTo>
                <a:lnTo>
                  <a:pt x="90581" y="2056903"/>
                </a:lnTo>
                <a:lnTo>
                  <a:pt x="79130" y="2102006"/>
                </a:lnTo>
                <a:lnTo>
                  <a:pt x="68422" y="2147401"/>
                </a:lnTo>
                <a:lnTo>
                  <a:pt x="58464" y="2193081"/>
                </a:lnTo>
                <a:lnTo>
                  <a:pt x="49264" y="2239039"/>
                </a:lnTo>
                <a:lnTo>
                  <a:pt x="40828" y="2285268"/>
                </a:lnTo>
                <a:lnTo>
                  <a:pt x="33163" y="2331762"/>
                </a:lnTo>
                <a:lnTo>
                  <a:pt x="26276" y="2378514"/>
                </a:lnTo>
                <a:lnTo>
                  <a:pt x="20173" y="2425516"/>
                </a:lnTo>
                <a:lnTo>
                  <a:pt x="14862" y="2472762"/>
                </a:lnTo>
                <a:lnTo>
                  <a:pt x="10349" y="2520245"/>
                </a:lnTo>
                <a:lnTo>
                  <a:pt x="6642" y="2567959"/>
                </a:lnTo>
                <a:lnTo>
                  <a:pt x="3746" y="2615896"/>
                </a:lnTo>
                <a:lnTo>
                  <a:pt x="1669" y="2664050"/>
                </a:lnTo>
                <a:lnTo>
                  <a:pt x="418" y="2712413"/>
                </a:lnTo>
                <a:lnTo>
                  <a:pt x="0" y="2760980"/>
                </a:lnTo>
                <a:lnTo>
                  <a:pt x="500" y="2814075"/>
                </a:lnTo>
                <a:lnTo>
                  <a:pt x="1994" y="2866926"/>
                </a:lnTo>
                <a:lnTo>
                  <a:pt x="4474" y="2919524"/>
                </a:lnTo>
                <a:lnTo>
                  <a:pt x="7931" y="2971860"/>
                </a:lnTo>
                <a:lnTo>
                  <a:pt x="12355" y="3023925"/>
                </a:lnTo>
                <a:lnTo>
                  <a:pt x="17738" y="3075711"/>
                </a:lnTo>
                <a:lnTo>
                  <a:pt x="24070" y="3127208"/>
                </a:lnTo>
                <a:lnTo>
                  <a:pt x="31344" y="3178408"/>
                </a:lnTo>
                <a:lnTo>
                  <a:pt x="39550" y="3229302"/>
                </a:lnTo>
                <a:lnTo>
                  <a:pt x="48679" y="3279881"/>
                </a:lnTo>
                <a:lnTo>
                  <a:pt x="58722" y="3330136"/>
                </a:lnTo>
                <a:lnTo>
                  <a:pt x="69670" y="3380059"/>
                </a:lnTo>
                <a:lnTo>
                  <a:pt x="81515" y="3429640"/>
                </a:lnTo>
                <a:lnTo>
                  <a:pt x="94247" y="3478872"/>
                </a:lnTo>
                <a:lnTo>
                  <a:pt x="107858" y="3527744"/>
                </a:lnTo>
                <a:lnTo>
                  <a:pt x="122339" y="3576249"/>
                </a:lnTo>
                <a:lnTo>
                  <a:pt x="137680" y="3624376"/>
                </a:lnTo>
                <a:lnTo>
                  <a:pt x="1492986" y="3624376"/>
                </a:lnTo>
                <a:lnTo>
                  <a:pt x="1465669" y="3582915"/>
                </a:lnTo>
                <a:lnTo>
                  <a:pt x="1439672" y="3540533"/>
                </a:lnTo>
                <a:lnTo>
                  <a:pt x="1415025" y="3497259"/>
                </a:lnTo>
                <a:lnTo>
                  <a:pt x="1391757" y="3453122"/>
                </a:lnTo>
                <a:lnTo>
                  <a:pt x="1369896" y="3408153"/>
                </a:lnTo>
                <a:lnTo>
                  <a:pt x="1349472" y="3362379"/>
                </a:lnTo>
                <a:lnTo>
                  <a:pt x="1330515" y="3315830"/>
                </a:lnTo>
                <a:lnTo>
                  <a:pt x="1313053" y="3268536"/>
                </a:lnTo>
                <a:lnTo>
                  <a:pt x="1297116" y="3220524"/>
                </a:lnTo>
                <a:lnTo>
                  <a:pt x="1282732" y="3171825"/>
                </a:lnTo>
                <a:lnTo>
                  <a:pt x="1269931" y="3122468"/>
                </a:lnTo>
                <a:lnTo>
                  <a:pt x="1258743" y="3072481"/>
                </a:lnTo>
                <a:lnTo>
                  <a:pt x="1249195" y="3021895"/>
                </a:lnTo>
                <a:lnTo>
                  <a:pt x="1241318" y="2970737"/>
                </a:lnTo>
                <a:lnTo>
                  <a:pt x="1235141" y="2919037"/>
                </a:lnTo>
                <a:lnTo>
                  <a:pt x="1230693" y="2866825"/>
                </a:lnTo>
                <a:lnTo>
                  <a:pt x="1228002" y="2814130"/>
                </a:lnTo>
                <a:lnTo>
                  <a:pt x="1227099" y="2760980"/>
                </a:lnTo>
                <a:lnTo>
                  <a:pt x="1227857" y="2712288"/>
                </a:lnTo>
                <a:lnTo>
                  <a:pt x="1230117" y="2663974"/>
                </a:lnTo>
                <a:lnTo>
                  <a:pt x="1233855" y="2616062"/>
                </a:lnTo>
                <a:lnTo>
                  <a:pt x="1239050" y="2568572"/>
                </a:lnTo>
                <a:lnTo>
                  <a:pt x="1245679" y="2521529"/>
                </a:lnTo>
                <a:lnTo>
                  <a:pt x="1253719" y="2474954"/>
                </a:lnTo>
                <a:lnTo>
                  <a:pt x="1263149" y="2428869"/>
                </a:lnTo>
                <a:lnTo>
                  <a:pt x="1273945" y="2383297"/>
                </a:lnTo>
                <a:lnTo>
                  <a:pt x="1286085" y="2338262"/>
                </a:lnTo>
                <a:lnTo>
                  <a:pt x="1299547" y="2293784"/>
                </a:lnTo>
                <a:lnTo>
                  <a:pt x="1314308" y="2249886"/>
                </a:lnTo>
                <a:lnTo>
                  <a:pt x="1330346" y="2206592"/>
                </a:lnTo>
                <a:lnTo>
                  <a:pt x="1347638" y="2163923"/>
                </a:lnTo>
                <a:lnTo>
                  <a:pt x="1366162" y="2121902"/>
                </a:lnTo>
                <a:lnTo>
                  <a:pt x="1385896" y="2080551"/>
                </a:lnTo>
                <a:lnTo>
                  <a:pt x="1406816" y="2039894"/>
                </a:lnTo>
                <a:lnTo>
                  <a:pt x="1428901" y="1999951"/>
                </a:lnTo>
                <a:lnTo>
                  <a:pt x="1452128" y="1960746"/>
                </a:lnTo>
                <a:lnTo>
                  <a:pt x="1476474" y="1922302"/>
                </a:lnTo>
                <a:lnTo>
                  <a:pt x="1501918" y="1884640"/>
                </a:lnTo>
                <a:lnTo>
                  <a:pt x="1528436" y="1847783"/>
                </a:lnTo>
                <a:lnTo>
                  <a:pt x="1556006" y="1811754"/>
                </a:lnTo>
                <a:lnTo>
                  <a:pt x="1584606" y="1776574"/>
                </a:lnTo>
                <a:lnTo>
                  <a:pt x="1614213" y="1742268"/>
                </a:lnTo>
                <a:lnTo>
                  <a:pt x="1644805" y="1708856"/>
                </a:lnTo>
                <a:lnTo>
                  <a:pt x="1676360" y="1676361"/>
                </a:lnTo>
                <a:lnTo>
                  <a:pt x="1708854" y="1644807"/>
                </a:lnTo>
                <a:lnTo>
                  <a:pt x="1742266" y="1614215"/>
                </a:lnTo>
                <a:lnTo>
                  <a:pt x="1776572" y="1584607"/>
                </a:lnTo>
                <a:lnTo>
                  <a:pt x="1811751" y="1556007"/>
                </a:lnTo>
                <a:lnTo>
                  <a:pt x="1847780" y="1528437"/>
                </a:lnTo>
                <a:lnTo>
                  <a:pt x="1884637" y="1501919"/>
                </a:lnTo>
                <a:lnTo>
                  <a:pt x="1922298" y="1476475"/>
                </a:lnTo>
                <a:lnTo>
                  <a:pt x="1960743" y="1452129"/>
                </a:lnTo>
                <a:lnTo>
                  <a:pt x="1999947" y="1428902"/>
                </a:lnTo>
                <a:lnTo>
                  <a:pt x="2039889" y="1406817"/>
                </a:lnTo>
                <a:lnTo>
                  <a:pt x="2080547" y="1385896"/>
                </a:lnTo>
                <a:lnTo>
                  <a:pt x="2121897" y="1366163"/>
                </a:lnTo>
                <a:lnTo>
                  <a:pt x="2163918" y="1347639"/>
                </a:lnTo>
                <a:lnTo>
                  <a:pt x="2206586" y="1330346"/>
                </a:lnTo>
                <a:lnTo>
                  <a:pt x="2249880" y="1314308"/>
                </a:lnTo>
                <a:lnTo>
                  <a:pt x="2293777" y="1299547"/>
                </a:lnTo>
                <a:lnTo>
                  <a:pt x="2338254" y="1286085"/>
                </a:lnTo>
                <a:lnTo>
                  <a:pt x="2383290" y="1273945"/>
                </a:lnTo>
                <a:lnTo>
                  <a:pt x="2428861" y="1263149"/>
                </a:lnTo>
                <a:lnTo>
                  <a:pt x="2474945" y="1253719"/>
                </a:lnTo>
                <a:lnTo>
                  <a:pt x="2521519" y="1245679"/>
                </a:lnTo>
                <a:lnTo>
                  <a:pt x="2568562" y="1239050"/>
                </a:lnTo>
                <a:lnTo>
                  <a:pt x="2616051" y="1233855"/>
                </a:lnTo>
                <a:lnTo>
                  <a:pt x="2663963" y="1230117"/>
                </a:lnTo>
                <a:lnTo>
                  <a:pt x="2712276" y="1227857"/>
                </a:lnTo>
                <a:lnTo>
                  <a:pt x="2760967" y="1227099"/>
                </a:lnTo>
                <a:lnTo>
                  <a:pt x="2813077" y="1227967"/>
                </a:lnTo>
                <a:lnTo>
                  <a:pt x="2864749" y="1230553"/>
                </a:lnTo>
                <a:lnTo>
                  <a:pt x="2915957" y="1234829"/>
                </a:lnTo>
                <a:lnTo>
                  <a:pt x="2966673" y="1240768"/>
                </a:lnTo>
                <a:lnTo>
                  <a:pt x="3016870" y="1248343"/>
                </a:lnTo>
                <a:lnTo>
                  <a:pt x="3066521" y="1257526"/>
                </a:lnTo>
                <a:lnTo>
                  <a:pt x="3115598" y="1268290"/>
                </a:lnTo>
                <a:lnTo>
                  <a:pt x="3164075" y="1280607"/>
                </a:lnTo>
                <a:lnTo>
                  <a:pt x="3211924" y="1294450"/>
                </a:lnTo>
                <a:lnTo>
                  <a:pt x="3259118" y="1309791"/>
                </a:lnTo>
                <a:lnTo>
                  <a:pt x="3305629" y="1326604"/>
                </a:lnTo>
                <a:lnTo>
                  <a:pt x="3351431" y="1344861"/>
                </a:lnTo>
                <a:lnTo>
                  <a:pt x="3396497" y="1364533"/>
                </a:lnTo>
                <a:lnTo>
                  <a:pt x="3440798" y="1385595"/>
                </a:lnTo>
                <a:lnTo>
                  <a:pt x="3440798" y="84328"/>
                </a:lnTo>
                <a:lnTo>
                  <a:pt x="3394033" y="72919"/>
                </a:lnTo>
                <a:lnTo>
                  <a:pt x="3346965" y="62309"/>
                </a:lnTo>
                <a:lnTo>
                  <a:pt x="3299598" y="52506"/>
                </a:lnTo>
                <a:lnTo>
                  <a:pt x="3251942" y="43516"/>
                </a:lnTo>
                <a:lnTo>
                  <a:pt x="3204003" y="35348"/>
                </a:lnTo>
                <a:lnTo>
                  <a:pt x="3155787" y="28008"/>
                </a:lnTo>
                <a:lnTo>
                  <a:pt x="3107302" y="21504"/>
                </a:lnTo>
                <a:lnTo>
                  <a:pt x="3058555" y="15843"/>
                </a:lnTo>
                <a:lnTo>
                  <a:pt x="3009554" y="11033"/>
                </a:lnTo>
                <a:lnTo>
                  <a:pt x="2960304" y="7080"/>
                </a:lnTo>
                <a:lnTo>
                  <a:pt x="2910813" y="3994"/>
                </a:lnTo>
                <a:lnTo>
                  <a:pt x="2861089" y="1780"/>
                </a:lnTo>
                <a:lnTo>
                  <a:pt x="2811138" y="446"/>
                </a:lnTo>
                <a:lnTo>
                  <a:pt x="2760967" y="0"/>
                </a:lnTo>
                <a:close/>
              </a:path>
            </a:pathLst>
          </a:custGeom>
          <a:solidFill>
            <a:srgbClr val="EDDFD2"/>
          </a:solidFill>
        </p:spPr>
        <p:txBody>
          <a:bodyPr wrap="square" lIns="0" tIns="0" rIns="0" bIns="0" rtlCol="0"/>
          <a:lstStyle/>
          <a:p>
            <a:endParaRPr/>
          </a:p>
        </p:txBody>
      </p:sp>
      <p:sp>
        <p:nvSpPr>
          <p:cNvPr id="17" name="bg object 17"/>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sp>
        <p:nvSpPr>
          <p:cNvPr id="18" name="bg object 18"/>
          <p:cNvSpPr/>
          <p:nvPr/>
        </p:nvSpPr>
        <p:spPr>
          <a:xfrm>
            <a:off x="13529107" y="822007"/>
            <a:ext cx="122567" cy="122567"/>
          </a:xfrm>
          <a:prstGeom prst="rect">
            <a:avLst/>
          </a:prstGeom>
          <a:blipFill>
            <a:blip r:embed="rId7" cstate="print"/>
            <a:stretch>
              <a:fillRect/>
            </a:stretch>
          </a:blipFill>
        </p:spPr>
        <p:txBody>
          <a:bodyPr wrap="square" lIns="0" tIns="0" rIns="0" bIns="0" rtlCol="0"/>
          <a:lstStyle/>
          <a:p>
            <a:endParaRPr/>
          </a:p>
        </p:txBody>
      </p:sp>
      <p:sp>
        <p:nvSpPr>
          <p:cNvPr id="19" name="bg object 19"/>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sp>
        <p:nvSpPr>
          <p:cNvPr id="20" name="bg object 20"/>
          <p:cNvSpPr/>
          <p:nvPr/>
        </p:nvSpPr>
        <p:spPr>
          <a:xfrm>
            <a:off x="12886042" y="636739"/>
            <a:ext cx="198932" cy="93586"/>
          </a:xfrm>
          <a:prstGeom prst="rect">
            <a:avLst/>
          </a:prstGeom>
          <a:blipFill>
            <a:blip r:embed="rId8" cstate="print"/>
            <a:stretch>
              <a:fillRect/>
            </a:stretch>
          </a:blipFill>
        </p:spPr>
        <p:txBody>
          <a:bodyPr wrap="square" lIns="0" tIns="0" rIns="0" bIns="0" rtlCol="0"/>
          <a:lstStyle/>
          <a:p>
            <a:endParaRPr/>
          </a:p>
        </p:txBody>
      </p:sp>
      <p:sp>
        <p:nvSpPr>
          <p:cNvPr id="21" name="bg object 21"/>
          <p:cNvSpPr/>
          <p:nvPr/>
        </p:nvSpPr>
        <p:spPr>
          <a:xfrm>
            <a:off x="12175363" y="744130"/>
            <a:ext cx="942975" cy="276225"/>
          </a:xfrm>
          <a:custGeom>
            <a:avLst/>
            <a:gdLst/>
            <a:ahLst/>
            <a:cxnLst/>
            <a:rect l="l" t="t" r="r" b="b"/>
            <a:pathLst>
              <a:path w="942975" h="276225">
                <a:moveTo>
                  <a:pt x="309003" y="6654"/>
                </a:moveTo>
                <a:lnTo>
                  <a:pt x="239458" y="6654"/>
                </a:lnTo>
                <a:lnTo>
                  <a:pt x="165747" y="102374"/>
                </a:lnTo>
                <a:lnTo>
                  <a:pt x="159258" y="110439"/>
                </a:lnTo>
                <a:lnTo>
                  <a:pt x="158965" y="112839"/>
                </a:lnTo>
                <a:lnTo>
                  <a:pt x="155130" y="112839"/>
                </a:lnTo>
                <a:lnTo>
                  <a:pt x="154393" y="110261"/>
                </a:lnTo>
                <a:lnTo>
                  <a:pt x="150926" y="105943"/>
                </a:lnTo>
                <a:lnTo>
                  <a:pt x="69481" y="6654"/>
                </a:lnTo>
                <a:lnTo>
                  <a:pt x="0" y="6654"/>
                </a:lnTo>
                <a:lnTo>
                  <a:pt x="0" y="269290"/>
                </a:lnTo>
                <a:lnTo>
                  <a:pt x="84924" y="269290"/>
                </a:lnTo>
                <a:lnTo>
                  <a:pt x="84886" y="147053"/>
                </a:lnTo>
                <a:lnTo>
                  <a:pt x="83007" y="139915"/>
                </a:lnTo>
                <a:lnTo>
                  <a:pt x="86842" y="139915"/>
                </a:lnTo>
                <a:lnTo>
                  <a:pt x="155143" y="218363"/>
                </a:lnTo>
                <a:lnTo>
                  <a:pt x="158851" y="218363"/>
                </a:lnTo>
                <a:lnTo>
                  <a:pt x="222097" y="139915"/>
                </a:lnTo>
                <a:lnTo>
                  <a:pt x="225933" y="139915"/>
                </a:lnTo>
                <a:lnTo>
                  <a:pt x="224015" y="147053"/>
                </a:lnTo>
                <a:lnTo>
                  <a:pt x="224015" y="269290"/>
                </a:lnTo>
                <a:lnTo>
                  <a:pt x="309003" y="269290"/>
                </a:lnTo>
                <a:lnTo>
                  <a:pt x="309003" y="139915"/>
                </a:lnTo>
                <a:lnTo>
                  <a:pt x="309003" y="112839"/>
                </a:lnTo>
                <a:lnTo>
                  <a:pt x="309003" y="6654"/>
                </a:lnTo>
                <a:close/>
              </a:path>
              <a:path w="942975" h="276225">
                <a:moveTo>
                  <a:pt x="636270" y="138391"/>
                </a:moveTo>
                <a:lnTo>
                  <a:pt x="629107" y="93573"/>
                </a:lnTo>
                <a:lnTo>
                  <a:pt x="608952" y="55448"/>
                </a:lnTo>
                <a:lnTo>
                  <a:pt x="577786" y="25895"/>
                </a:lnTo>
                <a:lnTo>
                  <a:pt x="543509" y="9626"/>
                </a:lnTo>
                <a:lnTo>
                  <a:pt x="543509" y="138404"/>
                </a:lnTo>
                <a:lnTo>
                  <a:pt x="539673" y="160312"/>
                </a:lnTo>
                <a:lnTo>
                  <a:pt x="528866" y="178104"/>
                </a:lnTo>
                <a:lnTo>
                  <a:pt x="512064" y="190055"/>
                </a:lnTo>
                <a:lnTo>
                  <a:pt x="490258" y="194424"/>
                </a:lnTo>
                <a:lnTo>
                  <a:pt x="468795" y="190055"/>
                </a:lnTo>
                <a:lnTo>
                  <a:pt x="451967" y="178104"/>
                </a:lnTo>
                <a:lnTo>
                  <a:pt x="440969" y="160312"/>
                </a:lnTo>
                <a:lnTo>
                  <a:pt x="437032" y="138391"/>
                </a:lnTo>
                <a:lnTo>
                  <a:pt x="440969" y="116052"/>
                </a:lnTo>
                <a:lnTo>
                  <a:pt x="451967" y="98031"/>
                </a:lnTo>
                <a:lnTo>
                  <a:pt x="468807" y="86004"/>
                </a:lnTo>
                <a:lnTo>
                  <a:pt x="490258" y="81622"/>
                </a:lnTo>
                <a:lnTo>
                  <a:pt x="512064" y="86004"/>
                </a:lnTo>
                <a:lnTo>
                  <a:pt x="528866" y="98044"/>
                </a:lnTo>
                <a:lnTo>
                  <a:pt x="539686" y="116065"/>
                </a:lnTo>
                <a:lnTo>
                  <a:pt x="543509" y="138404"/>
                </a:lnTo>
                <a:lnTo>
                  <a:pt x="543509" y="9626"/>
                </a:lnTo>
                <a:lnTo>
                  <a:pt x="537552" y="6794"/>
                </a:lnTo>
                <a:lnTo>
                  <a:pt x="490258" y="0"/>
                </a:lnTo>
                <a:lnTo>
                  <a:pt x="443344" y="6794"/>
                </a:lnTo>
                <a:lnTo>
                  <a:pt x="403364" y="25895"/>
                </a:lnTo>
                <a:lnTo>
                  <a:pt x="372313" y="55448"/>
                </a:lnTo>
                <a:lnTo>
                  <a:pt x="352196" y="93573"/>
                </a:lnTo>
                <a:lnTo>
                  <a:pt x="345046" y="138404"/>
                </a:lnTo>
                <a:lnTo>
                  <a:pt x="352196" y="182880"/>
                </a:lnTo>
                <a:lnTo>
                  <a:pt x="372300" y="220789"/>
                </a:lnTo>
                <a:lnTo>
                  <a:pt x="403364" y="250240"/>
                </a:lnTo>
                <a:lnTo>
                  <a:pt x="443344" y="269316"/>
                </a:lnTo>
                <a:lnTo>
                  <a:pt x="490258" y="276085"/>
                </a:lnTo>
                <a:lnTo>
                  <a:pt x="537552" y="269303"/>
                </a:lnTo>
                <a:lnTo>
                  <a:pt x="577786" y="250240"/>
                </a:lnTo>
                <a:lnTo>
                  <a:pt x="608952" y="220789"/>
                </a:lnTo>
                <a:lnTo>
                  <a:pt x="622960" y="194424"/>
                </a:lnTo>
                <a:lnTo>
                  <a:pt x="629107" y="182867"/>
                </a:lnTo>
                <a:lnTo>
                  <a:pt x="636270" y="138391"/>
                </a:lnTo>
                <a:close/>
              </a:path>
              <a:path w="942975" h="276225">
                <a:moveTo>
                  <a:pt x="942365" y="6718"/>
                </a:moveTo>
                <a:lnTo>
                  <a:pt x="858062" y="6718"/>
                </a:lnTo>
                <a:lnTo>
                  <a:pt x="762127" y="148132"/>
                </a:lnTo>
                <a:lnTo>
                  <a:pt x="758342" y="148132"/>
                </a:lnTo>
                <a:lnTo>
                  <a:pt x="760209" y="137922"/>
                </a:lnTo>
                <a:lnTo>
                  <a:pt x="760247" y="6718"/>
                </a:lnTo>
                <a:lnTo>
                  <a:pt x="672122" y="6718"/>
                </a:lnTo>
                <a:lnTo>
                  <a:pt x="672084" y="269354"/>
                </a:lnTo>
                <a:lnTo>
                  <a:pt x="756412" y="269354"/>
                </a:lnTo>
                <a:lnTo>
                  <a:pt x="839101" y="148132"/>
                </a:lnTo>
                <a:lnTo>
                  <a:pt x="852335" y="128752"/>
                </a:lnTo>
                <a:lnTo>
                  <a:pt x="856183" y="128752"/>
                </a:lnTo>
                <a:lnTo>
                  <a:pt x="854252" y="137121"/>
                </a:lnTo>
                <a:lnTo>
                  <a:pt x="854252" y="269354"/>
                </a:lnTo>
                <a:lnTo>
                  <a:pt x="942365" y="269354"/>
                </a:lnTo>
                <a:lnTo>
                  <a:pt x="942365" y="128752"/>
                </a:lnTo>
                <a:lnTo>
                  <a:pt x="942365" y="6718"/>
                </a:lnTo>
                <a:close/>
              </a:path>
            </a:pathLst>
          </a:custGeom>
          <a:solidFill>
            <a:srgbClr val="4C1913"/>
          </a:solidFill>
        </p:spPr>
        <p:txBody>
          <a:bodyPr wrap="square" lIns="0" tIns="0" rIns="0" bIns="0" rtlCol="0"/>
          <a:lstStyle/>
          <a:p>
            <a:endParaRPr/>
          </a:p>
        </p:txBody>
      </p:sp>
      <p:sp>
        <p:nvSpPr>
          <p:cNvPr id="22" name="bg object 22"/>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2" name="Holder 2"/>
          <p:cNvSpPr>
            <a:spLocks noGrp="1"/>
          </p:cNvSpPr>
          <p:nvPr>
            <p:ph type="title"/>
          </p:nvPr>
        </p:nvSpPr>
        <p:spPr>
          <a:xfrm>
            <a:off x="1075588" y="3467404"/>
            <a:ext cx="12250623" cy="1525270"/>
          </a:xfrm>
          <a:prstGeom prst="rect">
            <a:avLst/>
          </a:prstGeom>
        </p:spPr>
        <p:txBody>
          <a:bodyPr wrap="square" lIns="0" tIns="0" rIns="0" bIns="0">
            <a:spAutoFit/>
          </a:bodyPr>
          <a:lstStyle>
            <a:lvl1pPr>
              <a:defRPr sz="9850" b="1" i="0">
                <a:solidFill>
                  <a:srgbClr val="4C1913"/>
                </a:solidFill>
                <a:latin typeface="Trebuchet MS"/>
                <a:cs typeface="Trebuchet MS"/>
              </a:defRPr>
            </a:lvl1pPr>
          </a:lstStyle>
          <a:p>
            <a:endParaRPr/>
          </a:p>
        </p:txBody>
      </p:sp>
      <p:sp>
        <p:nvSpPr>
          <p:cNvPr id="3" name="Holder 3"/>
          <p:cNvSpPr>
            <a:spLocks noGrp="1"/>
          </p:cNvSpPr>
          <p:nvPr>
            <p:ph type="body" idx="1"/>
          </p:nvPr>
        </p:nvSpPr>
        <p:spPr>
          <a:xfrm>
            <a:off x="602615" y="2486761"/>
            <a:ext cx="13196569" cy="4293234"/>
          </a:xfrm>
          <a:prstGeom prst="rect">
            <a:avLst/>
          </a:prstGeom>
        </p:spPr>
        <p:txBody>
          <a:bodyPr wrap="square" lIns="0" tIns="0" rIns="0" bIns="0">
            <a:spAutoFit/>
          </a:bodyPr>
          <a:lstStyle>
            <a:lvl1pPr>
              <a:defRPr sz="2200" b="1" i="0">
                <a:solidFill>
                  <a:srgbClr val="231F20"/>
                </a:solidFill>
                <a:latin typeface="Arial"/>
                <a:cs typeface="Arial"/>
              </a:defRPr>
            </a:lvl1pPr>
          </a:lstStyle>
          <a:p>
            <a:endParaRPr/>
          </a:p>
        </p:txBody>
      </p:sp>
      <p:sp>
        <p:nvSpPr>
          <p:cNvPr id="4" name="Holder 4"/>
          <p:cNvSpPr>
            <a:spLocks noGrp="1"/>
          </p:cNvSpPr>
          <p:nvPr>
            <p:ph type="ftr" sz="quarter" idx="5"/>
          </p:nvPr>
        </p:nvSpPr>
        <p:spPr>
          <a:xfrm>
            <a:off x="4896612" y="10045256"/>
            <a:ext cx="4608576" cy="5400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20090" y="10045256"/>
            <a:ext cx="3312414" cy="5400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7/22/2020</a:t>
            </a:fld>
            <a:endParaRPr lang="en-US"/>
          </a:p>
        </p:txBody>
      </p:sp>
      <p:sp>
        <p:nvSpPr>
          <p:cNvPr id="6" name="Holder 6"/>
          <p:cNvSpPr>
            <a:spLocks noGrp="1"/>
          </p:cNvSpPr>
          <p:nvPr>
            <p:ph type="sldNum" sz="quarter" idx="7"/>
          </p:nvPr>
        </p:nvSpPr>
        <p:spPr>
          <a:xfrm>
            <a:off x="10369296" y="10045256"/>
            <a:ext cx="3312414" cy="5400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nalog.ru/rn29/" TargetMode="External"/><Relationship Id="rId5" Type="http://schemas.openxmlformats.org/officeDocument/2006/relationships/hyperlink" Target="https://rg.ru/2020/04/03/fz102nk-dok.html" TargetMode="External"/><Relationship Id="rId4" Type="http://schemas.openxmlformats.org/officeDocument/2006/relationships/hyperlink" Target="http://www.consultant.ru/document/cons_doc_LAW_34946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nalog.ru/rn29/" TargetMode="External"/><Relationship Id="rId5" Type="http://schemas.openxmlformats.org/officeDocument/2006/relationships/hyperlink" Target="https://rg.ru/2020/04/03/fz102nk-dok.html" TargetMode="External"/><Relationship Id="rId4" Type="http://schemas.openxmlformats.org/officeDocument/2006/relationships/hyperlink" Target="http://publication.pravo.gov.ru/Document/View/000120200408004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garant.ru/products/ipo/prime/doc/73691855/" TargetMode="External"/><Relationship Id="rId4" Type="http://schemas.openxmlformats.org/officeDocument/2006/relationships/hyperlink" Target="http://publication.pravo.gov.ru/Document/View/000120200402000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publication.pravo.gov.ru/Document/View/000120200403004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publication.pravo.gov.ru/Document/View/000120200403004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publication.pravo.gov.ru/Document/View/0001202004270024" TargetMode="External"/><Relationship Id="rId5" Type="http://schemas.openxmlformats.org/officeDocument/2006/relationships/hyperlink" Target="http://docs.cntd.ru/document/564602792" TargetMode="External"/><Relationship Id="rId4" Type="http://schemas.openxmlformats.org/officeDocument/2006/relationships/hyperlink" Target="https://rmsp.nalog.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publication.pravo.gov.ru/Document/View/000120200427002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publication.pravo.gov.ru/Document/View/000120200427002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government.ru/news/39967/"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vk.com/public179828581" TargetMode="External"/><Relationship Id="rId3" Type="http://schemas.openxmlformats.org/officeDocument/2006/relationships/image" Target="../media/image5.png"/><Relationship Id="rId7" Type="http://schemas.openxmlformats.org/officeDocument/2006/relationships/hyperlink" Target="https://dvinaland.r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government.ru/" TargetMode="External"/><Relationship Id="rId5" Type="http://schemas.openxmlformats.org/officeDocument/2006/relationships/hyperlink" Target="http://kremlin.ru/" TargetMode="External"/><Relationship Id="rId10"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hyperlink" Target="http://msp29.ru/r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government.ru/news/39011/"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publication.pravo.gov.ru/Document/View/0001202004030061?index=0&amp;rangeSize=1" TargetMode="External"/><Relationship Id="rId5" Type="http://schemas.openxmlformats.org/officeDocument/2006/relationships/hyperlink" Target="http://publication.pravo.gov.ru/Document/View/0001202003230028"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publication.pravo.gov.ru/Document/View/000120200406002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nalog.ru/rn29/"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publication.pravo.gov.ru/Document/View/290020200428002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nalog.ru/rn29/"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publication.pravo.gov.ru/Document/View/290020200428002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publication.pravo.gov.ru/Document/View/2900202005290010" TargetMode="External"/><Relationship Id="rId3" Type="http://schemas.openxmlformats.org/officeDocument/2006/relationships/image" Target="../media/image8.png"/><Relationship Id="rId7" Type="http://schemas.openxmlformats.org/officeDocument/2006/relationships/hyperlink" Target="http://www.nalog.ru/rn29/"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publication.pravo.gov.ru/Document/View/2900202005290012?index=1&amp;rangeSize=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s://vk.com/doc166741435_549997283?hash=3414f9404f920c95d9&amp;dl=cb72c65bb71d947f6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s://vk.com/doc166741435_549997283?hash=3414f9404f920c95d9&amp;dl=cb72c65bb71d947f61"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8.xml"/><Relationship Id="rId18" Type="http://schemas.openxmlformats.org/officeDocument/2006/relationships/slide" Target="slide42.xml"/><Relationship Id="rId3" Type="http://schemas.openxmlformats.org/officeDocument/2006/relationships/image" Target="../media/image8.png"/><Relationship Id="rId21" Type="http://schemas.openxmlformats.org/officeDocument/2006/relationships/slide" Target="slide50.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slide" Target="slide41.xml"/><Relationship Id="rId2" Type="http://schemas.openxmlformats.org/officeDocument/2006/relationships/image" Target="../media/image1.png"/><Relationship Id="rId16" Type="http://schemas.openxmlformats.org/officeDocument/2006/relationships/slide" Target="slide39.xml"/><Relationship Id="rId20"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6.xml"/><Relationship Id="rId15" Type="http://schemas.openxmlformats.org/officeDocument/2006/relationships/slide" Target="slide36.xml"/><Relationship Id="rId23" Type="http://schemas.openxmlformats.org/officeDocument/2006/relationships/slide" Target="slide62.xml"/><Relationship Id="rId10" Type="http://schemas.openxmlformats.org/officeDocument/2006/relationships/slide" Target="slide22.xml"/><Relationship Id="rId19" Type="http://schemas.openxmlformats.org/officeDocument/2006/relationships/slide" Target="slide43.xml"/><Relationship Id="rId4" Type="http://schemas.openxmlformats.org/officeDocument/2006/relationships/slide" Target="slide4.xml"/><Relationship Id="rId9" Type="http://schemas.openxmlformats.org/officeDocument/2006/relationships/slide" Target="slide21.xml"/><Relationship Id="rId14" Type="http://schemas.openxmlformats.org/officeDocument/2006/relationships/slide" Target="slide32.xml"/><Relationship Id="rId22" Type="http://schemas.openxmlformats.org/officeDocument/2006/relationships/slide" Target="slide6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s://vk.com/doc166741435_549997283?hash=3414f9404f920c95d9&amp;dl=cb72c65bb71d947f6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s://vk.com/doc166741435_549997283?hash=3414f9404f920c95d9&amp;dl=cb72c65bb71d947f6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s://vk.com/doc166741435_549997283?hash=3414f9404f920c95d9&amp;dl=cb72c65bb71d947f6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msp29.ru/ru/" TargetMode="External"/><Relationship Id="rId5" Type="http://schemas.openxmlformats.org/officeDocument/2006/relationships/image" Target="../media/image7.jpeg"/><Relationship Id="rId4" Type="http://schemas.openxmlformats.org/officeDocument/2006/relationships/hyperlink" Target="https://vk.com/doc166741435_549997283?hash=3414f9404f920c95d9&amp;dl=cb72c65bb71d947f6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ocs.google.com/spreadsheets/d/1vSPU-ylrfODpR877_HXmhUH1DYbf2lOCl4bOlCF7sGw/edit#gid=670924467" TargetMode="External"/><Relationship Id="rId5" Type="http://schemas.openxmlformats.org/officeDocument/2006/relationships/hyperlink" Target="http://msp29.ru/ru/" TargetMode="Externa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vk.com/arr29" TargetMode="External"/><Relationship Id="rId7" Type="http://schemas.openxmlformats.org/officeDocument/2006/relationships/image" Target="../media/image7.jpeg"/><Relationship Id="rId2" Type="http://schemas.openxmlformats.org/officeDocument/2006/relationships/hyperlink" Target="http://www.msp29.ru/ru/"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facebook.com/29arr" TargetMode="External"/><Relationship Id="rId4" Type="http://schemas.openxmlformats.org/officeDocument/2006/relationships/hyperlink" Target="https://www.instagram.com/_arr29_/"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msp29.ru/ru/" TargetMode="Externa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msp29.ru/r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mf29.ru/docs/anticrisis.pd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cmf29.ru/" TargetMode="External"/><Relationship Id="rId4" Type="http://schemas.openxmlformats.org/officeDocument/2006/relationships/hyperlink" Target="mailto:expert@cmf29.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cmf29.ru/docs/anticrisis.pd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cmf29.ru/" TargetMode="External"/><Relationship Id="rId5" Type="http://schemas.openxmlformats.org/officeDocument/2006/relationships/hyperlink" Target="https://www.cbr.ru/press/pr/?file=24042020_133000Key.htm" TargetMode="External"/><Relationship Id="rId4" Type="http://schemas.openxmlformats.org/officeDocument/2006/relationships/hyperlink" Target="http://cmf29.ru/docs/anticrisis.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icarh.ru/"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yadi.sk/d/gccvhy3QsyPmkA" TargetMode="External"/><Relationship Id="rId5" Type="http://schemas.openxmlformats.org/officeDocument/2006/relationships/hyperlink" Target="http://msp29.ru/ru/" TargetMode="Externa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msp29.ru/ru/service_support/support-in-crisis/#trudresur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vk.com/doc166741435_555639190?hash=0cae58c9f40575deb6&amp;dl=600316a5acb666f988"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msp29.ru/ru/service_support/support-in-crisis/#trudresurs" TargetMode="Externa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s://vk.com/doc166741435_555639190?hash=0cae58c9f40575deb6&amp;dl=600316a5acb666f988"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vk.com/doc166741435_555639190?hash=0cae58c9f40575deb6&amp;dl=600316a5acb666f98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hyperlink" Target="http://www.consultant.ru/document/cons_doc_LAW_5142/62129e15ab0e6008725f43d63284aef0bb12c2c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arkhangelsk.tpprf.ru/r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docs.cntd.ru/document/564602792"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hyperlink" Target="http://www.consultant.ru/document/cons_doc_LAW_5142/62129e15ab0e6008725f43d63284aef0bb12c2cf/"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hyperlink" Target="arkhangelsk.tpprf.ru/r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consultant.ru/document/cons_doc_LAW_349080/" TargetMode="External"/><Relationship Id="rId3" Type="http://schemas.openxmlformats.org/officeDocument/2006/relationships/hyperlink" Target="https://proverki.gov.ru/" TargetMode="External"/><Relationship Id="rId7" Type="http://schemas.openxmlformats.org/officeDocument/2006/relationships/hyperlink" Target="https://www.nalog.ru/rn77/about_fts/docs_fts/9685945/"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alog.ru/html/sites/www.new.nalog.ru/docs/about_fts/docs/fns_32_250320.pdf" TargetMode="External"/><Relationship Id="rId5" Type="http://schemas.openxmlformats.org/officeDocument/2006/relationships/hyperlink" Target="https://rmsp.nalog.ru/appeal-create.html" TargetMode="External"/><Relationship Id="rId4" Type="http://schemas.openxmlformats.org/officeDocument/2006/relationships/hyperlink" Target="https://rmsp.nalog.ru/index.html" TargetMode="External"/><Relationship Id="rId9"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hyperlink" Target="arkhangelsk.tpprf.ru/r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vk.com/doc166741435_555639190?hash=0cae58c9f40575deb6&amp;dl=600316a5acb666f988"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onsultant.ru/document/cons_doc_LAW_34661/"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onsultant.ru/document/cons_doc_LAW_3466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onsultant.ru/document/cons_doc_LAW_3466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alog.ru/rn29/" TargetMode="External"/><Relationship Id="rId5" Type="http://schemas.openxmlformats.org/officeDocument/2006/relationships/hyperlink" Target="http://www.consultant.ru/document/cons_doc_LAW_349463/" TargetMode="External"/><Relationship Id="rId4" Type="http://schemas.openxmlformats.org/officeDocument/2006/relationships/hyperlink" Target="http://www.kremlin.ru/acts/assignments/orders/63080"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onsultant.ru/document/cons_doc_LAW_10699/"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psbank.ru/Business/psb-for-msb" TargetMode="External"/><Relationship Id="rId3" Type="http://schemas.openxmlformats.org/officeDocument/2006/relationships/hyperlink" Target="https://alfabank.ru/press/news/2020/3/27/62169.html" TargetMode="External"/><Relationship Id="rId7" Type="http://schemas.openxmlformats.org/officeDocument/2006/relationships/hyperlink" Target="https://www.gazprombank.ru/press/5783453/"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vtb.ru/o-banke/press-centr/novosti-i-press-relizy/2020/04/2020-04-01-vtb-vydal-pervye-besprotsentnye-kredity-predprinimatelyam/" TargetMode="External"/><Relationship Id="rId11" Type="http://schemas.openxmlformats.org/officeDocument/2006/relationships/hyperlink" Target="https://www.uralsib.ru/company/external-communications/publications/o-merakh-podderzhki-malogo-biznesa-ot-banka-uralsib/" TargetMode="External"/><Relationship Id="rId5" Type="http://schemas.openxmlformats.org/officeDocument/2006/relationships/hyperlink" Target="https://www.open.ru/sme/crediting/holidays?from=main_banner_sme2" TargetMode="External"/><Relationship Id="rId10" Type="http://schemas.openxmlformats.org/officeDocument/2006/relationships/hyperlink" Target="https://www.sberbank.ru/ru/s_m_business/credits/restr" TargetMode="External"/><Relationship Id="rId4" Type="http://schemas.openxmlformats.org/officeDocument/2006/relationships/hyperlink" Target="https://www.mspbank.ru/media/news/MSP-Bank-podderzhit-predprinimateley-besprotsentnymi-kreditami-na-vyplatu-zarabotnoy-platy/" TargetMode="External"/><Relationship Id="rId9" Type="http://schemas.openxmlformats.org/officeDocument/2006/relationships/hyperlink" Target="https://www.rshb.ru/smallbusiness/anti-criss-accoun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msp29.ru/ru/" TargetMode="Externa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nalog.ru/rn29/"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publication.pravo.gov.ru/Document/View/0001202004080046" TargetMode="External"/><Relationship Id="rId5" Type="http://schemas.openxmlformats.org/officeDocument/2006/relationships/hyperlink" Target="http://www.consultant.ru/document/cons_doc_LAW_349463/" TargetMode="External"/><Relationship Id="rId4" Type="http://schemas.openxmlformats.org/officeDocument/2006/relationships/hyperlink" Target="http://www.kremlin.ru/acts/assignments/orders/6308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nalog.ru/rn29/" TargetMode="External"/><Relationship Id="rId4" Type="http://schemas.openxmlformats.org/officeDocument/2006/relationships/hyperlink" Target="http://www.consultant.ru/document/cons_doc_LAW_34946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nalog.ru/rn29/" TargetMode="External"/><Relationship Id="rId5" Type="http://schemas.openxmlformats.org/officeDocument/2006/relationships/hyperlink" Target="http://www.consultant.ru/document/cons_doc_LAW_349463/" TargetMode="External"/><Relationship Id="rId4" Type="http://schemas.openxmlformats.org/officeDocument/2006/relationships/hyperlink" Target="https://rg.ru/2020/04/03/fz98-chs-do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24" name="object 53">
            <a:extLst>
              <a:ext uri="{FF2B5EF4-FFF2-40B4-BE49-F238E27FC236}">
                <a16:creationId xmlns:a16="http://schemas.microsoft.com/office/drawing/2014/main" xmlns="" id="{4F3F34F0-7164-49ED-8747-DEE2FB04DFC3}"/>
              </a:ext>
            </a:extLst>
          </p:cNvPr>
          <p:cNvSpPr txBox="1"/>
          <p:nvPr/>
        </p:nvSpPr>
        <p:spPr>
          <a:xfrm>
            <a:off x="1440260" y="3312443"/>
            <a:ext cx="11443970" cy="3934410"/>
          </a:xfrm>
          <a:prstGeom prst="rect">
            <a:avLst/>
          </a:prstGeom>
          <a:solidFill>
            <a:srgbClr val="EF5237"/>
          </a:solidFill>
        </p:spPr>
        <p:txBody>
          <a:bodyPr vert="horz" wrap="square" lIns="0" tIns="162560" rIns="0" bIns="0" rtlCol="0">
            <a:spAutoFit/>
          </a:bodyPr>
          <a:lstStyle/>
          <a:p>
            <a:pPr marL="793115" marR="579120" algn="ctr">
              <a:lnSpc>
                <a:spcPts val="6700"/>
              </a:lnSpc>
              <a:spcBef>
                <a:spcPts val="1280"/>
              </a:spcBef>
            </a:pPr>
            <a:endParaRPr lang="ru-RU" sz="6000" b="1" dirty="0" smtClean="0">
              <a:solidFill>
                <a:srgbClr val="FFFFFF"/>
              </a:solidFill>
              <a:latin typeface="Trebuchet MS"/>
              <a:cs typeface="Trebuchet MS"/>
            </a:endParaRPr>
          </a:p>
          <a:p>
            <a:pPr marL="793115" marR="579120" algn="ctr">
              <a:lnSpc>
                <a:spcPts val="6700"/>
              </a:lnSpc>
              <a:spcBef>
                <a:spcPts val="1280"/>
              </a:spcBef>
            </a:pPr>
            <a:r>
              <a:rPr sz="6000" b="1" dirty="0" err="1" smtClean="0">
                <a:solidFill>
                  <a:srgbClr val="FFFFFF"/>
                </a:solidFill>
                <a:latin typeface="Trebuchet MS"/>
                <a:cs typeface="Trebuchet MS"/>
              </a:rPr>
              <a:t>Меры</a:t>
            </a:r>
            <a:r>
              <a:rPr sz="6000" b="1" dirty="0" smtClean="0">
                <a:solidFill>
                  <a:srgbClr val="FFFFFF"/>
                </a:solidFill>
                <a:latin typeface="Trebuchet MS"/>
                <a:cs typeface="Trebuchet MS"/>
              </a:rPr>
              <a:t> </a:t>
            </a:r>
            <a:r>
              <a:rPr lang="ru-RU" sz="6000" b="1" dirty="0" smtClean="0">
                <a:solidFill>
                  <a:srgbClr val="FFFFFF"/>
                </a:solidFill>
                <a:latin typeface="Trebuchet MS"/>
                <a:cs typeface="Trebuchet MS"/>
              </a:rPr>
              <a:t>поддержки МСП </a:t>
            </a:r>
            <a:br>
              <a:rPr lang="ru-RU" sz="6000" b="1" dirty="0" smtClean="0">
                <a:solidFill>
                  <a:srgbClr val="FFFFFF"/>
                </a:solidFill>
                <a:latin typeface="Trebuchet MS"/>
                <a:cs typeface="Trebuchet MS"/>
              </a:rPr>
            </a:br>
            <a:r>
              <a:rPr lang="ru-RU" sz="6000" b="1" spc="-254" dirty="0" smtClean="0">
                <a:solidFill>
                  <a:srgbClr val="FFFFFF"/>
                </a:solidFill>
                <a:latin typeface="Trebuchet MS"/>
                <a:cs typeface="Trebuchet MS"/>
              </a:rPr>
              <a:t>в условиях пандемии</a:t>
            </a:r>
          </a:p>
          <a:p>
            <a:pPr marL="793115" marR="579120" algn="ctr">
              <a:lnSpc>
                <a:spcPts val="6700"/>
              </a:lnSpc>
              <a:spcBef>
                <a:spcPts val="1280"/>
              </a:spcBef>
            </a:pPr>
            <a:endParaRPr sz="6000" dirty="0">
              <a:latin typeface="Trebuchet MS"/>
              <a:cs typeface="Trebuchet MS"/>
            </a:endParaRPr>
          </a:p>
        </p:txBody>
      </p:sp>
      <p:sp>
        <p:nvSpPr>
          <p:cNvPr id="25" name="object 51">
            <a:extLst>
              <a:ext uri="{FF2B5EF4-FFF2-40B4-BE49-F238E27FC236}">
                <a16:creationId xmlns:a16="http://schemas.microsoft.com/office/drawing/2014/main" xmlns="" id="{60BA070D-104B-4AC6-B4AC-2BB03580B49C}"/>
              </a:ext>
            </a:extLst>
          </p:cNvPr>
          <p:cNvSpPr/>
          <p:nvPr/>
        </p:nvSpPr>
        <p:spPr>
          <a:xfrm>
            <a:off x="801357" y="777798"/>
            <a:ext cx="1153972" cy="1263650"/>
          </a:xfrm>
          <a:prstGeom prst="rect">
            <a:avLst/>
          </a:prstGeom>
          <a:blipFill>
            <a:blip r:embed="rId3" cstate="print"/>
            <a:stretch>
              <a:fillRect/>
            </a:stretch>
          </a:blipFill>
        </p:spPr>
        <p:txBody>
          <a:bodyPr wrap="square" lIns="0" tIns="0" rIns="0" bIns="0" rtlCol="0"/>
          <a:lstStyle/>
          <a:p>
            <a:endParaRPr/>
          </a:p>
        </p:txBody>
      </p:sp>
      <p:sp>
        <p:nvSpPr>
          <p:cNvPr id="26" name="TextBox 25">
            <a:extLst>
              <a:ext uri="{FF2B5EF4-FFF2-40B4-BE49-F238E27FC236}">
                <a16:creationId xmlns:a16="http://schemas.microsoft.com/office/drawing/2014/main" xmlns="" id="{70F91994-66A5-4EF0-9A8D-2B8CC3D426D8}"/>
              </a:ext>
            </a:extLst>
          </p:cNvPr>
          <p:cNvSpPr txBox="1"/>
          <p:nvPr/>
        </p:nvSpPr>
        <p:spPr>
          <a:xfrm>
            <a:off x="1971798" y="1042197"/>
            <a:ext cx="5001690" cy="830997"/>
          </a:xfrm>
          <a:prstGeom prst="rect">
            <a:avLst/>
          </a:prstGeom>
          <a:noFill/>
        </p:spPr>
        <p:txBody>
          <a:bodyPr wrap="none" rtlCol="0">
            <a:spAutoFit/>
          </a:bodyPr>
          <a:lstStyle/>
          <a:p>
            <a:r>
              <a:rPr lang="ru-RU" sz="2400" dirty="0">
                <a:latin typeface="Akrobat SemiBold" panose="00000700000000000000" pitchFamily="50" charset="-52"/>
              </a:rPr>
              <a:t>Министерство Экономического Развития</a:t>
            </a:r>
          </a:p>
          <a:p>
            <a:r>
              <a:rPr lang="ru-RU" sz="2400" dirty="0">
                <a:latin typeface="Akrobat SemiBold" panose="00000700000000000000" pitchFamily="50" charset="-52"/>
              </a:rPr>
              <a:t>Российской Федерации</a:t>
            </a:r>
          </a:p>
        </p:txBody>
      </p:sp>
    </p:spTree>
    <p:extLst>
      <p:ext uri="{BB962C8B-B14F-4D97-AF65-F5344CB8AC3E}">
        <p14:creationId xmlns:p14="http://schemas.microsoft.com/office/powerpoint/2010/main" val="424430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5675200" cy="939800"/>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6000" kern="0" spc="-175" dirty="0"/>
              <a:t>1.1 Налоги</a:t>
            </a:r>
            <a:endParaRPr lang="ru-RU" sz="6000" kern="0" dirty="0"/>
          </a:p>
        </p:txBody>
      </p:sp>
      <p:sp>
        <p:nvSpPr>
          <p:cNvPr id="13"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sp>
        <p:nvSpPr>
          <p:cNvPr id="14"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Trebuchet MS"/>
                <a:cs typeface="Trebuchet MS"/>
              </a:rPr>
              <a:t>%</a:t>
            </a:r>
            <a:endParaRPr sz="10100" dirty="0">
              <a:latin typeface="Trebuchet MS"/>
              <a:cs typeface="Trebuchet MS"/>
            </a:endParaRPr>
          </a:p>
        </p:txBody>
      </p:sp>
      <p:sp>
        <p:nvSpPr>
          <p:cNvPr id="15" name="Прямоугольник 14"/>
          <p:cNvSpPr/>
          <p:nvPr/>
        </p:nvSpPr>
        <p:spPr>
          <a:xfrm>
            <a:off x="3301765" y="1982872"/>
            <a:ext cx="8699735" cy="830997"/>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Мораторий на налоговые санкции </a:t>
            </a:r>
            <a:r>
              <a:rPr lang="ru-RU" sz="2400" u="sng" dirty="0">
                <a:latin typeface="Gothic Uralic"/>
                <a:cs typeface="Gothic Uralic"/>
              </a:rPr>
              <a:t>для всех налогоплательщиков.</a:t>
            </a:r>
          </a:p>
        </p:txBody>
      </p:sp>
      <p:sp>
        <p:nvSpPr>
          <p:cNvPr id="17" name="object 21"/>
          <p:cNvSpPr/>
          <p:nvPr/>
        </p:nvSpPr>
        <p:spPr>
          <a:xfrm>
            <a:off x="3405061" y="311669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8" name="object 23"/>
          <p:cNvSpPr/>
          <p:nvPr/>
        </p:nvSpPr>
        <p:spPr>
          <a:xfrm>
            <a:off x="3405061" y="448627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0" name="object 25"/>
          <p:cNvSpPr/>
          <p:nvPr/>
        </p:nvSpPr>
        <p:spPr>
          <a:xfrm>
            <a:off x="3540863" y="3257169"/>
            <a:ext cx="0" cy="2349500"/>
          </a:xfrm>
          <a:custGeom>
            <a:avLst/>
            <a:gdLst/>
            <a:ahLst/>
            <a:cxnLst/>
            <a:rect l="l" t="t" r="r" b="b"/>
            <a:pathLst>
              <a:path h="2349500">
                <a:moveTo>
                  <a:pt x="0" y="0"/>
                </a:moveTo>
                <a:lnTo>
                  <a:pt x="0" y="0"/>
                </a:lnTo>
              </a:path>
              <a:path h="2349500">
                <a:moveTo>
                  <a:pt x="0" y="2349500"/>
                </a:moveTo>
                <a:lnTo>
                  <a:pt x="0" y="2349500"/>
                </a:lnTo>
              </a:path>
            </a:pathLst>
          </a:custGeom>
          <a:ln w="25400">
            <a:solidFill>
              <a:srgbClr val="EF5237"/>
            </a:solidFill>
          </a:ln>
        </p:spPr>
        <p:txBody>
          <a:bodyPr wrap="square" lIns="0" tIns="0" rIns="0" bIns="0" rtlCol="0"/>
          <a:lstStyle/>
          <a:p>
            <a:endParaRPr/>
          </a:p>
        </p:txBody>
      </p:sp>
      <p:sp>
        <p:nvSpPr>
          <p:cNvPr id="21" name="object 26"/>
          <p:cNvSpPr/>
          <p:nvPr/>
        </p:nvSpPr>
        <p:spPr>
          <a:xfrm>
            <a:off x="3405061" y="623887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2" name="Прямоугольник 21"/>
          <p:cNvSpPr/>
          <p:nvPr/>
        </p:nvSpPr>
        <p:spPr>
          <a:xfrm>
            <a:off x="3819627" y="3043162"/>
            <a:ext cx="9743580" cy="1231106"/>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Мораторий на применение налоговых санкций за непредставление документов, срок представления которых приходится на период с 1 марта 2020 года по 1 июня 2020 года.</a:t>
            </a:r>
          </a:p>
          <a:p>
            <a:pPr algn="just">
              <a:spcAft>
                <a:spcPts val="0"/>
              </a:spcAft>
              <a:tabLst>
                <a:tab pos="1398270" algn="l"/>
              </a:tabLst>
            </a:pPr>
            <a:r>
              <a:rPr lang="ru-RU" sz="2000" b="1" u="sng" dirty="0">
                <a:latin typeface="Gothic Uralic"/>
                <a:cs typeface="Gothic Uralic"/>
              </a:rPr>
              <a:t>На срок по 1 июня 2020 года.</a:t>
            </a:r>
          </a:p>
        </p:txBody>
      </p:sp>
      <p:sp>
        <p:nvSpPr>
          <p:cNvPr id="23" name="Прямоугольник 22"/>
          <p:cNvSpPr/>
          <p:nvPr/>
        </p:nvSpPr>
        <p:spPr>
          <a:xfrm>
            <a:off x="3823627" y="4431919"/>
            <a:ext cx="9743580" cy="954107"/>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Продление предельного срока направления требований об уплате налогов, принятия решения о взыскании налогов.</a:t>
            </a:r>
          </a:p>
          <a:p>
            <a:pPr algn="just">
              <a:spcAft>
                <a:spcPts val="0"/>
              </a:spcAft>
              <a:tabLst>
                <a:tab pos="1398270" algn="l"/>
              </a:tabLst>
            </a:pPr>
            <a:r>
              <a:rPr lang="ru-RU" sz="2000" b="1" u="sng" dirty="0">
                <a:latin typeface="Gothic Uralic"/>
                <a:cs typeface="Gothic Uralic"/>
              </a:rPr>
              <a:t>Сроком на 6 месяцев.</a:t>
            </a:r>
          </a:p>
        </p:txBody>
      </p:sp>
      <p:sp>
        <p:nvSpPr>
          <p:cNvPr id="24" name="Прямоугольник 23"/>
          <p:cNvSpPr/>
          <p:nvPr/>
        </p:nvSpPr>
        <p:spPr>
          <a:xfrm>
            <a:off x="3819627" y="6146827"/>
            <a:ext cx="9743580" cy="954107"/>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не будут начисляться пени на сумму недоимки по налогам и страховым взносам, срок уплаты которых наступил в 2020 году.</a:t>
            </a:r>
          </a:p>
          <a:p>
            <a:pPr algn="just">
              <a:spcAft>
                <a:spcPts val="0"/>
              </a:spcAft>
              <a:tabLst>
                <a:tab pos="1398270" algn="l"/>
              </a:tabLst>
            </a:pPr>
            <a:r>
              <a:rPr lang="ru-RU" sz="2000" b="1" u="sng" dirty="0">
                <a:latin typeface="Gothic Uralic"/>
                <a:cs typeface="Gothic Uralic"/>
              </a:rPr>
              <a:t>Срок: период с 1 марта 2020 года по 1 июня 2020 года.</a:t>
            </a:r>
          </a:p>
        </p:txBody>
      </p:sp>
      <p:sp>
        <p:nvSpPr>
          <p:cNvPr id="25" name="Прямоугольник 24"/>
          <p:cNvSpPr/>
          <p:nvPr/>
        </p:nvSpPr>
        <p:spPr>
          <a:xfrm>
            <a:off x="3819627" y="5457472"/>
            <a:ext cx="9743580" cy="707886"/>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Мораторий на налоговые санкции </a:t>
            </a:r>
            <a:r>
              <a:rPr lang="ru-RU" sz="2000" u="sng" dirty="0">
                <a:latin typeface="Gothic Uralic"/>
                <a:cs typeface="Gothic Uralic"/>
              </a:rPr>
              <a:t>Для организаций и ИП, относящихся к пострадавшим отраслям.</a:t>
            </a:r>
          </a:p>
        </p:txBody>
      </p:sp>
      <p:sp>
        <p:nvSpPr>
          <p:cNvPr id="27" name="Прямоугольник 26"/>
          <p:cNvSpPr/>
          <p:nvPr/>
        </p:nvSpPr>
        <p:spPr>
          <a:xfrm>
            <a:off x="3405061" y="7327738"/>
            <a:ext cx="8699735" cy="830997"/>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Снижение тарифов по страховым взносам </a:t>
            </a:r>
            <a:r>
              <a:rPr lang="ru-RU" sz="2400" u="sng" dirty="0">
                <a:latin typeface="Gothic Uralic"/>
                <a:cs typeface="Gothic Uralic"/>
              </a:rPr>
              <a:t>для</a:t>
            </a:r>
            <a:r>
              <a:rPr lang="ru-RU" sz="2400" b="1" dirty="0">
                <a:latin typeface="Gothic Uralic"/>
                <a:cs typeface="Gothic Uralic"/>
              </a:rPr>
              <a:t> </a:t>
            </a:r>
            <a:r>
              <a:rPr lang="ru-RU" sz="2400" u="sng" dirty="0">
                <a:latin typeface="Gothic Uralic"/>
                <a:cs typeface="Gothic Uralic"/>
              </a:rPr>
              <a:t>субъектов малого и среднего предпринимательства.</a:t>
            </a:r>
          </a:p>
        </p:txBody>
      </p:sp>
      <p:sp>
        <p:nvSpPr>
          <p:cNvPr id="28" name="Прямоугольник 27"/>
          <p:cNvSpPr/>
          <p:nvPr/>
        </p:nvSpPr>
        <p:spPr>
          <a:xfrm>
            <a:off x="3819627" y="8263314"/>
            <a:ext cx="9743580" cy="1231106"/>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Для предпринимателей, выплачивающих заработную плату, будет снижен тариф по страховым взносам с 30% до 15%. Пониженный тариф будет распространяться не на всю заработную плату работников, а только на ту часть, которая превышает МРОТ.</a:t>
            </a:r>
          </a:p>
          <a:p>
            <a:pPr algn="just">
              <a:spcAft>
                <a:spcPts val="0"/>
              </a:spcAft>
              <a:tabLst>
                <a:tab pos="1398270" algn="l"/>
              </a:tabLst>
            </a:pPr>
            <a:r>
              <a:rPr lang="ru-RU" sz="2000" b="1" u="sng" dirty="0">
                <a:latin typeface="Gothic Uralic"/>
                <a:cs typeface="Gothic Uralic"/>
              </a:rPr>
              <a:t>Срок: с 1 апреля и до конца 2020 года.</a:t>
            </a:r>
          </a:p>
        </p:txBody>
      </p:sp>
      <p:sp>
        <p:nvSpPr>
          <p:cNvPr id="29" name="Прямоугольник 28"/>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30" name="Прямоугольник 29"/>
          <p:cNvSpPr/>
          <p:nvPr/>
        </p:nvSpPr>
        <p:spPr>
          <a:xfrm>
            <a:off x="342900" y="9896475"/>
            <a:ext cx="13689285" cy="738664"/>
          </a:xfrm>
          <a:prstGeom prst="rect">
            <a:avLst/>
          </a:prstGeom>
        </p:spPr>
        <p:txBody>
          <a:bodyPr wrap="square">
            <a:spAutoFit/>
          </a:bodyPr>
          <a:lstStyle/>
          <a:p>
            <a:pPr algn="just"/>
            <a:r>
              <a:rPr lang="ru-RU" sz="1400" dirty="0">
                <a:latin typeface="Gothic Uralic"/>
                <a:cs typeface="Gothic Uralic"/>
                <a:hlinkClick r:id="rId4"/>
              </a:rPr>
              <a:t>Постановление Правительства Российской Федерации от 02.04.2020 № 409 </a:t>
            </a:r>
            <a:r>
              <a:rPr lang="ru-RU" sz="1400" dirty="0">
                <a:latin typeface="Gothic Uralic"/>
                <a:cs typeface="Gothic Uralic"/>
              </a:rPr>
              <a:t>«О мерах по обеспечению устойчивого развития экономики».; </a:t>
            </a:r>
            <a:r>
              <a:rPr lang="ru-RU" sz="1400" dirty="0">
                <a:latin typeface="Gothic Uralic"/>
                <a:cs typeface="Gothic Uralic"/>
                <a:hlinkClick r:id="rId5"/>
              </a:rPr>
              <a:t>Федеральный закон от 01.04.2020 N 102-ФЗ </a:t>
            </a:r>
            <a:r>
              <a:rPr lang="ru-RU" sz="1400" dirty="0">
                <a:latin typeface="Gothic Uralic"/>
                <a:cs typeface="Gothic Uralic"/>
              </a:rPr>
              <a:t>"О внесении изменений в части первую и вторую Налогового кодекса Российской Федерации и отдельные законодательные акты Российской Федерации" (Статья 5).</a:t>
            </a:r>
          </a:p>
        </p:txBody>
      </p:sp>
      <p:sp>
        <p:nvSpPr>
          <p:cNvPr id="31" name="object 26"/>
          <p:cNvSpPr/>
          <p:nvPr/>
        </p:nvSpPr>
        <p:spPr>
          <a:xfrm>
            <a:off x="3405061" y="837316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6" name="Прямоугольник 1"/>
          <p:cNvSpPr/>
          <p:nvPr/>
        </p:nvSpPr>
        <p:spPr>
          <a:xfrm>
            <a:off x="337052" y="5855920"/>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6"/>
              </a:rPr>
              <a:t>www.nalog.ru/rn29</a:t>
            </a:r>
            <a:r>
              <a:rPr lang="en-US" sz="2000" dirty="0">
                <a:latin typeface="Gothic Uralic"/>
                <a:cs typeface="Times New Roman" panose="02020603050405020304" pitchFamily="18" charset="0"/>
                <a:hlinkClick r:id="rId6"/>
              </a:rPr>
              <a:t>/</a:t>
            </a:r>
            <a:endParaRPr lang="ru-RU" sz="2000" dirty="0">
              <a:latin typeface="Gothic Uralic"/>
              <a:cs typeface="Times New Roman" panose="02020603050405020304" pitchFamily="18" charset="0"/>
            </a:endParaRPr>
          </a:p>
        </p:txBody>
      </p:sp>
    </p:spTree>
    <p:extLst>
      <p:ext uri="{BB962C8B-B14F-4D97-AF65-F5344CB8AC3E}">
        <p14:creationId xmlns:p14="http://schemas.microsoft.com/office/powerpoint/2010/main" val="180802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5675200" cy="939800"/>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6000" kern="0" spc="-175" dirty="0"/>
              <a:t>1.1 Налоги</a:t>
            </a:r>
            <a:endParaRPr lang="ru-RU" sz="6000" kern="0" dirty="0"/>
          </a:p>
        </p:txBody>
      </p:sp>
      <p:sp>
        <p:nvSpPr>
          <p:cNvPr id="13"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sp>
        <p:nvSpPr>
          <p:cNvPr id="14"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Trebuchet MS"/>
                <a:cs typeface="Trebuchet MS"/>
              </a:rPr>
              <a:t>%</a:t>
            </a:r>
            <a:endParaRPr sz="10100" dirty="0">
              <a:latin typeface="Trebuchet MS"/>
              <a:cs typeface="Trebuchet MS"/>
            </a:endParaRPr>
          </a:p>
        </p:txBody>
      </p:sp>
      <p:sp>
        <p:nvSpPr>
          <p:cNvPr id="17" name="object 21"/>
          <p:cNvSpPr/>
          <p:nvPr/>
        </p:nvSpPr>
        <p:spPr>
          <a:xfrm>
            <a:off x="3405061" y="311669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0" name="object 25"/>
          <p:cNvSpPr/>
          <p:nvPr/>
        </p:nvSpPr>
        <p:spPr>
          <a:xfrm>
            <a:off x="3540863" y="3257169"/>
            <a:ext cx="0" cy="2349500"/>
          </a:xfrm>
          <a:custGeom>
            <a:avLst/>
            <a:gdLst/>
            <a:ahLst/>
            <a:cxnLst/>
            <a:rect l="l" t="t" r="r" b="b"/>
            <a:pathLst>
              <a:path h="2349500">
                <a:moveTo>
                  <a:pt x="0" y="0"/>
                </a:moveTo>
                <a:lnTo>
                  <a:pt x="0" y="0"/>
                </a:lnTo>
              </a:path>
              <a:path h="2349500">
                <a:moveTo>
                  <a:pt x="0" y="2349500"/>
                </a:moveTo>
                <a:lnTo>
                  <a:pt x="0" y="2349500"/>
                </a:lnTo>
              </a:path>
            </a:pathLst>
          </a:custGeom>
          <a:ln w="25400">
            <a:solidFill>
              <a:srgbClr val="EF5237"/>
            </a:solidFill>
          </a:ln>
        </p:spPr>
        <p:txBody>
          <a:bodyPr wrap="square" lIns="0" tIns="0" rIns="0" bIns="0" rtlCol="0"/>
          <a:lstStyle/>
          <a:p>
            <a:endParaRPr/>
          </a:p>
        </p:txBody>
      </p:sp>
      <p:sp>
        <p:nvSpPr>
          <p:cNvPr id="29" name="Прямоугольник 28"/>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30" name="Прямоугольник 29"/>
          <p:cNvSpPr/>
          <p:nvPr/>
        </p:nvSpPr>
        <p:spPr>
          <a:xfrm>
            <a:off x="342900" y="9896475"/>
            <a:ext cx="13689285" cy="523220"/>
          </a:xfrm>
          <a:prstGeom prst="rect">
            <a:avLst/>
          </a:prstGeom>
        </p:spPr>
        <p:txBody>
          <a:bodyPr wrap="square">
            <a:spAutoFit/>
          </a:bodyPr>
          <a:lstStyle/>
          <a:p>
            <a:pPr algn="just"/>
            <a:r>
              <a:rPr lang="ru-RU" sz="1400" dirty="0">
                <a:latin typeface="Gothic Uralic"/>
                <a:cs typeface="Gothic Uralic"/>
                <a:hlinkClick r:id="rId4"/>
              </a:rPr>
              <a:t>Постановление Правительства Российской Федерации от 02.04.2020 № 409 </a:t>
            </a:r>
            <a:r>
              <a:rPr lang="ru-RU" sz="1400" dirty="0">
                <a:latin typeface="Gothic Uralic"/>
                <a:cs typeface="Gothic Uralic"/>
              </a:rPr>
              <a:t>«О мерах по обеспечению устойчивого развития экономики».; </a:t>
            </a:r>
            <a:r>
              <a:rPr lang="ru-RU" sz="1400" dirty="0">
                <a:latin typeface="Gothic Uralic"/>
                <a:cs typeface="Gothic Uralic"/>
                <a:hlinkClick r:id="rId5"/>
              </a:rPr>
              <a:t>Федеральный закон от 01.04.2020 N 102-ФЗ </a:t>
            </a:r>
            <a:r>
              <a:rPr lang="ru-RU" sz="1400" dirty="0">
                <a:latin typeface="Gothic Uralic"/>
                <a:cs typeface="Gothic Uralic"/>
              </a:rPr>
              <a:t>"О внесении изменений в части первую и вторую Налогового кодекса Российской Федерации и отдельные законодательные акты Российской Федерации" (Статья 5).</a:t>
            </a:r>
          </a:p>
        </p:txBody>
      </p:sp>
      <p:sp>
        <p:nvSpPr>
          <p:cNvPr id="26" name="Прямоугольник 1"/>
          <p:cNvSpPr/>
          <p:nvPr/>
        </p:nvSpPr>
        <p:spPr>
          <a:xfrm>
            <a:off x="337052" y="5855920"/>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6"/>
              </a:rPr>
              <a:t>www.nalog.ru/rn29</a:t>
            </a:r>
            <a:r>
              <a:rPr lang="en-US" sz="2000" dirty="0">
                <a:latin typeface="Gothic Uralic"/>
                <a:cs typeface="Times New Roman" panose="02020603050405020304" pitchFamily="18" charset="0"/>
                <a:hlinkClick r:id="rId6"/>
              </a:rPr>
              <a:t>/</a:t>
            </a:r>
            <a:endParaRPr lang="ru-RU" sz="2000" dirty="0">
              <a:latin typeface="Gothic Uralic"/>
              <a:cs typeface="Times New Roman" panose="02020603050405020304" pitchFamily="18" charset="0"/>
            </a:endParaRPr>
          </a:p>
        </p:txBody>
      </p:sp>
      <p:sp>
        <p:nvSpPr>
          <p:cNvPr id="2" name="Прямоугольник 1"/>
          <p:cNvSpPr/>
          <p:nvPr/>
        </p:nvSpPr>
        <p:spPr>
          <a:xfrm>
            <a:off x="3819628" y="2932912"/>
            <a:ext cx="9717976" cy="1569660"/>
          </a:xfrm>
          <a:prstGeom prst="rect">
            <a:avLst/>
          </a:prstGeom>
        </p:spPr>
        <p:txBody>
          <a:bodyPr wrap="square">
            <a:spAutoFit/>
          </a:bodyPr>
          <a:lstStyle/>
          <a:p>
            <a:r>
              <a:rPr lang="ru-RU" sz="2400" b="1" dirty="0">
                <a:latin typeface="Gothic Uralic"/>
              </a:rPr>
              <a:t>ИП получат в 2020 году специальный налоговый вычет в размере МРОТ</a:t>
            </a:r>
            <a:r>
              <a:rPr lang="ru-RU" sz="2400" dirty="0">
                <a:latin typeface="Gothic Uralic"/>
              </a:rPr>
              <a:t>, </a:t>
            </a:r>
            <a:endParaRPr lang="ru-RU" sz="2400" dirty="0" smtClean="0">
              <a:latin typeface="Gothic Uralic"/>
            </a:endParaRPr>
          </a:p>
          <a:p>
            <a:r>
              <a:rPr lang="ru-RU" sz="2400" dirty="0" smtClean="0">
                <a:latin typeface="Gothic Uralic"/>
              </a:rPr>
              <a:t>который </a:t>
            </a:r>
            <a:r>
              <a:rPr lang="ru-RU" sz="2400" dirty="0">
                <a:latin typeface="Gothic Uralic"/>
              </a:rPr>
              <a:t>можно будет направить на уплату фиксированных страховых взносов</a:t>
            </a:r>
          </a:p>
        </p:txBody>
      </p:sp>
      <p:sp>
        <p:nvSpPr>
          <p:cNvPr id="3" name="Прямоугольник 2"/>
          <p:cNvSpPr/>
          <p:nvPr/>
        </p:nvSpPr>
        <p:spPr>
          <a:xfrm>
            <a:off x="3819628" y="5497644"/>
            <a:ext cx="8701674" cy="1569660"/>
          </a:xfrm>
          <a:prstGeom prst="rect">
            <a:avLst/>
          </a:prstGeom>
        </p:spPr>
        <p:txBody>
          <a:bodyPr wrap="square">
            <a:spAutoFit/>
          </a:bodyPr>
          <a:lstStyle/>
          <a:p>
            <a:r>
              <a:rPr lang="ru-RU" sz="2400" b="1" dirty="0">
                <a:latin typeface="Gothic Uralic"/>
              </a:rPr>
              <a:t>Помощь </a:t>
            </a:r>
            <a:r>
              <a:rPr lang="ru-RU" sz="2400" b="1" dirty="0" err="1">
                <a:latin typeface="Gothic Uralic"/>
              </a:rPr>
              <a:t>самозанятым</a:t>
            </a:r>
            <a:r>
              <a:rPr lang="ru-RU" sz="2400" b="1" dirty="0">
                <a:latin typeface="Gothic Uralic"/>
              </a:rPr>
              <a:t> гражданам</a:t>
            </a:r>
          </a:p>
          <a:p>
            <a:r>
              <a:rPr lang="ru-RU" sz="2400" dirty="0" smtClean="0">
                <a:latin typeface="Gothic Uralic"/>
              </a:rPr>
              <a:t>- Вернуть </a:t>
            </a:r>
            <a:r>
              <a:rPr lang="ru-RU" sz="2400" dirty="0">
                <a:latin typeface="Gothic Uralic"/>
              </a:rPr>
              <a:t>налог на доход за 2019 год в полном объеме.</a:t>
            </a:r>
          </a:p>
          <a:p>
            <a:r>
              <a:rPr lang="ru-RU" sz="2400" dirty="0" smtClean="0">
                <a:latin typeface="Gothic Uralic"/>
              </a:rPr>
              <a:t>- Предоставить </a:t>
            </a:r>
            <a:r>
              <a:rPr lang="ru-RU" sz="2400" dirty="0">
                <a:latin typeface="Gothic Uralic"/>
              </a:rPr>
              <a:t>налоговый капитал в размере одного МРОТ на уплату налога на профессиональный доход в 2020 году</a:t>
            </a:r>
          </a:p>
        </p:txBody>
      </p:sp>
      <p:sp>
        <p:nvSpPr>
          <p:cNvPr id="32" name="object 21"/>
          <p:cNvSpPr/>
          <p:nvPr/>
        </p:nvSpPr>
        <p:spPr>
          <a:xfrm>
            <a:off x="3405061" y="562103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25815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3798" y="2959302"/>
            <a:ext cx="2108200" cy="2108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323445" y="1039499"/>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5"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6" name="object 6"/>
          <p:cNvSpPr txBox="1">
            <a:spLocks noGrp="1"/>
          </p:cNvSpPr>
          <p:nvPr>
            <p:ph type="title"/>
          </p:nvPr>
        </p:nvSpPr>
        <p:spPr>
          <a:xfrm>
            <a:off x="710299" y="1184275"/>
            <a:ext cx="6566801" cy="936154"/>
          </a:xfrm>
          <a:prstGeom prst="rect">
            <a:avLst/>
          </a:prstGeom>
        </p:spPr>
        <p:txBody>
          <a:bodyPr vert="horz" wrap="square" lIns="0" tIns="12700" rIns="0" bIns="0" rtlCol="0">
            <a:spAutoFit/>
          </a:bodyPr>
          <a:lstStyle/>
          <a:p>
            <a:pPr marL="12700">
              <a:lnSpc>
                <a:spcPct val="100000"/>
              </a:lnSpc>
              <a:spcBef>
                <a:spcPts val="100"/>
              </a:spcBef>
            </a:pPr>
            <a:r>
              <a:rPr lang="ru-RU" sz="6000" spc="-210" dirty="0"/>
              <a:t>1.2 </a:t>
            </a:r>
            <a:r>
              <a:rPr sz="6000" spc="-210" dirty="0" err="1"/>
              <a:t>Кредитование</a:t>
            </a:r>
            <a:endParaRPr sz="6000" dirty="0"/>
          </a:p>
        </p:txBody>
      </p:sp>
      <p:sp>
        <p:nvSpPr>
          <p:cNvPr id="7" name="object 7"/>
          <p:cNvSpPr/>
          <p:nvPr/>
        </p:nvSpPr>
        <p:spPr>
          <a:xfrm>
            <a:off x="3381349" y="280756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9" name="object 9"/>
          <p:cNvSpPr/>
          <p:nvPr/>
        </p:nvSpPr>
        <p:spPr>
          <a:xfrm>
            <a:off x="3381349" y="7915275"/>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dirty="0"/>
          </a:p>
        </p:txBody>
      </p:sp>
      <p:sp>
        <p:nvSpPr>
          <p:cNvPr id="11" name="object 2"/>
          <p:cNvSpPr txBox="1"/>
          <p:nvPr/>
        </p:nvSpPr>
        <p:spPr>
          <a:xfrm>
            <a:off x="11544324" y="1391924"/>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5" name="Прямоугольник 1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4" name="Прямоугольник 3"/>
          <p:cNvSpPr/>
          <p:nvPr/>
        </p:nvSpPr>
        <p:spPr>
          <a:xfrm>
            <a:off x="3758564" y="2747605"/>
            <a:ext cx="9690736" cy="4862870"/>
          </a:xfrm>
          <a:prstGeom prst="rect">
            <a:avLst/>
          </a:prstGeom>
        </p:spPr>
        <p:txBody>
          <a:bodyPr wrap="square">
            <a:spAutoFit/>
          </a:bodyPr>
          <a:lstStyle/>
          <a:p>
            <a:pPr algn="just">
              <a:spcAft>
                <a:spcPts val="0"/>
              </a:spcAft>
            </a:pPr>
            <a:r>
              <a:rPr lang="ru-RU" sz="2000" b="1" u="sng" spc="-5" dirty="0">
                <a:latin typeface="Gothic Uralic"/>
                <a:cs typeface="Times New Roman" panose="02020603050405020304" pitchFamily="18" charset="0"/>
              </a:rPr>
              <a:t>Расширена программа льготного кредитования малого и среднего бизнеса.</a:t>
            </a:r>
          </a:p>
          <a:p>
            <a:pPr algn="just">
              <a:spcAft>
                <a:spcPts val="0"/>
              </a:spcAft>
            </a:pPr>
            <a:r>
              <a:rPr lang="ru-RU" spc="-5" dirty="0">
                <a:latin typeface="Gothic Uralic"/>
                <a:cs typeface="Times New Roman" panose="02020603050405020304" pitchFamily="18" charset="0"/>
              </a:rPr>
              <a:t>В программе участвуют 99 банков, которые выдают предпринимателям кредиты по сниженной ставке до 8,5%.</a:t>
            </a:r>
          </a:p>
          <a:p>
            <a:pPr algn="just">
              <a:spcAft>
                <a:spcPts val="0"/>
              </a:spcAft>
            </a:pPr>
            <a:r>
              <a:rPr lang="ru-RU" spc="-5" dirty="0">
                <a:latin typeface="Gothic Uralic"/>
                <a:cs typeface="Times New Roman" panose="02020603050405020304" pitchFamily="18" charset="0"/>
              </a:rPr>
              <a:t>Упрощены требования к заёмщику, из обязательных условий исключены пункты:</a:t>
            </a:r>
          </a:p>
          <a:p>
            <a:pPr marL="285750" indent="-285750" algn="just">
              <a:spcAft>
                <a:spcPts val="0"/>
              </a:spcAft>
              <a:buFont typeface="Arial" panose="020B0604020202020204" pitchFamily="34" charset="0"/>
              <a:buChar char="•"/>
            </a:pPr>
            <a:r>
              <a:rPr lang="ru-RU" spc="-5" dirty="0">
                <a:latin typeface="Gothic Uralic"/>
                <a:cs typeface="Times New Roman" panose="02020603050405020304" pitchFamily="18" charset="0"/>
              </a:rPr>
              <a:t>отсутствие задолженности по налогам, сборам;</a:t>
            </a:r>
          </a:p>
          <a:p>
            <a:pPr marL="285750" indent="-285750" algn="just">
              <a:spcAft>
                <a:spcPts val="0"/>
              </a:spcAft>
              <a:buFont typeface="Arial" panose="020B0604020202020204" pitchFamily="34" charset="0"/>
              <a:buChar char="•"/>
            </a:pPr>
            <a:r>
              <a:rPr lang="ru-RU" spc="-5" dirty="0">
                <a:latin typeface="Gothic Uralic"/>
                <a:cs typeface="Times New Roman" panose="02020603050405020304" pitchFamily="18" charset="0"/>
              </a:rPr>
              <a:t>отсутствие задолженности по заработной плате;</a:t>
            </a:r>
          </a:p>
          <a:p>
            <a:pPr marL="285750" indent="-285750" algn="just">
              <a:spcAft>
                <a:spcPts val="0"/>
              </a:spcAft>
              <a:buFont typeface="Arial" panose="020B0604020202020204" pitchFamily="34" charset="0"/>
              <a:buChar char="•"/>
            </a:pPr>
            <a:r>
              <a:rPr lang="ru-RU" spc="-5" dirty="0">
                <a:latin typeface="Gothic Uralic"/>
                <a:cs typeface="Times New Roman" panose="02020603050405020304" pitchFamily="18" charset="0"/>
              </a:rPr>
              <a:t>отсутствие просроченных на срок свыше 30 дней платежей по кредитным договорам.</a:t>
            </a:r>
          </a:p>
          <a:p>
            <a:pPr algn="just">
              <a:spcAft>
                <a:spcPts val="0"/>
              </a:spcAft>
            </a:pPr>
            <a:r>
              <a:rPr lang="ru-RU" spc="-5" dirty="0">
                <a:latin typeface="Gothic Uralic"/>
                <a:cs typeface="Times New Roman" panose="02020603050405020304" pitchFamily="18" charset="0"/>
              </a:rPr>
              <a:t>Отменены требования по максимальному суммарному объёму кредитных соглашений на рефинансирование в рамках программы (которое установлено в размере не более 20% от общей суммы кредитов).</a:t>
            </a:r>
          </a:p>
          <a:p>
            <a:pPr algn="just">
              <a:spcAft>
                <a:spcPts val="0"/>
              </a:spcAft>
            </a:pPr>
            <a:r>
              <a:rPr lang="ru-RU" spc="-5" dirty="0">
                <a:latin typeface="Gothic Uralic"/>
                <a:cs typeface="Times New Roman" panose="02020603050405020304" pitchFamily="18" charset="0"/>
              </a:rPr>
              <a:t>Появилась возможность рефинансировать кредитные соглашения на оборотные цели (ранее это было доступно только для инвестиционных кредитов).</a:t>
            </a:r>
          </a:p>
          <a:p>
            <a:pPr algn="just"/>
            <a:r>
              <a:rPr lang="ru-RU" spc="-5" dirty="0">
                <a:latin typeface="Gothic Uralic"/>
                <a:cs typeface="Times New Roman" panose="02020603050405020304" pitchFamily="18" charset="0"/>
              </a:rPr>
              <a:t>Получать кредиты по льготной ставке теперь смогут </a:t>
            </a:r>
            <a:r>
              <a:rPr lang="ru-RU" spc="-5" dirty="0" err="1">
                <a:latin typeface="Gothic Uralic"/>
                <a:cs typeface="Times New Roman" panose="02020603050405020304" pitchFamily="18" charset="0"/>
              </a:rPr>
              <a:t>микропредприятия</a:t>
            </a:r>
            <a:r>
              <a:rPr lang="ru-RU" spc="-5" dirty="0">
                <a:latin typeface="Gothic Uralic"/>
                <a:cs typeface="Times New Roman" panose="02020603050405020304" pitchFamily="18" charset="0"/>
              </a:rPr>
              <a:t> в сфере торговли, занимающиеся реализацией подакцизных товаров (для </a:t>
            </a:r>
            <a:r>
              <a:rPr lang="ru-RU" spc="-5" dirty="0" err="1">
                <a:latin typeface="Gothic Uralic"/>
                <a:cs typeface="Times New Roman" panose="02020603050405020304" pitchFamily="18" charset="0"/>
              </a:rPr>
              <a:t>микропредприятий</a:t>
            </a:r>
            <a:r>
              <a:rPr lang="ru-RU" spc="-5" dirty="0">
                <a:latin typeface="Gothic Uralic"/>
                <a:cs typeface="Times New Roman" panose="02020603050405020304" pitchFamily="18" charset="0"/>
              </a:rPr>
              <a:t>, заключивших кредитные соглашения на оборотные цели в 2020 году на срок не более 2 лет). </a:t>
            </a:r>
          </a:p>
        </p:txBody>
      </p:sp>
      <p:sp>
        <p:nvSpPr>
          <p:cNvPr id="18" name="Прямоугольник 17"/>
          <p:cNvSpPr/>
          <p:nvPr/>
        </p:nvSpPr>
        <p:spPr>
          <a:xfrm>
            <a:off x="3758564" y="7800141"/>
            <a:ext cx="9690736" cy="1508105"/>
          </a:xfrm>
          <a:prstGeom prst="rect">
            <a:avLst/>
          </a:prstGeom>
        </p:spPr>
        <p:txBody>
          <a:bodyPr wrap="square">
            <a:spAutoFit/>
          </a:bodyPr>
          <a:lstStyle/>
          <a:p>
            <a:pPr algn="just"/>
            <a:r>
              <a:rPr lang="ru-RU" sz="2000" b="1" u="sng" spc="-5" dirty="0">
                <a:latin typeface="Gothic Uralic"/>
                <a:cs typeface="Times New Roman" panose="02020603050405020304" pitchFamily="18" charset="0"/>
              </a:rPr>
              <a:t>Отсрочка по кредиту на 6 месяцев.</a:t>
            </a:r>
          </a:p>
          <a:p>
            <a:pPr algn="just"/>
            <a:r>
              <a:rPr lang="ru-RU" spc="-5" dirty="0">
                <a:latin typeface="Gothic Uralic"/>
                <a:cs typeface="Times New Roman" panose="02020603050405020304" pitchFamily="18" charset="0"/>
              </a:rPr>
              <a:t>Имеющиеся задолженности по кредитным капиталам можно реструктуризировать. Процедура проводится по инициативе заемщика. Требуется обратиться в банк с заявлением. При предоставлении заёмщику права отсрочки платежа процентная ставка по кредитному соглашению не должна увеличиваться.</a:t>
            </a:r>
          </a:p>
        </p:txBody>
      </p:sp>
      <p:sp>
        <p:nvSpPr>
          <p:cNvPr id="19" name="Прямоугольник 18"/>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0" name="Прямоугольник 19"/>
          <p:cNvSpPr/>
          <p:nvPr/>
        </p:nvSpPr>
        <p:spPr>
          <a:xfrm>
            <a:off x="309736" y="9908143"/>
            <a:ext cx="13689285" cy="523220"/>
          </a:xfrm>
          <a:prstGeom prst="rect">
            <a:avLst/>
          </a:prstGeom>
        </p:spPr>
        <p:txBody>
          <a:bodyPr wrap="square">
            <a:spAutoFit/>
          </a:bodyPr>
          <a:lstStyle/>
          <a:p>
            <a:pPr algn="just">
              <a:spcAft>
                <a:spcPts val="0"/>
              </a:spcAft>
            </a:pPr>
            <a:r>
              <a:rPr lang="ru-RU" sz="1400" dirty="0">
                <a:latin typeface="Gothic Uralic"/>
                <a:cs typeface="Gothic Uralic"/>
                <a:hlinkClick r:id="rId4"/>
              </a:rPr>
              <a:t>Постановление Правительства Российской Федерации от 31 марта 2020 года №372</a:t>
            </a:r>
            <a:r>
              <a:rPr lang="ru-RU" sz="1400" dirty="0">
                <a:latin typeface="Gothic Uralic"/>
                <a:cs typeface="Gothic Uralic"/>
              </a:rPr>
              <a:t>; </a:t>
            </a:r>
            <a:r>
              <a:rPr lang="ru-RU" sz="1400" dirty="0">
                <a:latin typeface="Gothic Uralic"/>
                <a:cs typeface="Gothic Uralic"/>
                <a:hlinkClick r:id="rId4"/>
              </a:rPr>
              <a:t>Постановление Правительства Российской Федерации от 2 апреля 2020 года № 410</a:t>
            </a:r>
            <a:r>
              <a:rPr lang="ru-RU" sz="1400" dirty="0">
                <a:latin typeface="Gothic Uralic"/>
                <a:cs typeface="Gothic Uralic"/>
              </a:rPr>
              <a:t>; </a:t>
            </a:r>
            <a:r>
              <a:rPr lang="ru-RU" sz="1400" dirty="0">
                <a:latin typeface="Gothic Uralic"/>
                <a:cs typeface="Gothic Uralic"/>
                <a:hlinkClick r:id="rId5"/>
              </a:rPr>
              <a:t>Информационное письмо Банка России от 20.03.2020 N ИН-06-59/24 "О реструктуризации кредитов (займов) субъектам МСП" </a:t>
            </a:r>
            <a:endParaRPr lang="ru-RU" sz="1400" dirty="0">
              <a:latin typeface="Gothic Uralic"/>
              <a:cs typeface="Gothic Uralic"/>
            </a:endParaRPr>
          </a:p>
        </p:txBody>
      </p:sp>
    </p:spTree>
    <p:extLst>
      <p:ext uri="{BB962C8B-B14F-4D97-AF65-F5344CB8AC3E}">
        <p14:creationId xmlns:p14="http://schemas.microsoft.com/office/powerpoint/2010/main" val="148717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6" name="object 2"/>
          <p:cNvSpPr/>
          <p:nvPr/>
        </p:nvSpPr>
        <p:spPr>
          <a:xfrm>
            <a:off x="773798" y="2959302"/>
            <a:ext cx="2108200" cy="2108200"/>
          </a:xfrm>
          <a:prstGeom prst="rect">
            <a:avLst/>
          </a:prstGeom>
          <a:blipFill>
            <a:blip r:embed="rId3" cstate="print"/>
            <a:stretch>
              <a:fillRect/>
            </a:stretch>
          </a:blipFill>
        </p:spPr>
        <p:txBody>
          <a:bodyPr wrap="square" lIns="0" tIns="0" rIns="0" bIns="0" rtlCol="0"/>
          <a:lstStyle/>
          <a:p>
            <a:endParaRPr/>
          </a:p>
        </p:txBody>
      </p:sp>
      <p:sp>
        <p:nvSpPr>
          <p:cNvPr id="7" name="object 6"/>
          <p:cNvSpPr txBox="1">
            <a:spLocks noGrp="1"/>
          </p:cNvSpPr>
          <p:nvPr>
            <p:ph type="title"/>
          </p:nvPr>
        </p:nvSpPr>
        <p:spPr>
          <a:xfrm>
            <a:off x="710299" y="1184275"/>
            <a:ext cx="7328801" cy="939800"/>
          </a:xfrm>
          <a:prstGeom prst="rect">
            <a:avLst/>
          </a:prstGeom>
        </p:spPr>
        <p:txBody>
          <a:bodyPr vert="horz" wrap="square" lIns="0" tIns="12700" rIns="0" bIns="0" rtlCol="0">
            <a:spAutoFit/>
          </a:bodyPr>
          <a:lstStyle/>
          <a:p>
            <a:pPr marL="12700">
              <a:lnSpc>
                <a:spcPct val="100000"/>
              </a:lnSpc>
              <a:spcBef>
                <a:spcPts val="100"/>
              </a:spcBef>
            </a:pPr>
            <a:r>
              <a:rPr lang="ru-RU" sz="6000" spc="-210" dirty="0"/>
              <a:t>1.2 </a:t>
            </a:r>
            <a:r>
              <a:rPr sz="6000" spc="-210" dirty="0" err="1"/>
              <a:t>Кредитование</a:t>
            </a:r>
            <a:endParaRPr sz="6000" dirty="0"/>
          </a:p>
        </p:txBody>
      </p:sp>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10" name="Прямоугольник 9"/>
          <p:cNvSpPr/>
          <p:nvPr/>
        </p:nvSpPr>
        <p:spPr>
          <a:xfrm>
            <a:off x="3738296" y="2711514"/>
            <a:ext cx="9829800" cy="5078313"/>
          </a:xfrm>
          <a:prstGeom prst="rect">
            <a:avLst/>
          </a:prstGeom>
        </p:spPr>
        <p:txBody>
          <a:bodyPr wrap="square">
            <a:spAutoFit/>
          </a:bodyPr>
          <a:lstStyle/>
          <a:p>
            <a:pPr algn="just">
              <a:spcAft>
                <a:spcPts val="0"/>
              </a:spcAft>
            </a:pPr>
            <a:r>
              <a:rPr lang="ru-RU" sz="2000" b="1" u="sng" spc="-5" dirty="0">
                <a:latin typeface="Gothic Uralic"/>
                <a:cs typeface="Gothic Uralic"/>
              </a:rPr>
              <a:t>Беспроцентные кредиты на выплату зарплат (бессрочно).</a:t>
            </a:r>
          </a:p>
          <a:p>
            <a:pPr algn="just">
              <a:spcAft>
                <a:spcPts val="0"/>
              </a:spcAft>
            </a:pPr>
            <a:r>
              <a:rPr lang="ru-RU" spc="-5" dirty="0">
                <a:latin typeface="Gothic Uralic"/>
                <a:cs typeface="Gothic Uralic"/>
              </a:rPr>
              <a:t>Беспроцентный заём на неотложные нужды (в первую очередь на выплату заработной платы сотрудникам).</a:t>
            </a:r>
          </a:p>
          <a:p>
            <a:pPr algn="just">
              <a:spcAft>
                <a:spcPts val="0"/>
              </a:spcAft>
            </a:pPr>
            <a:r>
              <a:rPr lang="ru-RU" b="1" spc="-5" dirty="0">
                <a:latin typeface="Gothic Uralic"/>
                <a:cs typeface="Gothic Uralic"/>
              </a:rPr>
              <a:t>Условия для получения кредита:</a:t>
            </a:r>
          </a:p>
          <a:p>
            <a:pPr marL="342900" indent="-342900" algn="just">
              <a:spcAft>
                <a:spcPts val="0"/>
              </a:spcAft>
              <a:buFont typeface="Arial" panose="020B0604020202020204" pitchFamily="34" charset="0"/>
              <a:buChar char="•"/>
            </a:pPr>
            <a:r>
              <a:rPr lang="ru-RU" spc="-5" dirty="0">
                <a:latin typeface="Gothic Uralic"/>
                <a:cs typeface="Gothic Uralic"/>
              </a:rPr>
              <a:t>Заёмные средства будут предоставляться компаниям, которые действуют не менее 1 года, и владельцы которых хотя бы раз платили налоги;</a:t>
            </a:r>
          </a:p>
          <a:p>
            <a:pPr marL="342900" indent="-342900" algn="just">
              <a:spcAft>
                <a:spcPts val="0"/>
              </a:spcAft>
              <a:buFont typeface="Arial" panose="020B0604020202020204" pitchFamily="34" charset="0"/>
              <a:buChar char="•"/>
            </a:pPr>
            <a:r>
              <a:rPr lang="ru-RU" spc="-5" dirty="0">
                <a:latin typeface="Gothic Uralic"/>
                <a:cs typeface="Gothic Uralic"/>
              </a:rPr>
              <a:t>сохранение численности персонала на весь период кредитования или сокращение персонала не более чем на 10% в месяц; </a:t>
            </a:r>
          </a:p>
          <a:p>
            <a:pPr algn="just"/>
            <a:r>
              <a:rPr lang="ru-RU" spc="-5" dirty="0">
                <a:latin typeface="Gothic Uralic"/>
                <a:cs typeface="Gothic Uralic"/>
              </a:rPr>
              <a:t>Гарантия по кредиту обеспечивается поручительством ВЭБ (до 75%).</a:t>
            </a:r>
          </a:p>
          <a:p>
            <a:pPr algn="just"/>
            <a:r>
              <a:rPr lang="ru-RU" b="1" spc="-5" dirty="0">
                <a:latin typeface="Gothic Uralic"/>
                <a:cs typeface="Gothic Uralic"/>
              </a:rPr>
              <a:t>Параметры кредита:</a:t>
            </a:r>
          </a:p>
          <a:p>
            <a:pPr marL="342900" indent="-342900" algn="just">
              <a:buFont typeface="Arial" panose="020B0604020202020204" pitchFamily="34" charset="0"/>
              <a:buChar char="•"/>
            </a:pPr>
            <a:r>
              <a:rPr lang="ru-RU" spc="-5" dirty="0">
                <a:latin typeface="Gothic Uralic"/>
                <a:cs typeface="Gothic Uralic"/>
              </a:rPr>
              <a:t>Кредит будет предоставляться на срок не более 6 месяцев. </a:t>
            </a:r>
          </a:p>
          <a:p>
            <a:pPr marL="342900" indent="-342900" algn="just">
              <a:buFont typeface="Arial" panose="020B0604020202020204" pitchFamily="34" charset="0"/>
              <a:buChar char="•"/>
            </a:pPr>
            <a:r>
              <a:rPr lang="ru-RU" spc="-5" dirty="0">
                <a:latin typeface="Gothic Uralic"/>
                <a:cs typeface="Gothic Uralic"/>
              </a:rPr>
              <a:t>Максимальная величина заёмных средств будет высчитываться по формуле: количество сотрудников (на основании трудовых договоров) х МРОТ х на 6 мес. </a:t>
            </a:r>
          </a:p>
          <a:p>
            <a:pPr marL="342900" indent="-342900" algn="just">
              <a:buFont typeface="Arial" panose="020B0604020202020204" pitchFamily="34" charset="0"/>
              <a:buChar char="•"/>
            </a:pPr>
            <a:r>
              <a:rPr lang="ru-RU" spc="-5" dirty="0">
                <a:latin typeface="Gothic Uralic"/>
                <a:cs typeface="Gothic Uralic"/>
              </a:rPr>
              <a:t>Ставка для заёмщика – 0%.</a:t>
            </a:r>
          </a:p>
          <a:p>
            <a:pPr algn="just"/>
            <a:r>
              <a:rPr lang="ru-RU" u="sng" spc="-5" dirty="0">
                <a:latin typeface="Gothic Uralic"/>
                <a:cs typeface="Gothic Uralic"/>
              </a:rPr>
              <a:t>На первом этапе в программе будут участвовать топ-10 крупнейших банков. В случае спроса на кредитный продукт, список кредитных организаций будет расширен.</a:t>
            </a:r>
          </a:p>
          <a:p>
            <a:pPr algn="just">
              <a:spcAft>
                <a:spcPts val="0"/>
              </a:spcAft>
            </a:pPr>
            <a:endParaRPr lang="ru-RU" dirty="0">
              <a:solidFill>
                <a:srgbClr val="2B2B2B"/>
              </a:solidFill>
              <a:latin typeface="Times New Roman" panose="02020603050405020304" pitchFamily="18" charset="0"/>
              <a:ea typeface="Times New Roman" panose="02020603050405020304" pitchFamily="18" charset="0"/>
            </a:endParaRPr>
          </a:p>
          <a:p>
            <a:pPr algn="just">
              <a:spcAft>
                <a:spcPts val="0"/>
              </a:spcAft>
            </a:pPr>
            <a:endParaRPr lang="ru-RU" dirty="0">
              <a:latin typeface="Times New Roman" panose="02020603050405020304" pitchFamily="18" charset="0"/>
              <a:ea typeface="Times New Roman" panose="02020603050405020304" pitchFamily="18" charset="0"/>
            </a:endParaRPr>
          </a:p>
        </p:txBody>
      </p:sp>
      <p:sp>
        <p:nvSpPr>
          <p:cNvPr id="16" name="object 7"/>
          <p:cNvSpPr/>
          <p:nvPr/>
        </p:nvSpPr>
        <p:spPr>
          <a:xfrm>
            <a:off x="3381349" y="280756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8" name="object 9"/>
          <p:cNvSpPr/>
          <p:nvPr/>
        </p:nvSpPr>
        <p:spPr>
          <a:xfrm>
            <a:off x="3381349" y="7686675"/>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1" name="Прямоугольник 20"/>
          <p:cNvSpPr/>
          <p:nvPr/>
        </p:nvSpPr>
        <p:spPr>
          <a:xfrm>
            <a:off x="3738296" y="7623213"/>
            <a:ext cx="9829800" cy="1508105"/>
          </a:xfrm>
          <a:prstGeom prst="rect">
            <a:avLst/>
          </a:prstGeom>
        </p:spPr>
        <p:txBody>
          <a:bodyPr wrap="square">
            <a:spAutoFit/>
          </a:bodyPr>
          <a:lstStyle/>
          <a:p>
            <a:pPr algn="just"/>
            <a:r>
              <a:rPr lang="ru-RU" sz="2000" b="1" u="sng" spc="-5" dirty="0" err="1">
                <a:latin typeface="Gothic Uralic"/>
                <a:cs typeface="Gothic Uralic"/>
              </a:rPr>
              <a:t>Спецпрограмма</a:t>
            </a:r>
            <a:r>
              <a:rPr lang="ru-RU" sz="2000" b="1" u="sng" spc="-5" dirty="0">
                <a:latin typeface="Gothic Uralic"/>
                <a:cs typeface="Gothic Uralic"/>
              </a:rPr>
              <a:t> стимулирования.</a:t>
            </a:r>
          </a:p>
          <a:p>
            <a:pPr algn="just"/>
            <a:r>
              <a:rPr lang="ru-RU" spc="-5" dirty="0">
                <a:latin typeface="Gothic Uralic"/>
                <a:cs typeface="Gothic Uralic"/>
              </a:rPr>
              <a:t>В отношении предпринимателей-заемщиков будет действовать специальная программа рефинансирования кредитных капиталов. Кредит по программе рефинансирования выдается с установлением процентной ставки ЦБ РФ в размере 4 % и с установлением конечной ставки по кредитам на уровне 8,5 %. </a:t>
            </a:r>
          </a:p>
        </p:txBody>
      </p:sp>
      <p:sp>
        <p:nvSpPr>
          <p:cNvPr id="22" name="Прямоугольник 21"/>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3" name="Прямоугольник 22"/>
          <p:cNvSpPr/>
          <p:nvPr/>
        </p:nvSpPr>
        <p:spPr>
          <a:xfrm>
            <a:off x="328786" y="9892576"/>
            <a:ext cx="13689285" cy="307777"/>
          </a:xfrm>
          <a:prstGeom prst="rect">
            <a:avLst/>
          </a:prstGeom>
        </p:spPr>
        <p:txBody>
          <a:bodyPr wrap="square">
            <a:spAutoFit/>
          </a:bodyPr>
          <a:lstStyle/>
          <a:p>
            <a:pPr algn="just">
              <a:spcAft>
                <a:spcPts val="0"/>
              </a:spcAft>
            </a:pPr>
            <a:r>
              <a:rPr lang="ru-RU" sz="1400" dirty="0">
                <a:latin typeface="Gothic Uralic"/>
                <a:cs typeface="Gothic Uralic"/>
                <a:hlinkClick r:id="rId4"/>
              </a:rPr>
              <a:t>Постановление Правительства Российской Федерации от 02.04.2020 № 422</a:t>
            </a:r>
            <a:r>
              <a:rPr lang="ru-RU" sz="1400" dirty="0">
                <a:latin typeface="Gothic Uralic"/>
                <a:cs typeface="Gothic Uralic"/>
              </a:rPr>
              <a:t>.</a:t>
            </a:r>
          </a:p>
        </p:txBody>
      </p:sp>
    </p:spTree>
    <p:extLst>
      <p:ext uri="{BB962C8B-B14F-4D97-AF65-F5344CB8AC3E}">
        <p14:creationId xmlns:p14="http://schemas.microsoft.com/office/powerpoint/2010/main" val="12958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6" name="object 2"/>
          <p:cNvSpPr/>
          <p:nvPr/>
        </p:nvSpPr>
        <p:spPr>
          <a:xfrm>
            <a:off x="773798" y="2959302"/>
            <a:ext cx="2108200" cy="2108200"/>
          </a:xfrm>
          <a:prstGeom prst="rect">
            <a:avLst/>
          </a:prstGeom>
          <a:blipFill>
            <a:blip r:embed="rId3" cstate="print"/>
            <a:stretch>
              <a:fillRect/>
            </a:stretch>
          </a:blipFill>
        </p:spPr>
        <p:txBody>
          <a:bodyPr wrap="square" lIns="0" tIns="0" rIns="0" bIns="0" rtlCol="0"/>
          <a:lstStyle/>
          <a:p>
            <a:endParaRPr/>
          </a:p>
        </p:txBody>
      </p:sp>
      <p:sp>
        <p:nvSpPr>
          <p:cNvPr id="7" name="object 6"/>
          <p:cNvSpPr txBox="1">
            <a:spLocks noGrp="1"/>
          </p:cNvSpPr>
          <p:nvPr>
            <p:ph type="title"/>
          </p:nvPr>
        </p:nvSpPr>
        <p:spPr>
          <a:xfrm>
            <a:off x="710299" y="1184275"/>
            <a:ext cx="7328801" cy="939800"/>
          </a:xfrm>
          <a:prstGeom prst="rect">
            <a:avLst/>
          </a:prstGeom>
        </p:spPr>
        <p:txBody>
          <a:bodyPr vert="horz" wrap="square" lIns="0" tIns="12700" rIns="0" bIns="0" rtlCol="0">
            <a:spAutoFit/>
          </a:bodyPr>
          <a:lstStyle/>
          <a:p>
            <a:pPr marL="12700">
              <a:lnSpc>
                <a:spcPct val="100000"/>
              </a:lnSpc>
              <a:spcBef>
                <a:spcPts val="100"/>
              </a:spcBef>
            </a:pPr>
            <a:r>
              <a:rPr lang="ru-RU" sz="6000" spc="-210" dirty="0"/>
              <a:t>1.2 </a:t>
            </a:r>
            <a:r>
              <a:rPr sz="6000" spc="-210" dirty="0" err="1"/>
              <a:t>Кредитование</a:t>
            </a:r>
            <a:endParaRPr sz="6000" dirty="0"/>
          </a:p>
        </p:txBody>
      </p:sp>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10" name="Прямоугольник 9"/>
          <p:cNvSpPr/>
          <p:nvPr/>
        </p:nvSpPr>
        <p:spPr>
          <a:xfrm>
            <a:off x="3738296" y="2711514"/>
            <a:ext cx="9829800" cy="4893647"/>
          </a:xfrm>
          <a:prstGeom prst="rect">
            <a:avLst/>
          </a:prstGeom>
        </p:spPr>
        <p:txBody>
          <a:bodyPr wrap="square">
            <a:spAutoFit/>
          </a:bodyPr>
          <a:lstStyle/>
          <a:p>
            <a:pPr algn="just"/>
            <a:r>
              <a:rPr lang="ru-RU" sz="2400" b="1" i="1" dirty="0">
                <a:latin typeface="Gothic Uralic"/>
              </a:rPr>
              <a:t>С 1 июня - зарплатные кредиты в размере 1 МРОТ на сотрудника для пострадавших предприятий по ставке - 2% с возможностью погашения всей суммы кредита за счёт государства</a:t>
            </a:r>
            <a:r>
              <a:rPr lang="ru-RU" sz="2400" b="1" i="1" dirty="0" smtClean="0">
                <a:latin typeface="Gothic Uralic"/>
              </a:rPr>
              <a:t>.</a:t>
            </a:r>
          </a:p>
          <a:p>
            <a:pPr algn="just"/>
            <a:r>
              <a:rPr lang="ru-RU" sz="2400" dirty="0" smtClean="0">
                <a:latin typeface="Gothic Uralic"/>
              </a:rPr>
              <a:t>Срок </a:t>
            </a:r>
            <a:r>
              <a:rPr lang="ru-RU" sz="2400" dirty="0">
                <a:latin typeface="Gothic Uralic"/>
              </a:rPr>
              <a:t>погашения — 1 апреля 2021 года. Кредит можно будет использовать как на выплату сотрудникам зарплаты, так и на рефинансирование ранее взятого зарплатного кредита.</a:t>
            </a:r>
          </a:p>
          <a:p>
            <a:pPr algn="just"/>
            <a:r>
              <a:rPr lang="ru-RU" sz="2400" dirty="0">
                <a:latin typeface="Gothic Uralic"/>
              </a:rPr>
              <a:t>Проценты не надо платить ежемесячно. </a:t>
            </a:r>
          </a:p>
          <a:p>
            <a:pPr algn="just"/>
            <a:r>
              <a:rPr lang="ru-RU" sz="2400" b="1" i="1" dirty="0">
                <a:latin typeface="Gothic Uralic"/>
              </a:rPr>
              <a:t>Если предприятие сохранит не менее 80% персонала</a:t>
            </a:r>
            <a:r>
              <a:rPr lang="ru-RU" sz="2400" b="1" dirty="0">
                <a:latin typeface="Gothic Uralic"/>
              </a:rPr>
              <a:t> </a:t>
            </a:r>
            <a:r>
              <a:rPr lang="ru-RU" sz="2400" dirty="0">
                <a:latin typeface="Gothic Uralic"/>
              </a:rPr>
              <a:t>- будет списана половина кредита и проценты.</a:t>
            </a:r>
          </a:p>
          <a:p>
            <a:pPr algn="just"/>
            <a:r>
              <a:rPr lang="ru-RU" sz="2400" b="1" i="1" dirty="0">
                <a:latin typeface="Gothic Uralic"/>
              </a:rPr>
              <a:t>Если предприятие сохранит 90% персонала</a:t>
            </a:r>
            <a:r>
              <a:rPr lang="ru-RU" sz="2400" b="1" dirty="0">
                <a:latin typeface="Gothic Uralic"/>
              </a:rPr>
              <a:t> </a:t>
            </a:r>
            <a:r>
              <a:rPr lang="ru-RU" sz="2400" dirty="0">
                <a:latin typeface="Gothic Uralic"/>
              </a:rPr>
              <a:t>- кредит и проценты будут полностью списаны</a:t>
            </a:r>
            <a:r>
              <a:rPr lang="ru-RU" sz="2400" dirty="0" smtClean="0">
                <a:latin typeface="Gothic Uralic"/>
              </a:rPr>
              <a:t>.</a:t>
            </a:r>
            <a:endParaRPr lang="ru-RU" sz="2400" dirty="0">
              <a:latin typeface="Gothic Uralic"/>
            </a:endParaRPr>
          </a:p>
          <a:p>
            <a:pPr algn="just">
              <a:spcAft>
                <a:spcPts val="0"/>
              </a:spcAft>
            </a:pPr>
            <a:endParaRPr lang="ru-RU" sz="2400" dirty="0">
              <a:latin typeface="Gothic Uralic"/>
              <a:ea typeface="Times New Roman" panose="02020603050405020304" pitchFamily="18" charset="0"/>
            </a:endParaRPr>
          </a:p>
        </p:txBody>
      </p:sp>
      <p:sp>
        <p:nvSpPr>
          <p:cNvPr id="16" name="object 7"/>
          <p:cNvSpPr/>
          <p:nvPr/>
        </p:nvSpPr>
        <p:spPr>
          <a:xfrm>
            <a:off x="3381349" y="280756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2" name="Прямоугольник 21"/>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3" name="Прямоугольник 22"/>
          <p:cNvSpPr/>
          <p:nvPr/>
        </p:nvSpPr>
        <p:spPr>
          <a:xfrm>
            <a:off x="328786" y="9892576"/>
            <a:ext cx="13689285" cy="307777"/>
          </a:xfrm>
          <a:prstGeom prst="rect">
            <a:avLst/>
          </a:prstGeom>
        </p:spPr>
        <p:txBody>
          <a:bodyPr wrap="square">
            <a:spAutoFit/>
          </a:bodyPr>
          <a:lstStyle/>
          <a:p>
            <a:pPr algn="just">
              <a:spcAft>
                <a:spcPts val="0"/>
              </a:spcAft>
            </a:pPr>
            <a:r>
              <a:rPr lang="ru-RU" sz="1400" dirty="0">
                <a:latin typeface="Gothic Uralic"/>
                <a:cs typeface="Gothic Uralic"/>
                <a:hlinkClick r:id="rId4"/>
              </a:rPr>
              <a:t>Постановление Правительства Российской Федерации от 02.04.2020 № 422</a:t>
            </a:r>
            <a:r>
              <a:rPr lang="ru-RU" sz="1400" dirty="0">
                <a:latin typeface="Gothic Uralic"/>
                <a:cs typeface="Gothic Uralic"/>
              </a:rPr>
              <a:t>.</a:t>
            </a:r>
          </a:p>
        </p:txBody>
      </p:sp>
    </p:spTree>
    <p:extLst>
      <p:ext uri="{BB962C8B-B14F-4D97-AF65-F5344CB8AC3E}">
        <p14:creationId xmlns:p14="http://schemas.microsoft.com/office/powerpoint/2010/main" val="185924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grpSp>
        <p:nvGrpSpPr>
          <p:cNvPr id="12" name="object 12"/>
          <p:cNvGrpSpPr/>
          <p:nvPr/>
        </p:nvGrpSpPr>
        <p:grpSpPr>
          <a:xfrm>
            <a:off x="754748" y="2733675"/>
            <a:ext cx="2108200" cy="2108200"/>
            <a:chOff x="773798" y="7124966"/>
            <a:chExt cx="2108200" cy="2108200"/>
          </a:xfrm>
        </p:grpSpPr>
        <p:sp>
          <p:nvSpPr>
            <p:cNvPr id="13" name="object 13"/>
            <p:cNvSpPr/>
            <p:nvPr/>
          </p:nvSpPr>
          <p:spPr>
            <a:xfrm>
              <a:off x="773798" y="7124966"/>
              <a:ext cx="2108200" cy="2108200"/>
            </a:xfrm>
            <a:custGeom>
              <a:avLst/>
              <a:gdLst/>
              <a:ahLst/>
              <a:cxnLst/>
              <a:rect l="l" t="t" r="r" b="b"/>
              <a:pathLst>
                <a:path w="2108200" h="2108200">
                  <a:moveTo>
                    <a:pt x="1054100" y="0"/>
                  </a:moveTo>
                  <a:lnTo>
                    <a:pt x="1005848" y="1084"/>
                  </a:lnTo>
                  <a:lnTo>
                    <a:pt x="958154" y="4307"/>
                  </a:lnTo>
                  <a:lnTo>
                    <a:pt x="911063" y="9622"/>
                  </a:lnTo>
                  <a:lnTo>
                    <a:pt x="864622" y="16983"/>
                  </a:lnTo>
                  <a:lnTo>
                    <a:pt x="818878" y="26342"/>
                  </a:lnTo>
                  <a:lnTo>
                    <a:pt x="773876" y="37654"/>
                  </a:lnTo>
                  <a:lnTo>
                    <a:pt x="729664" y="50871"/>
                  </a:lnTo>
                  <a:lnTo>
                    <a:pt x="686288" y="65948"/>
                  </a:lnTo>
                  <a:lnTo>
                    <a:pt x="643794" y="82837"/>
                  </a:lnTo>
                  <a:lnTo>
                    <a:pt x="602229" y="101493"/>
                  </a:lnTo>
                  <a:lnTo>
                    <a:pt x="561640" y="121868"/>
                  </a:lnTo>
                  <a:lnTo>
                    <a:pt x="522073" y="143917"/>
                  </a:lnTo>
                  <a:lnTo>
                    <a:pt x="483574" y="167592"/>
                  </a:lnTo>
                  <a:lnTo>
                    <a:pt x="446191" y="192848"/>
                  </a:lnTo>
                  <a:lnTo>
                    <a:pt x="409968" y="219637"/>
                  </a:lnTo>
                  <a:lnTo>
                    <a:pt x="374954" y="247913"/>
                  </a:lnTo>
                  <a:lnTo>
                    <a:pt x="341195" y="277630"/>
                  </a:lnTo>
                  <a:lnTo>
                    <a:pt x="308736" y="308741"/>
                  </a:lnTo>
                  <a:lnTo>
                    <a:pt x="277626" y="341200"/>
                  </a:lnTo>
                  <a:lnTo>
                    <a:pt x="247909" y="374960"/>
                  </a:lnTo>
                  <a:lnTo>
                    <a:pt x="219633" y="409974"/>
                  </a:lnTo>
                  <a:lnTo>
                    <a:pt x="192844" y="446196"/>
                  </a:lnTo>
                  <a:lnTo>
                    <a:pt x="167589" y="483580"/>
                  </a:lnTo>
                  <a:lnTo>
                    <a:pt x="143914" y="522079"/>
                  </a:lnTo>
                  <a:lnTo>
                    <a:pt x="121866" y="561646"/>
                  </a:lnTo>
                  <a:lnTo>
                    <a:pt x="101491" y="602235"/>
                  </a:lnTo>
                  <a:lnTo>
                    <a:pt x="82835" y="643800"/>
                  </a:lnTo>
                  <a:lnTo>
                    <a:pt x="65946" y="686293"/>
                  </a:lnTo>
                  <a:lnTo>
                    <a:pt x="50870" y="729669"/>
                  </a:lnTo>
                  <a:lnTo>
                    <a:pt x="37653" y="773881"/>
                  </a:lnTo>
                  <a:lnTo>
                    <a:pt x="26341" y="818882"/>
                  </a:lnTo>
                  <a:lnTo>
                    <a:pt x="16982" y="864626"/>
                  </a:lnTo>
                  <a:lnTo>
                    <a:pt x="9622" y="911066"/>
                  </a:lnTo>
                  <a:lnTo>
                    <a:pt x="4307" y="958156"/>
                  </a:lnTo>
                  <a:lnTo>
                    <a:pt x="1084" y="1005849"/>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3"/>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9"/>
                  </a:lnTo>
                  <a:lnTo>
                    <a:pt x="2103892" y="958156"/>
                  </a:lnTo>
                  <a:lnTo>
                    <a:pt x="2098577" y="911066"/>
                  </a:lnTo>
                  <a:lnTo>
                    <a:pt x="2091217" y="864626"/>
                  </a:lnTo>
                  <a:lnTo>
                    <a:pt x="2081858" y="818882"/>
                  </a:lnTo>
                  <a:lnTo>
                    <a:pt x="2070546" y="773881"/>
                  </a:lnTo>
                  <a:lnTo>
                    <a:pt x="2057329" y="729669"/>
                  </a:lnTo>
                  <a:lnTo>
                    <a:pt x="2042253" y="686293"/>
                  </a:lnTo>
                  <a:lnTo>
                    <a:pt x="2025364" y="643800"/>
                  </a:lnTo>
                  <a:lnTo>
                    <a:pt x="2006708" y="602235"/>
                  </a:lnTo>
                  <a:lnTo>
                    <a:pt x="1986333" y="561646"/>
                  </a:lnTo>
                  <a:lnTo>
                    <a:pt x="1964285" y="522079"/>
                  </a:lnTo>
                  <a:lnTo>
                    <a:pt x="1940610" y="483580"/>
                  </a:lnTo>
                  <a:lnTo>
                    <a:pt x="1915355" y="446196"/>
                  </a:lnTo>
                  <a:lnTo>
                    <a:pt x="1888566" y="409974"/>
                  </a:lnTo>
                  <a:lnTo>
                    <a:pt x="1860290" y="374960"/>
                  </a:lnTo>
                  <a:lnTo>
                    <a:pt x="1830573" y="341200"/>
                  </a:lnTo>
                  <a:lnTo>
                    <a:pt x="1799463" y="308741"/>
                  </a:lnTo>
                  <a:lnTo>
                    <a:pt x="1767004" y="277630"/>
                  </a:lnTo>
                  <a:lnTo>
                    <a:pt x="1733245" y="247913"/>
                  </a:lnTo>
                  <a:lnTo>
                    <a:pt x="1698231" y="219637"/>
                  </a:lnTo>
                  <a:lnTo>
                    <a:pt x="1662008" y="192848"/>
                  </a:lnTo>
                  <a:lnTo>
                    <a:pt x="1624625" y="167592"/>
                  </a:lnTo>
                  <a:lnTo>
                    <a:pt x="1586126" y="143917"/>
                  </a:lnTo>
                  <a:lnTo>
                    <a:pt x="1546559" y="121868"/>
                  </a:lnTo>
                  <a:lnTo>
                    <a:pt x="1505970" y="101493"/>
                  </a:lnTo>
                  <a:lnTo>
                    <a:pt x="1464405" y="82837"/>
                  </a:lnTo>
                  <a:lnTo>
                    <a:pt x="1421911" y="65948"/>
                  </a:lnTo>
                  <a:lnTo>
                    <a:pt x="1378535" y="50871"/>
                  </a:lnTo>
                  <a:lnTo>
                    <a:pt x="1334323" y="37654"/>
                  </a:lnTo>
                  <a:lnTo>
                    <a:pt x="1289321" y="26342"/>
                  </a:lnTo>
                  <a:lnTo>
                    <a:pt x="1243577" y="16983"/>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14" name="object 14"/>
            <p:cNvSpPr/>
            <p:nvPr/>
          </p:nvSpPr>
          <p:spPr>
            <a:xfrm>
              <a:off x="1345006" y="7559954"/>
              <a:ext cx="1236980" cy="1236980"/>
            </a:xfrm>
            <a:custGeom>
              <a:avLst/>
              <a:gdLst/>
              <a:ahLst/>
              <a:cxnLst/>
              <a:rect l="l" t="t" r="r" b="b"/>
              <a:pathLst>
                <a:path w="1236980" h="1236979">
                  <a:moveTo>
                    <a:pt x="579818" y="833501"/>
                  </a:moveTo>
                  <a:lnTo>
                    <a:pt x="576961" y="819404"/>
                  </a:lnTo>
                  <a:lnTo>
                    <a:pt x="569201" y="807872"/>
                  </a:lnTo>
                  <a:lnTo>
                    <a:pt x="557669" y="800112"/>
                  </a:lnTo>
                  <a:lnTo>
                    <a:pt x="543572" y="797255"/>
                  </a:lnTo>
                  <a:lnTo>
                    <a:pt x="181178" y="797255"/>
                  </a:lnTo>
                  <a:lnTo>
                    <a:pt x="167068" y="800112"/>
                  </a:lnTo>
                  <a:lnTo>
                    <a:pt x="155549" y="807872"/>
                  </a:lnTo>
                  <a:lnTo>
                    <a:pt x="147789" y="819404"/>
                  </a:lnTo>
                  <a:lnTo>
                    <a:pt x="144945" y="833501"/>
                  </a:lnTo>
                  <a:lnTo>
                    <a:pt x="147789" y="847610"/>
                  </a:lnTo>
                  <a:lnTo>
                    <a:pt x="155549" y="859129"/>
                  </a:lnTo>
                  <a:lnTo>
                    <a:pt x="167068" y="866889"/>
                  </a:lnTo>
                  <a:lnTo>
                    <a:pt x="181178" y="869734"/>
                  </a:lnTo>
                  <a:lnTo>
                    <a:pt x="543572" y="869734"/>
                  </a:lnTo>
                  <a:lnTo>
                    <a:pt x="557669" y="866889"/>
                  </a:lnTo>
                  <a:lnTo>
                    <a:pt x="569201" y="859129"/>
                  </a:lnTo>
                  <a:lnTo>
                    <a:pt x="576961" y="847610"/>
                  </a:lnTo>
                  <a:lnTo>
                    <a:pt x="579818" y="833501"/>
                  </a:lnTo>
                  <a:close/>
                </a:path>
                <a:path w="1236980" h="1236979">
                  <a:moveTo>
                    <a:pt x="579831" y="688543"/>
                  </a:moveTo>
                  <a:lnTo>
                    <a:pt x="576973" y="674446"/>
                  </a:lnTo>
                  <a:lnTo>
                    <a:pt x="569214" y="662927"/>
                  </a:lnTo>
                  <a:lnTo>
                    <a:pt x="557682" y="655167"/>
                  </a:lnTo>
                  <a:lnTo>
                    <a:pt x="543585" y="652310"/>
                  </a:lnTo>
                  <a:lnTo>
                    <a:pt x="181190" y="652310"/>
                  </a:lnTo>
                  <a:lnTo>
                    <a:pt x="167081" y="655167"/>
                  </a:lnTo>
                  <a:lnTo>
                    <a:pt x="155562" y="662927"/>
                  </a:lnTo>
                  <a:lnTo>
                    <a:pt x="147789" y="674446"/>
                  </a:lnTo>
                  <a:lnTo>
                    <a:pt x="144945" y="688543"/>
                  </a:lnTo>
                  <a:lnTo>
                    <a:pt x="147789" y="702652"/>
                  </a:lnTo>
                  <a:lnTo>
                    <a:pt x="155562" y="714171"/>
                  </a:lnTo>
                  <a:lnTo>
                    <a:pt x="167081" y="721944"/>
                  </a:lnTo>
                  <a:lnTo>
                    <a:pt x="181190" y="724789"/>
                  </a:lnTo>
                  <a:lnTo>
                    <a:pt x="543585" y="724789"/>
                  </a:lnTo>
                  <a:lnTo>
                    <a:pt x="557682" y="721944"/>
                  </a:lnTo>
                  <a:lnTo>
                    <a:pt x="569214" y="714171"/>
                  </a:lnTo>
                  <a:lnTo>
                    <a:pt x="576973" y="702652"/>
                  </a:lnTo>
                  <a:lnTo>
                    <a:pt x="579831" y="688543"/>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76"/>
                  </a:moveTo>
                  <a:lnTo>
                    <a:pt x="721931" y="1041679"/>
                  </a:lnTo>
                  <a:lnTo>
                    <a:pt x="714171" y="1030147"/>
                  </a:lnTo>
                  <a:lnTo>
                    <a:pt x="702640" y="1022388"/>
                  </a:lnTo>
                  <a:lnTo>
                    <a:pt x="688543" y="1019530"/>
                  </a:lnTo>
                  <a:lnTo>
                    <a:pt x="471106" y="1019530"/>
                  </a:lnTo>
                  <a:lnTo>
                    <a:pt x="456996" y="1022388"/>
                  </a:lnTo>
                  <a:lnTo>
                    <a:pt x="445477" y="1030147"/>
                  </a:lnTo>
                  <a:lnTo>
                    <a:pt x="437705" y="1041679"/>
                  </a:lnTo>
                  <a:lnTo>
                    <a:pt x="434860" y="1055776"/>
                  </a:lnTo>
                  <a:lnTo>
                    <a:pt x="437705" y="1069886"/>
                  </a:lnTo>
                  <a:lnTo>
                    <a:pt x="445477" y="1081405"/>
                  </a:lnTo>
                  <a:lnTo>
                    <a:pt x="456996" y="1089164"/>
                  </a:lnTo>
                  <a:lnTo>
                    <a:pt x="471106" y="1092009"/>
                  </a:lnTo>
                  <a:lnTo>
                    <a:pt x="688543" y="1092009"/>
                  </a:lnTo>
                  <a:lnTo>
                    <a:pt x="702640" y="1089164"/>
                  </a:lnTo>
                  <a:lnTo>
                    <a:pt x="714171" y="1081405"/>
                  </a:lnTo>
                  <a:lnTo>
                    <a:pt x="721931" y="1069886"/>
                  </a:lnTo>
                  <a:lnTo>
                    <a:pt x="724789" y="1055776"/>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48499" y="72478"/>
                  </a:lnTo>
                  <a:lnTo>
                    <a:pt x="807885" y="31851"/>
                  </a:lnTo>
                  <a:lnTo>
                    <a:pt x="791286" y="18211"/>
                  </a:lnTo>
                  <a:lnTo>
                    <a:pt x="772629" y="8229"/>
                  </a:lnTo>
                  <a:lnTo>
                    <a:pt x="752373" y="2095"/>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15" name="object 6"/>
          <p:cNvSpPr txBox="1"/>
          <p:nvPr/>
        </p:nvSpPr>
        <p:spPr>
          <a:xfrm>
            <a:off x="773798" y="1019212"/>
            <a:ext cx="5026025" cy="939800"/>
          </a:xfrm>
          <a:prstGeom prst="rect">
            <a:avLst/>
          </a:prstGeom>
        </p:spPr>
        <p:txBody>
          <a:bodyPr vert="horz" wrap="square" lIns="0" tIns="12700" rIns="0" bIns="0" rtlCol="0">
            <a:spAutoFit/>
          </a:bodyPr>
          <a:lstStyle/>
          <a:p>
            <a:pPr marL="12700">
              <a:lnSpc>
                <a:spcPct val="100000"/>
              </a:lnSpc>
              <a:spcBef>
                <a:spcPts val="100"/>
              </a:spcBef>
            </a:pPr>
            <a:r>
              <a:rPr lang="ru-RU" sz="6000" b="1" spc="-710" dirty="0" smtClean="0">
                <a:solidFill>
                  <a:srgbClr val="4C1913"/>
                </a:solidFill>
                <a:latin typeface="Trebuchet MS"/>
                <a:cs typeface="Trebuchet MS"/>
              </a:rPr>
              <a:t>1.3. </a:t>
            </a:r>
            <a:r>
              <a:rPr lang="ru-RU" sz="6000" b="1" spc="-90" dirty="0">
                <a:solidFill>
                  <a:srgbClr val="4C1913"/>
                </a:solidFill>
                <a:latin typeface="Trebuchet MS"/>
                <a:cs typeface="Trebuchet MS"/>
              </a:rPr>
              <a:t>Субсидии</a:t>
            </a:r>
            <a:endParaRPr sz="6000" dirty="0">
              <a:latin typeface="Trebuchet MS"/>
              <a:cs typeface="Trebuchet MS"/>
            </a:endParaRPr>
          </a:p>
        </p:txBody>
      </p:sp>
      <p:sp>
        <p:nvSpPr>
          <p:cNvPr id="16" name="object 7"/>
          <p:cNvSpPr/>
          <p:nvPr/>
        </p:nvSpPr>
        <p:spPr>
          <a:xfrm>
            <a:off x="3188335" y="330119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3327718" y="2306761"/>
            <a:ext cx="10350182" cy="646331"/>
          </a:xfrm>
          <a:prstGeom prst="rect">
            <a:avLst/>
          </a:prstGeom>
        </p:spPr>
        <p:txBody>
          <a:bodyPr wrap="square">
            <a:spAutoFit/>
          </a:bodyPr>
          <a:lstStyle/>
          <a:p>
            <a:pPr algn="just">
              <a:spcAft>
                <a:spcPts val="0"/>
              </a:spcAft>
              <a:tabLst>
                <a:tab pos="1398270" algn="l"/>
              </a:tabLst>
            </a:pPr>
            <a:r>
              <a:rPr lang="ru-RU" b="1" dirty="0">
                <a:latin typeface="Gothic Uralic"/>
              </a:rPr>
              <a:t>Субсидий из федерального бюджета субъектам МСП на сохранение занятости и оплаты труда работников в апреле и мае 2020 </a:t>
            </a:r>
            <a:r>
              <a:rPr lang="ru-RU" b="1" dirty="0" smtClean="0">
                <a:latin typeface="Gothic Uralic"/>
              </a:rPr>
              <a:t>года в размере </a:t>
            </a:r>
            <a:r>
              <a:rPr lang="ru-RU" b="1" dirty="0">
                <a:latin typeface="Gothic Uralic"/>
              </a:rPr>
              <a:t>МРОТ - 12130 руб.</a:t>
            </a:r>
          </a:p>
        </p:txBody>
      </p:sp>
      <p:sp>
        <p:nvSpPr>
          <p:cNvPr id="20" name="Прямоугольник 19"/>
          <p:cNvSpPr/>
          <p:nvPr/>
        </p:nvSpPr>
        <p:spPr>
          <a:xfrm>
            <a:off x="3629366" y="3158438"/>
            <a:ext cx="10025698" cy="5442516"/>
          </a:xfrm>
          <a:prstGeom prst="rect">
            <a:avLst/>
          </a:prstGeom>
        </p:spPr>
        <p:txBody>
          <a:bodyPr wrap="square">
            <a:spAutoFit/>
          </a:bodyPr>
          <a:lstStyle/>
          <a:p>
            <a:pPr algn="just">
              <a:spcAft>
                <a:spcPts val="1000"/>
              </a:spcAft>
              <a:tabLst>
                <a:tab pos="1398270" algn="l"/>
              </a:tabLst>
            </a:pPr>
            <a:r>
              <a:rPr lang="ru-RU" dirty="0" smtClean="0">
                <a:latin typeface="Gothic Uralic"/>
                <a:cs typeface="Gothic Uralic"/>
              </a:rPr>
              <a:t> - Субъекты </a:t>
            </a:r>
            <a:r>
              <a:rPr lang="ru-RU" dirty="0">
                <a:latin typeface="Gothic Uralic"/>
                <a:cs typeface="Gothic Uralic"/>
              </a:rPr>
              <a:t>МСП, включенные по состоянию на 1 марта 2020 года в </a:t>
            </a:r>
            <a:r>
              <a:rPr lang="ru-RU" dirty="0">
                <a:latin typeface="Gothic Uralic"/>
                <a:cs typeface="Gothic Uralic"/>
                <a:hlinkClick r:id="rId4"/>
              </a:rPr>
              <a:t>единый реестр субъектов малого и среднего предпринимательства</a:t>
            </a:r>
            <a:r>
              <a:rPr lang="ru-RU" dirty="0">
                <a:latin typeface="Gothic Uralic"/>
                <a:cs typeface="Gothic Uralic"/>
              </a:rPr>
              <a:t> в соответствии с Федеральным законом "О развитии малого и среднего предпринимательства в Российской Федерации".</a:t>
            </a:r>
          </a:p>
          <a:p>
            <a:pPr algn="just">
              <a:spcAft>
                <a:spcPts val="1000"/>
              </a:spcAft>
              <a:tabLst>
                <a:tab pos="1398270" algn="l"/>
              </a:tabLst>
            </a:pPr>
            <a:r>
              <a:rPr lang="ru-RU" dirty="0" smtClean="0">
                <a:latin typeface="Gothic Uralic"/>
                <a:cs typeface="Gothic Uralic"/>
              </a:rPr>
              <a:t>- Они </a:t>
            </a:r>
            <a:r>
              <a:rPr lang="ru-RU" dirty="0">
                <a:latin typeface="Gothic Uralic"/>
                <a:cs typeface="Gothic Uralic"/>
              </a:rPr>
              <a:t>должны вести деятельность в отраслях российской экономики, в наибольшей степени пострадавших в условиях ухудшения ситуации в результате распространения новой </a:t>
            </a:r>
            <a:r>
              <a:rPr lang="ru-RU" dirty="0" err="1">
                <a:latin typeface="Gothic Uralic"/>
                <a:cs typeface="Gothic Uralic"/>
              </a:rPr>
              <a:t>коронавирусной</a:t>
            </a:r>
            <a:r>
              <a:rPr lang="ru-RU" dirty="0">
                <a:latin typeface="Gothic Uralic"/>
                <a:cs typeface="Gothic Uralic"/>
              </a:rPr>
              <a:t> инфекции. Перечень таких отраслей утвержден </a:t>
            </a:r>
            <a:r>
              <a:rPr lang="ru-RU" dirty="0">
                <a:latin typeface="Gothic Uralic"/>
                <a:cs typeface="Gothic Uralic"/>
                <a:hlinkClick r:id="rId5"/>
              </a:rPr>
              <a:t>постановлением Правительства России от 3 апреля 2020 года № 434 </a:t>
            </a:r>
            <a:r>
              <a:rPr lang="ru-RU" dirty="0">
                <a:latin typeface="Gothic Uralic"/>
                <a:cs typeface="Gothic Uralic"/>
              </a:rPr>
              <a:t>(в ред. от 10 апреля 2020 г. № 479 и от 18 апреля 2020 г. № 540)).</a:t>
            </a:r>
          </a:p>
          <a:p>
            <a:pPr algn="just">
              <a:spcAft>
                <a:spcPts val="1000"/>
              </a:spcAft>
              <a:tabLst>
                <a:tab pos="1398270" algn="l"/>
              </a:tabLst>
            </a:pPr>
            <a:r>
              <a:rPr lang="ru-RU" dirty="0" smtClean="0">
                <a:latin typeface="Gothic Uralic"/>
                <a:cs typeface="Gothic Uralic"/>
              </a:rPr>
              <a:t>- При </a:t>
            </a:r>
            <a:r>
              <a:rPr lang="ru-RU" dirty="0">
                <a:latin typeface="Gothic Uralic"/>
                <a:cs typeface="Gothic Uralic"/>
              </a:rPr>
              <a:t>этом учитывается основной вид экономической </a:t>
            </a:r>
            <a:r>
              <a:rPr lang="ru-RU" dirty="0" smtClean="0">
                <a:latin typeface="Gothic Uralic"/>
                <a:cs typeface="Gothic Uralic"/>
              </a:rPr>
              <a:t>деятельности по </a:t>
            </a:r>
            <a:r>
              <a:rPr lang="ru-RU" dirty="0">
                <a:latin typeface="Gothic Uralic"/>
                <a:cs typeface="Gothic Uralic"/>
              </a:rPr>
              <a:t>состоянию </a:t>
            </a:r>
            <a:r>
              <a:rPr lang="ru-RU" dirty="0" smtClean="0">
                <a:latin typeface="Gothic Uralic"/>
                <a:cs typeface="Gothic Uralic"/>
              </a:rPr>
              <a:t>                      на </a:t>
            </a:r>
            <a:r>
              <a:rPr lang="ru-RU" dirty="0">
                <a:latin typeface="Gothic Uralic"/>
                <a:cs typeface="Gothic Uralic"/>
              </a:rPr>
              <a:t>1 марта 2020 года.</a:t>
            </a:r>
          </a:p>
          <a:p>
            <a:pPr algn="just">
              <a:spcAft>
                <a:spcPts val="1000"/>
              </a:spcAft>
              <a:tabLst>
                <a:tab pos="1398270" algn="l"/>
              </a:tabLst>
            </a:pPr>
            <a:r>
              <a:rPr lang="ru-RU" dirty="0" smtClean="0">
                <a:latin typeface="Gothic Uralic"/>
                <a:cs typeface="Gothic Uralic"/>
              </a:rPr>
              <a:t>- Организация </a:t>
            </a:r>
            <a:r>
              <a:rPr lang="ru-RU" dirty="0">
                <a:latin typeface="Gothic Uralic"/>
                <a:cs typeface="Gothic Uralic"/>
              </a:rPr>
              <a:t>не должна </a:t>
            </a:r>
            <a:r>
              <a:rPr lang="ru-RU" dirty="0" smtClean="0">
                <a:latin typeface="Gothic Uralic"/>
                <a:cs typeface="Gothic Uralic"/>
              </a:rPr>
              <a:t>находиться </a:t>
            </a:r>
            <a:r>
              <a:rPr lang="ru-RU" dirty="0">
                <a:latin typeface="Gothic Uralic"/>
                <a:cs typeface="Gothic Uralic"/>
              </a:rPr>
              <a:t>в процессе ликвидации, в отношении нее не должна быть введена процедура банкротства, не принято решение о предстоящем исключении получателя субсидии из Единого государственного реестра юридических лиц</a:t>
            </a:r>
          </a:p>
          <a:p>
            <a:pPr algn="just">
              <a:spcAft>
                <a:spcPts val="1000"/>
              </a:spcAft>
              <a:tabLst>
                <a:tab pos="1398270" algn="l"/>
              </a:tabLst>
            </a:pPr>
            <a:r>
              <a:rPr lang="ru-RU" dirty="0">
                <a:latin typeface="Gothic Uralic"/>
                <a:cs typeface="Gothic Uralic"/>
              </a:rPr>
              <a:t> </a:t>
            </a:r>
            <a:r>
              <a:rPr lang="ru-RU" dirty="0" smtClean="0">
                <a:latin typeface="Gothic Uralic"/>
                <a:cs typeface="Gothic Uralic"/>
              </a:rPr>
              <a:t>- Также </a:t>
            </a:r>
            <a:r>
              <a:rPr lang="ru-RU" dirty="0">
                <a:latin typeface="Gothic Uralic"/>
                <a:cs typeface="Gothic Uralic"/>
              </a:rPr>
              <a:t>по состоянию на 1 марта 2020 г. </a:t>
            </a:r>
            <a:r>
              <a:rPr lang="ru-RU" dirty="0" smtClean="0">
                <a:latin typeface="Gothic Uralic"/>
                <a:cs typeface="Gothic Uralic"/>
              </a:rPr>
              <a:t>Должна </a:t>
            </a:r>
            <a:r>
              <a:rPr lang="ru-RU" dirty="0">
                <a:latin typeface="Gothic Uralic"/>
                <a:cs typeface="Gothic Uralic"/>
              </a:rPr>
              <a:t>отсутствовать недоимка по налогам и страховым взносам, в совокупности превышающая 3 тысячи рублей.</a:t>
            </a:r>
          </a:p>
          <a:p>
            <a:pPr algn="just">
              <a:spcAft>
                <a:spcPts val="1000"/>
              </a:spcAft>
              <a:tabLst>
                <a:tab pos="1398270" algn="l"/>
              </a:tabLst>
            </a:pPr>
            <a:r>
              <a:rPr lang="ru-RU" dirty="0">
                <a:latin typeface="Gothic Uralic"/>
                <a:cs typeface="Gothic Uralic"/>
              </a:rPr>
              <a:t> </a:t>
            </a:r>
            <a:r>
              <a:rPr lang="ru-RU" dirty="0" smtClean="0">
                <a:latin typeface="Gothic Uralic"/>
                <a:cs typeface="Gothic Uralic"/>
              </a:rPr>
              <a:t>- Количество </a:t>
            </a:r>
            <a:r>
              <a:rPr lang="ru-RU" dirty="0">
                <a:latin typeface="Gothic Uralic"/>
                <a:cs typeface="Gothic Uralic"/>
              </a:rPr>
              <a:t>работников в месяце, за который выплачивается субсидия, должно составлять не менее 90 процентов количества работников в марте 2020 года</a:t>
            </a:r>
          </a:p>
        </p:txBody>
      </p:sp>
      <p:sp>
        <p:nvSpPr>
          <p:cNvPr id="22" name="Прямоугольник 21"/>
          <p:cNvSpPr/>
          <p:nvPr/>
        </p:nvSpPr>
        <p:spPr>
          <a:xfrm>
            <a:off x="326593" y="8970286"/>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3" name="Прямоугольник 22"/>
          <p:cNvSpPr/>
          <p:nvPr/>
        </p:nvSpPr>
        <p:spPr>
          <a:xfrm>
            <a:off x="326593" y="9361115"/>
            <a:ext cx="13689285" cy="1200329"/>
          </a:xfrm>
          <a:prstGeom prst="rect">
            <a:avLst/>
          </a:prstGeom>
        </p:spPr>
        <p:txBody>
          <a:bodyPr wrap="square">
            <a:spAutoFit/>
          </a:bodyPr>
          <a:lstStyle/>
          <a:p>
            <a:pPr>
              <a:spcAft>
                <a:spcPts val="0"/>
              </a:spcAft>
            </a:pPr>
            <a:r>
              <a:rPr lang="ru-RU" dirty="0">
                <a:latin typeface="Gothic Uralic"/>
                <a:hlinkClick r:id="rId6"/>
              </a:rPr>
              <a:t>Постановление Правительства России от 24 апреля 2020 года № 576 </a:t>
            </a:r>
            <a:r>
              <a:rPr lang="ru-RU" dirty="0">
                <a:latin typeface="Gothic Uralic"/>
              </a:rPr>
              <a:t>"Об утверждении Правил предоставления в 2020 году из федерального бюджета субсидий субъектам малого и среднего предпринимательства, ведущим деятельность в отраслях российской экономики, в наибольшей степени пострадавших в условиях ухудшения ситуации в результате распространения новой </a:t>
            </a:r>
            <a:r>
              <a:rPr lang="ru-RU" dirty="0" err="1">
                <a:latin typeface="Gothic Uralic"/>
              </a:rPr>
              <a:t>коронавирусной</a:t>
            </a:r>
            <a:r>
              <a:rPr lang="ru-RU" dirty="0">
                <a:latin typeface="Gothic Uralic"/>
              </a:rPr>
              <a:t> инфекции"</a:t>
            </a:r>
            <a:endParaRPr lang="ru-RU" dirty="0">
              <a:latin typeface="Gothic Uralic"/>
              <a:cs typeface="Gothic Uralic"/>
            </a:endParaRPr>
          </a:p>
        </p:txBody>
      </p:sp>
    </p:spTree>
    <p:extLst>
      <p:ext uri="{BB962C8B-B14F-4D97-AF65-F5344CB8AC3E}">
        <p14:creationId xmlns:p14="http://schemas.microsoft.com/office/powerpoint/2010/main" val="253963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grpSp>
        <p:nvGrpSpPr>
          <p:cNvPr id="12" name="object 12"/>
          <p:cNvGrpSpPr/>
          <p:nvPr/>
        </p:nvGrpSpPr>
        <p:grpSpPr>
          <a:xfrm>
            <a:off x="754748" y="2733675"/>
            <a:ext cx="2108200" cy="2108200"/>
            <a:chOff x="773798" y="7124966"/>
            <a:chExt cx="2108200" cy="2108200"/>
          </a:xfrm>
        </p:grpSpPr>
        <p:sp>
          <p:nvSpPr>
            <p:cNvPr id="13" name="object 13"/>
            <p:cNvSpPr/>
            <p:nvPr/>
          </p:nvSpPr>
          <p:spPr>
            <a:xfrm>
              <a:off x="773798" y="7124966"/>
              <a:ext cx="2108200" cy="2108200"/>
            </a:xfrm>
            <a:custGeom>
              <a:avLst/>
              <a:gdLst/>
              <a:ahLst/>
              <a:cxnLst/>
              <a:rect l="l" t="t" r="r" b="b"/>
              <a:pathLst>
                <a:path w="2108200" h="2108200">
                  <a:moveTo>
                    <a:pt x="1054100" y="0"/>
                  </a:moveTo>
                  <a:lnTo>
                    <a:pt x="1005848" y="1084"/>
                  </a:lnTo>
                  <a:lnTo>
                    <a:pt x="958154" y="4307"/>
                  </a:lnTo>
                  <a:lnTo>
                    <a:pt x="911063" y="9622"/>
                  </a:lnTo>
                  <a:lnTo>
                    <a:pt x="864622" y="16983"/>
                  </a:lnTo>
                  <a:lnTo>
                    <a:pt x="818878" y="26342"/>
                  </a:lnTo>
                  <a:lnTo>
                    <a:pt x="773876" y="37654"/>
                  </a:lnTo>
                  <a:lnTo>
                    <a:pt x="729664" y="50871"/>
                  </a:lnTo>
                  <a:lnTo>
                    <a:pt x="686288" y="65948"/>
                  </a:lnTo>
                  <a:lnTo>
                    <a:pt x="643794" y="82837"/>
                  </a:lnTo>
                  <a:lnTo>
                    <a:pt x="602229" y="101493"/>
                  </a:lnTo>
                  <a:lnTo>
                    <a:pt x="561640" y="121868"/>
                  </a:lnTo>
                  <a:lnTo>
                    <a:pt x="522073" y="143917"/>
                  </a:lnTo>
                  <a:lnTo>
                    <a:pt x="483574" y="167592"/>
                  </a:lnTo>
                  <a:lnTo>
                    <a:pt x="446191" y="192848"/>
                  </a:lnTo>
                  <a:lnTo>
                    <a:pt x="409968" y="219637"/>
                  </a:lnTo>
                  <a:lnTo>
                    <a:pt x="374954" y="247913"/>
                  </a:lnTo>
                  <a:lnTo>
                    <a:pt x="341195" y="277630"/>
                  </a:lnTo>
                  <a:lnTo>
                    <a:pt x="308736" y="308741"/>
                  </a:lnTo>
                  <a:lnTo>
                    <a:pt x="277626" y="341200"/>
                  </a:lnTo>
                  <a:lnTo>
                    <a:pt x="247909" y="374960"/>
                  </a:lnTo>
                  <a:lnTo>
                    <a:pt x="219633" y="409974"/>
                  </a:lnTo>
                  <a:lnTo>
                    <a:pt x="192844" y="446196"/>
                  </a:lnTo>
                  <a:lnTo>
                    <a:pt x="167589" y="483580"/>
                  </a:lnTo>
                  <a:lnTo>
                    <a:pt x="143914" y="522079"/>
                  </a:lnTo>
                  <a:lnTo>
                    <a:pt x="121866" y="561646"/>
                  </a:lnTo>
                  <a:lnTo>
                    <a:pt x="101491" y="602235"/>
                  </a:lnTo>
                  <a:lnTo>
                    <a:pt x="82835" y="643800"/>
                  </a:lnTo>
                  <a:lnTo>
                    <a:pt x="65946" y="686293"/>
                  </a:lnTo>
                  <a:lnTo>
                    <a:pt x="50870" y="729669"/>
                  </a:lnTo>
                  <a:lnTo>
                    <a:pt x="37653" y="773881"/>
                  </a:lnTo>
                  <a:lnTo>
                    <a:pt x="26341" y="818882"/>
                  </a:lnTo>
                  <a:lnTo>
                    <a:pt x="16982" y="864626"/>
                  </a:lnTo>
                  <a:lnTo>
                    <a:pt x="9622" y="911066"/>
                  </a:lnTo>
                  <a:lnTo>
                    <a:pt x="4307" y="958156"/>
                  </a:lnTo>
                  <a:lnTo>
                    <a:pt x="1084" y="1005849"/>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3"/>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9"/>
                  </a:lnTo>
                  <a:lnTo>
                    <a:pt x="2103892" y="958156"/>
                  </a:lnTo>
                  <a:lnTo>
                    <a:pt x="2098577" y="911066"/>
                  </a:lnTo>
                  <a:lnTo>
                    <a:pt x="2091217" y="864626"/>
                  </a:lnTo>
                  <a:lnTo>
                    <a:pt x="2081858" y="818882"/>
                  </a:lnTo>
                  <a:lnTo>
                    <a:pt x="2070546" y="773881"/>
                  </a:lnTo>
                  <a:lnTo>
                    <a:pt x="2057329" y="729669"/>
                  </a:lnTo>
                  <a:lnTo>
                    <a:pt x="2042253" y="686293"/>
                  </a:lnTo>
                  <a:lnTo>
                    <a:pt x="2025364" y="643800"/>
                  </a:lnTo>
                  <a:lnTo>
                    <a:pt x="2006708" y="602235"/>
                  </a:lnTo>
                  <a:lnTo>
                    <a:pt x="1986333" y="561646"/>
                  </a:lnTo>
                  <a:lnTo>
                    <a:pt x="1964285" y="522079"/>
                  </a:lnTo>
                  <a:lnTo>
                    <a:pt x="1940610" y="483580"/>
                  </a:lnTo>
                  <a:lnTo>
                    <a:pt x="1915355" y="446196"/>
                  </a:lnTo>
                  <a:lnTo>
                    <a:pt x="1888566" y="409974"/>
                  </a:lnTo>
                  <a:lnTo>
                    <a:pt x="1860290" y="374960"/>
                  </a:lnTo>
                  <a:lnTo>
                    <a:pt x="1830573" y="341200"/>
                  </a:lnTo>
                  <a:lnTo>
                    <a:pt x="1799463" y="308741"/>
                  </a:lnTo>
                  <a:lnTo>
                    <a:pt x="1767004" y="277630"/>
                  </a:lnTo>
                  <a:lnTo>
                    <a:pt x="1733245" y="247913"/>
                  </a:lnTo>
                  <a:lnTo>
                    <a:pt x="1698231" y="219637"/>
                  </a:lnTo>
                  <a:lnTo>
                    <a:pt x="1662008" y="192848"/>
                  </a:lnTo>
                  <a:lnTo>
                    <a:pt x="1624625" y="167592"/>
                  </a:lnTo>
                  <a:lnTo>
                    <a:pt x="1586126" y="143917"/>
                  </a:lnTo>
                  <a:lnTo>
                    <a:pt x="1546559" y="121868"/>
                  </a:lnTo>
                  <a:lnTo>
                    <a:pt x="1505970" y="101493"/>
                  </a:lnTo>
                  <a:lnTo>
                    <a:pt x="1464405" y="82837"/>
                  </a:lnTo>
                  <a:lnTo>
                    <a:pt x="1421911" y="65948"/>
                  </a:lnTo>
                  <a:lnTo>
                    <a:pt x="1378535" y="50871"/>
                  </a:lnTo>
                  <a:lnTo>
                    <a:pt x="1334323" y="37654"/>
                  </a:lnTo>
                  <a:lnTo>
                    <a:pt x="1289321" y="26342"/>
                  </a:lnTo>
                  <a:lnTo>
                    <a:pt x="1243577" y="16983"/>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14" name="object 14"/>
            <p:cNvSpPr/>
            <p:nvPr/>
          </p:nvSpPr>
          <p:spPr>
            <a:xfrm>
              <a:off x="1345006" y="7559954"/>
              <a:ext cx="1236980" cy="1236980"/>
            </a:xfrm>
            <a:custGeom>
              <a:avLst/>
              <a:gdLst/>
              <a:ahLst/>
              <a:cxnLst/>
              <a:rect l="l" t="t" r="r" b="b"/>
              <a:pathLst>
                <a:path w="1236980" h="1236979">
                  <a:moveTo>
                    <a:pt x="579818" y="833501"/>
                  </a:moveTo>
                  <a:lnTo>
                    <a:pt x="576961" y="819404"/>
                  </a:lnTo>
                  <a:lnTo>
                    <a:pt x="569201" y="807872"/>
                  </a:lnTo>
                  <a:lnTo>
                    <a:pt x="557669" y="800112"/>
                  </a:lnTo>
                  <a:lnTo>
                    <a:pt x="543572" y="797255"/>
                  </a:lnTo>
                  <a:lnTo>
                    <a:pt x="181178" y="797255"/>
                  </a:lnTo>
                  <a:lnTo>
                    <a:pt x="167068" y="800112"/>
                  </a:lnTo>
                  <a:lnTo>
                    <a:pt x="155549" y="807872"/>
                  </a:lnTo>
                  <a:lnTo>
                    <a:pt x="147789" y="819404"/>
                  </a:lnTo>
                  <a:lnTo>
                    <a:pt x="144945" y="833501"/>
                  </a:lnTo>
                  <a:lnTo>
                    <a:pt x="147789" y="847610"/>
                  </a:lnTo>
                  <a:lnTo>
                    <a:pt x="155549" y="859129"/>
                  </a:lnTo>
                  <a:lnTo>
                    <a:pt x="167068" y="866889"/>
                  </a:lnTo>
                  <a:lnTo>
                    <a:pt x="181178" y="869734"/>
                  </a:lnTo>
                  <a:lnTo>
                    <a:pt x="543572" y="869734"/>
                  </a:lnTo>
                  <a:lnTo>
                    <a:pt x="557669" y="866889"/>
                  </a:lnTo>
                  <a:lnTo>
                    <a:pt x="569201" y="859129"/>
                  </a:lnTo>
                  <a:lnTo>
                    <a:pt x="576961" y="847610"/>
                  </a:lnTo>
                  <a:lnTo>
                    <a:pt x="579818" y="833501"/>
                  </a:lnTo>
                  <a:close/>
                </a:path>
                <a:path w="1236980" h="1236979">
                  <a:moveTo>
                    <a:pt x="579831" y="688543"/>
                  </a:moveTo>
                  <a:lnTo>
                    <a:pt x="576973" y="674446"/>
                  </a:lnTo>
                  <a:lnTo>
                    <a:pt x="569214" y="662927"/>
                  </a:lnTo>
                  <a:lnTo>
                    <a:pt x="557682" y="655167"/>
                  </a:lnTo>
                  <a:lnTo>
                    <a:pt x="543585" y="652310"/>
                  </a:lnTo>
                  <a:lnTo>
                    <a:pt x="181190" y="652310"/>
                  </a:lnTo>
                  <a:lnTo>
                    <a:pt x="167081" y="655167"/>
                  </a:lnTo>
                  <a:lnTo>
                    <a:pt x="155562" y="662927"/>
                  </a:lnTo>
                  <a:lnTo>
                    <a:pt x="147789" y="674446"/>
                  </a:lnTo>
                  <a:lnTo>
                    <a:pt x="144945" y="688543"/>
                  </a:lnTo>
                  <a:lnTo>
                    <a:pt x="147789" y="702652"/>
                  </a:lnTo>
                  <a:lnTo>
                    <a:pt x="155562" y="714171"/>
                  </a:lnTo>
                  <a:lnTo>
                    <a:pt x="167081" y="721944"/>
                  </a:lnTo>
                  <a:lnTo>
                    <a:pt x="181190" y="724789"/>
                  </a:lnTo>
                  <a:lnTo>
                    <a:pt x="543585" y="724789"/>
                  </a:lnTo>
                  <a:lnTo>
                    <a:pt x="557682" y="721944"/>
                  </a:lnTo>
                  <a:lnTo>
                    <a:pt x="569214" y="714171"/>
                  </a:lnTo>
                  <a:lnTo>
                    <a:pt x="576973" y="702652"/>
                  </a:lnTo>
                  <a:lnTo>
                    <a:pt x="579831" y="688543"/>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76"/>
                  </a:moveTo>
                  <a:lnTo>
                    <a:pt x="721931" y="1041679"/>
                  </a:lnTo>
                  <a:lnTo>
                    <a:pt x="714171" y="1030147"/>
                  </a:lnTo>
                  <a:lnTo>
                    <a:pt x="702640" y="1022388"/>
                  </a:lnTo>
                  <a:lnTo>
                    <a:pt x="688543" y="1019530"/>
                  </a:lnTo>
                  <a:lnTo>
                    <a:pt x="471106" y="1019530"/>
                  </a:lnTo>
                  <a:lnTo>
                    <a:pt x="456996" y="1022388"/>
                  </a:lnTo>
                  <a:lnTo>
                    <a:pt x="445477" y="1030147"/>
                  </a:lnTo>
                  <a:lnTo>
                    <a:pt x="437705" y="1041679"/>
                  </a:lnTo>
                  <a:lnTo>
                    <a:pt x="434860" y="1055776"/>
                  </a:lnTo>
                  <a:lnTo>
                    <a:pt x="437705" y="1069886"/>
                  </a:lnTo>
                  <a:lnTo>
                    <a:pt x="445477" y="1081405"/>
                  </a:lnTo>
                  <a:lnTo>
                    <a:pt x="456996" y="1089164"/>
                  </a:lnTo>
                  <a:lnTo>
                    <a:pt x="471106" y="1092009"/>
                  </a:lnTo>
                  <a:lnTo>
                    <a:pt x="688543" y="1092009"/>
                  </a:lnTo>
                  <a:lnTo>
                    <a:pt x="702640" y="1089164"/>
                  </a:lnTo>
                  <a:lnTo>
                    <a:pt x="714171" y="1081405"/>
                  </a:lnTo>
                  <a:lnTo>
                    <a:pt x="721931" y="1069886"/>
                  </a:lnTo>
                  <a:lnTo>
                    <a:pt x="724789" y="1055776"/>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48499" y="72478"/>
                  </a:lnTo>
                  <a:lnTo>
                    <a:pt x="807885" y="31851"/>
                  </a:lnTo>
                  <a:lnTo>
                    <a:pt x="791286" y="18211"/>
                  </a:lnTo>
                  <a:lnTo>
                    <a:pt x="772629" y="8229"/>
                  </a:lnTo>
                  <a:lnTo>
                    <a:pt x="752373" y="2095"/>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16" name="object 7"/>
          <p:cNvSpPr/>
          <p:nvPr/>
        </p:nvSpPr>
        <p:spPr>
          <a:xfrm>
            <a:off x="3232500" y="264881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3629366" y="2526589"/>
            <a:ext cx="10350182" cy="523220"/>
          </a:xfrm>
          <a:prstGeom prst="rect">
            <a:avLst/>
          </a:prstGeom>
        </p:spPr>
        <p:txBody>
          <a:bodyPr wrap="square">
            <a:spAutoFit/>
          </a:bodyPr>
          <a:lstStyle/>
          <a:p>
            <a:pPr algn="just">
              <a:tabLst>
                <a:tab pos="1398270" algn="l"/>
              </a:tabLst>
            </a:pPr>
            <a:r>
              <a:rPr lang="ru-RU" sz="2800" b="1" dirty="0">
                <a:latin typeface="Gothic Uralic"/>
                <a:cs typeface="Gothic Uralic"/>
              </a:rPr>
              <a:t>Предоставляется для:</a:t>
            </a:r>
          </a:p>
        </p:txBody>
      </p:sp>
      <p:sp>
        <p:nvSpPr>
          <p:cNvPr id="20" name="Прямоугольник 19"/>
          <p:cNvSpPr/>
          <p:nvPr/>
        </p:nvSpPr>
        <p:spPr>
          <a:xfrm>
            <a:off x="3629366" y="3049809"/>
            <a:ext cx="10025698" cy="6001643"/>
          </a:xfrm>
          <a:prstGeom prst="rect">
            <a:avLst/>
          </a:prstGeom>
        </p:spPr>
        <p:txBody>
          <a:bodyPr wrap="square">
            <a:spAutoFit/>
          </a:bodyPr>
          <a:lstStyle/>
          <a:p>
            <a:pPr algn="just">
              <a:tabLst>
                <a:tab pos="1398270" algn="l"/>
              </a:tabLst>
            </a:pPr>
            <a:r>
              <a:rPr lang="ru-RU" dirty="0" smtClean="0">
                <a:latin typeface="Gothic Uralic"/>
                <a:cs typeface="Gothic Uralic"/>
              </a:rPr>
              <a:t>Частичной </a:t>
            </a:r>
            <a:r>
              <a:rPr lang="ru-RU" dirty="0">
                <a:latin typeface="Gothic Uralic"/>
                <a:cs typeface="Gothic Uralic"/>
              </a:rPr>
              <a:t>компенсации  затрат, связанных с осуществлением деятельности в условиях ухудшения ситуации в результате распространения новой </a:t>
            </a:r>
            <a:r>
              <a:rPr lang="ru-RU" dirty="0" err="1">
                <a:latin typeface="Gothic Uralic"/>
                <a:cs typeface="Gothic Uralic"/>
              </a:rPr>
              <a:t>коронавирусной</a:t>
            </a:r>
            <a:r>
              <a:rPr lang="ru-RU" dirty="0">
                <a:latin typeface="Gothic Uralic"/>
                <a:cs typeface="Gothic Uralic"/>
              </a:rPr>
              <a:t> инфекции, в том числе на сохранение занятости и оплаты труда своих работников в апреле и мае 2020 г.</a:t>
            </a:r>
          </a:p>
          <a:p>
            <a:pPr algn="just">
              <a:tabLst>
                <a:tab pos="1398270" algn="l"/>
              </a:tabLst>
            </a:pPr>
            <a:endParaRPr lang="ru-RU" dirty="0">
              <a:latin typeface="Gothic Uralic"/>
              <a:cs typeface="Gothic Uralic"/>
            </a:endParaRPr>
          </a:p>
          <a:p>
            <a:pPr algn="just">
              <a:tabLst>
                <a:tab pos="1398270" algn="l"/>
              </a:tabLst>
            </a:pPr>
            <a:r>
              <a:rPr lang="ru-RU" sz="2400" b="1" dirty="0" smtClean="0">
                <a:latin typeface="Gothic Uralic"/>
                <a:cs typeface="Gothic Uralic"/>
              </a:rPr>
              <a:t>Чтобы </a:t>
            </a:r>
            <a:r>
              <a:rPr lang="ru-RU" sz="2400" b="1" dirty="0">
                <a:latin typeface="Gothic Uralic"/>
                <a:cs typeface="Gothic Uralic"/>
              </a:rPr>
              <a:t>получить нужно:</a:t>
            </a:r>
          </a:p>
          <a:p>
            <a:pPr algn="just">
              <a:tabLst>
                <a:tab pos="1398270" algn="l"/>
              </a:tabLst>
            </a:pPr>
            <a:endParaRPr lang="ru-RU" dirty="0">
              <a:latin typeface="Gothic Uralic"/>
              <a:cs typeface="Gothic Uralic"/>
            </a:endParaRPr>
          </a:p>
          <a:p>
            <a:pPr algn="just">
              <a:tabLst>
                <a:tab pos="1398270" algn="l"/>
              </a:tabLst>
            </a:pPr>
            <a:r>
              <a:rPr lang="ru-RU" dirty="0" smtClean="0">
                <a:latin typeface="Gothic Uralic"/>
                <a:cs typeface="Gothic Uralic"/>
              </a:rPr>
              <a:t>Субсидии </a:t>
            </a:r>
            <a:r>
              <a:rPr lang="ru-RU" dirty="0">
                <a:latin typeface="Gothic Uralic"/>
                <a:cs typeface="Gothic Uralic"/>
              </a:rPr>
              <a:t>предоставляются на основании реестра для перечисления </a:t>
            </a:r>
            <a:r>
              <a:rPr lang="ru-RU" dirty="0" smtClean="0">
                <a:latin typeface="Gothic Uralic"/>
                <a:cs typeface="Gothic Uralic"/>
              </a:rPr>
              <a:t>субсидий, который формируется </a:t>
            </a:r>
            <a:r>
              <a:rPr lang="ru-RU" dirty="0">
                <a:latin typeface="Gothic Uralic"/>
                <a:cs typeface="Gothic Uralic"/>
              </a:rPr>
              <a:t>Федеральной налоговой </a:t>
            </a:r>
            <a:r>
              <a:rPr lang="ru-RU" dirty="0" smtClean="0">
                <a:latin typeface="Gothic Uralic"/>
                <a:cs typeface="Gothic Uralic"/>
              </a:rPr>
              <a:t>службой. Для </a:t>
            </a:r>
            <a:r>
              <a:rPr lang="ru-RU" dirty="0">
                <a:latin typeface="Gothic Uralic"/>
                <a:cs typeface="Gothic Uralic"/>
              </a:rPr>
              <a:t>включения в реестр необходимо направить заявление по утвержденной форме (приложение № 2).</a:t>
            </a:r>
          </a:p>
          <a:p>
            <a:pPr algn="just">
              <a:tabLst>
                <a:tab pos="1398270" algn="l"/>
              </a:tabLst>
            </a:pPr>
            <a:endParaRPr lang="ru-RU" dirty="0">
              <a:latin typeface="Gothic Uralic"/>
              <a:cs typeface="Gothic Uralic"/>
            </a:endParaRPr>
          </a:p>
          <a:p>
            <a:pPr algn="just">
              <a:tabLst>
                <a:tab pos="1398270" algn="l"/>
              </a:tabLst>
            </a:pPr>
            <a:r>
              <a:rPr lang="ru-RU" dirty="0">
                <a:latin typeface="Gothic Uralic"/>
                <a:cs typeface="Gothic Uralic"/>
              </a:rPr>
              <a:t>Для получения субсидии за апрель 2020 г. заявление направляется в налоговый орган в период с 1 мая до 1 июня 2020 г., для получения субсидии за май 2020 г. - с 1 июня до 1 июля 2020 г.</a:t>
            </a:r>
          </a:p>
          <a:p>
            <a:pPr algn="just">
              <a:tabLst>
                <a:tab pos="1398270" algn="l"/>
              </a:tabLst>
            </a:pPr>
            <a:endParaRPr lang="ru-RU" dirty="0">
              <a:latin typeface="Gothic Uralic"/>
              <a:cs typeface="Gothic Uralic"/>
            </a:endParaRPr>
          </a:p>
          <a:p>
            <a:pPr algn="just">
              <a:tabLst>
                <a:tab pos="1398270" algn="l"/>
              </a:tabLst>
            </a:pPr>
            <a:r>
              <a:rPr lang="ru-RU" dirty="0" smtClean="0">
                <a:latin typeface="Gothic Uralic"/>
                <a:cs typeface="Gothic Uralic"/>
              </a:rPr>
              <a:t>Оно </a:t>
            </a:r>
            <a:r>
              <a:rPr lang="ru-RU" dirty="0">
                <a:latin typeface="Gothic Uralic"/>
                <a:cs typeface="Gothic Uralic"/>
              </a:rPr>
              <a:t>направляется в налоговый орган по месту нахождения организации (месту жительства индивидуального предпринимателя)</a:t>
            </a:r>
          </a:p>
          <a:p>
            <a:pPr algn="just">
              <a:tabLst>
                <a:tab pos="1398270" algn="l"/>
              </a:tabLst>
            </a:pPr>
            <a:endParaRPr lang="ru-RU" dirty="0">
              <a:latin typeface="Gothic Uralic"/>
              <a:cs typeface="Gothic Uralic"/>
            </a:endParaRPr>
          </a:p>
          <a:p>
            <a:pPr algn="just">
              <a:tabLst>
                <a:tab pos="1398270" algn="l"/>
              </a:tabLst>
            </a:pPr>
            <a:r>
              <a:rPr lang="ru-RU" dirty="0" smtClean="0">
                <a:latin typeface="Gothic Uralic"/>
                <a:cs typeface="Gothic Uralic"/>
              </a:rPr>
              <a:t>Заявление </a:t>
            </a:r>
            <a:r>
              <a:rPr lang="ru-RU" dirty="0">
                <a:latin typeface="Gothic Uralic"/>
                <a:cs typeface="Gothic Uralic"/>
              </a:rPr>
              <a:t>подается в электронной форме по телекоммуникационным каналам связи или через личный кабинет налогоплательщика - юридического лица (личный кабинет налогоплательщика - индивидуального предпринимателя) или в виде почтового отправления</a:t>
            </a:r>
          </a:p>
        </p:txBody>
      </p:sp>
      <p:sp>
        <p:nvSpPr>
          <p:cNvPr id="18" name="object 7"/>
          <p:cNvSpPr/>
          <p:nvPr/>
        </p:nvSpPr>
        <p:spPr>
          <a:xfrm>
            <a:off x="3232500" y="4182214"/>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1" name="Прямоугольник 20"/>
          <p:cNvSpPr/>
          <p:nvPr/>
        </p:nvSpPr>
        <p:spPr>
          <a:xfrm>
            <a:off x="326593" y="8970286"/>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3" name="Прямоугольник 22"/>
          <p:cNvSpPr/>
          <p:nvPr/>
        </p:nvSpPr>
        <p:spPr>
          <a:xfrm>
            <a:off x="326593" y="9361115"/>
            <a:ext cx="13689285" cy="1200329"/>
          </a:xfrm>
          <a:prstGeom prst="rect">
            <a:avLst/>
          </a:prstGeom>
        </p:spPr>
        <p:txBody>
          <a:bodyPr wrap="square">
            <a:spAutoFit/>
          </a:bodyPr>
          <a:lstStyle/>
          <a:p>
            <a:pPr>
              <a:spcAft>
                <a:spcPts val="0"/>
              </a:spcAft>
            </a:pPr>
            <a:r>
              <a:rPr lang="ru-RU" dirty="0">
                <a:latin typeface="Gothic Uralic"/>
                <a:hlinkClick r:id="rId4"/>
              </a:rPr>
              <a:t>Постановление Правительства России от 24 апреля 2020 года № 576 </a:t>
            </a:r>
            <a:r>
              <a:rPr lang="ru-RU" dirty="0">
                <a:latin typeface="Gothic Uralic"/>
              </a:rPr>
              <a:t>"Об утверждении Правил предоставления в 2020 году из федерального бюджета субсидий субъектам малого и среднего предпринимательства, ведущим деятельность в отраслях российской экономики, в наибольшей степени пострадавших в условиях ухудшения ситуации в результате распространения новой </a:t>
            </a:r>
            <a:r>
              <a:rPr lang="ru-RU" dirty="0" err="1">
                <a:latin typeface="Gothic Uralic"/>
              </a:rPr>
              <a:t>коронавирусной</a:t>
            </a:r>
            <a:r>
              <a:rPr lang="ru-RU" dirty="0">
                <a:latin typeface="Gothic Uralic"/>
              </a:rPr>
              <a:t> инфекции"</a:t>
            </a:r>
            <a:endParaRPr lang="ru-RU" dirty="0">
              <a:latin typeface="Gothic Uralic"/>
              <a:cs typeface="Gothic Uralic"/>
            </a:endParaRPr>
          </a:p>
        </p:txBody>
      </p:sp>
      <p:sp>
        <p:nvSpPr>
          <p:cNvPr id="17" name="object 6"/>
          <p:cNvSpPr txBox="1"/>
          <p:nvPr/>
        </p:nvSpPr>
        <p:spPr>
          <a:xfrm>
            <a:off x="773798" y="1019212"/>
            <a:ext cx="5026025" cy="939800"/>
          </a:xfrm>
          <a:prstGeom prst="rect">
            <a:avLst/>
          </a:prstGeom>
        </p:spPr>
        <p:txBody>
          <a:bodyPr vert="horz" wrap="square" lIns="0" tIns="12700" rIns="0" bIns="0" rtlCol="0">
            <a:spAutoFit/>
          </a:bodyPr>
          <a:lstStyle/>
          <a:p>
            <a:pPr marL="12700">
              <a:lnSpc>
                <a:spcPct val="100000"/>
              </a:lnSpc>
              <a:spcBef>
                <a:spcPts val="100"/>
              </a:spcBef>
            </a:pPr>
            <a:r>
              <a:rPr lang="ru-RU" sz="6000" b="1" spc="-710" dirty="0" smtClean="0">
                <a:solidFill>
                  <a:srgbClr val="4C1913"/>
                </a:solidFill>
                <a:latin typeface="Trebuchet MS"/>
                <a:cs typeface="Trebuchet MS"/>
              </a:rPr>
              <a:t>1.3. </a:t>
            </a:r>
            <a:r>
              <a:rPr lang="ru-RU" sz="6000" b="1" spc="-90" dirty="0">
                <a:solidFill>
                  <a:srgbClr val="4C1913"/>
                </a:solidFill>
                <a:latin typeface="Trebuchet MS"/>
                <a:cs typeface="Trebuchet MS"/>
              </a:rPr>
              <a:t>Субсидии</a:t>
            </a:r>
            <a:endParaRPr sz="6000" dirty="0">
              <a:latin typeface="Trebuchet MS"/>
              <a:cs typeface="Trebuchet MS"/>
            </a:endParaRPr>
          </a:p>
        </p:txBody>
      </p:sp>
    </p:spTree>
    <p:extLst>
      <p:ext uri="{BB962C8B-B14F-4D97-AF65-F5344CB8AC3E}">
        <p14:creationId xmlns:p14="http://schemas.microsoft.com/office/powerpoint/2010/main" val="85129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grpSp>
        <p:nvGrpSpPr>
          <p:cNvPr id="12" name="object 12"/>
          <p:cNvGrpSpPr/>
          <p:nvPr/>
        </p:nvGrpSpPr>
        <p:grpSpPr>
          <a:xfrm>
            <a:off x="754748" y="2733675"/>
            <a:ext cx="2108200" cy="2108200"/>
            <a:chOff x="773798" y="7124966"/>
            <a:chExt cx="2108200" cy="2108200"/>
          </a:xfrm>
        </p:grpSpPr>
        <p:sp>
          <p:nvSpPr>
            <p:cNvPr id="13" name="object 13"/>
            <p:cNvSpPr/>
            <p:nvPr/>
          </p:nvSpPr>
          <p:spPr>
            <a:xfrm>
              <a:off x="773798" y="7124966"/>
              <a:ext cx="2108200" cy="2108200"/>
            </a:xfrm>
            <a:custGeom>
              <a:avLst/>
              <a:gdLst/>
              <a:ahLst/>
              <a:cxnLst/>
              <a:rect l="l" t="t" r="r" b="b"/>
              <a:pathLst>
                <a:path w="2108200" h="2108200">
                  <a:moveTo>
                    <a:pt x="1054100" y="0"/>
                  </a:moveTo>
                  <a:lnTo>
                    <a:pt x="1005848" y="1084"/>
                  </a:lnTo>
                  <a:lnTo>
                    <a:pt x="958154" y="4307"/>
                  </a:lnTo>
                  <a:lnTo>
                    <a:pt x="911063" y="9622"/>
                  </a:lnTo>
                  <a:lnTo>
                    <a:pt x="864622" y="16983"/>
                  </a:lnTo>
                  <a:lnTo>
                    <a:pt x="818878" y="26342"/>
                  </a:lnTo>
                  <a:lnTo>
                    <a:pt x="773876" y="37654"/>
                  </a:lnTo>
                  <a:lnTo>
                    <a:pt x="729664" y="50871"/>
                  </a:lnTo>
                  <a:lnTo>
                    <a:pt x="686288" y="65948"/>
                  </a:lnTo>
                  <a:lnTo>
                    <a:pt x="643794" y="82837"/>
                  </a:lnTo>
                  <a:lnTo>
                    <a:pt x="602229" y="101493"/>
                  </a:lnTo>
                  <a:lnTo>
                    <a:pt x="561640" y="121868"/>
                  </a:lnTo>
                  <a:lnTo>
                    <a:pt x="522073" y="143917"/>
                  </a:lnTo>
                  <a:lnTo>
                    <a:pt x="483574" y="167592"/>
                  </a:lnTo>
                  <a:lnTo>
                    <a:pt x="446191" y="192848"/>
                  </a:lnTo>
                  <a:lnTo>
                    <a:pt x="409968" y="219637"/>
                  </a:lnTo>
                  <a:lnTo>
                    <a:pt x="374954" y="247913"/>
                  </a:lnTo>
                  <a:lnTo>
                    <a:pt x="341195" y="277630"/>
                  </a:lnTo>
                  <a:lnTo>
                    <a:pt x="308736" y="308741"/>
                  </a:lnTo>
                  <a:lnTo>
                    <a:pt x="277626" y="341200"/>
                  </a:lnTo>
                  <a:lnTo>
                    <a:pt x="247909" y="374960"/>
                  </a:lnTo>
                  <a:lnTo>
                    <a:pt x="219633" y="409974"/>
                  </a:lnTo>
                  <a:lnTo>
                    <a:pt x="192844" y="446196"/>
                  </a:lnTo>
                  <a:lnTo>
                    <a:pt x="167589" y="483580"/>
                  </a:lnTo>
                  <a:lnTo>
                    <a:pt x="143914" y="522079"/>
                  </a:lnTo>
                  <a:lnTo>
                    <a:pt x="121866" y="561646"/>
                  </a:lnTo>
                  <a:lnTo>
                    <a:pt x="101491" y="602235"/>
                  </a:lnTo>
                  <a:lnTo>
                    <a:pt x="82835" y="643800"/>
                  </a:lnTo>
                  <a:lnTo>
                    <a:pt x="65946" y="686293"/>
                  </a:lnTo>
                  <a:lnTo>
                    <a:pt x="50870" y="729669"/>
                  </a:lnTo>
                  <a:lnTo>
                    <a:pt x="37653" y="773881"/>
                  </a:lnTo>
                  <a:lnTo>
                    <a:pt x="26341" y="818882"/>
                  </a:lnTo>
                  <a:lnTo>
                    <a:pt x="16982" y="864626"/>
                  </a:lnTo>
                  <a:lnTo>
                    <a:pt x="9622" y="911066"/>
                  </a:lnTo>
                  <a:lnTo>
                    <a:pt x="4307" y="958156"/>
                  </a:lnTo>
                  <a:lnTo>
                    <a:pt x="1084" y="1005849"/>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3"/>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9"/>
                  </a:lnTo>
                  <a:lnTo>
                    <a:pt x="2103892" y="958156"/>
                  </a:lnTo>
                  <a:lnTo>
                    <a:pt x="2098577" y="911066"/>
                  </a:lnTo>
                  <a:lnTo>
                    <a:pt x="2091217" y="864626"/>
                  </a:lnTo>
                  <a:lnTo>
                    <a:pt x="2081858" y="818882"/>
                  </a:lnTo>
                  <a:lnTo>
                    <a:pt x="2070546" y="773881"/>
                  </a:lnTo>
                  <a:lnTo>
                    <a:pt x="2057329" y="729669"/>
                  </a:lnTo>
                  <a:lnTo>
                    <a:pt x="2042253" y="686293"/>
                  </a:lnTo>
                  <a:lnTo>
                    <a:pt x="2025364" y="643800"/>
                  </a:lnTo>
                  <a:lnTo>
                    <a:pt x="2006708" y="602235"/>
                  </a:lnTo>
                  <a:lnTo>
                    <a:pt x="1986333" y="561646"/>
                  </a:lnTo>
                  <a:lnTo>
                    <a:pt x="1964285" y="522079"/>
                  </a:lnTo>
                  <a:lnTo>
                    <a:pt x="1940610" y="483580"/>
                  </a:lnTo>
                  <a:lnTo>
                    <a:pt x="1915355" y="446196"/>
                  </a:lnTo>
                  <a:lnTo>
                    <a:pt x="1888566" y="409974"/>
                  </a:lnTo>
                  <a:lnTo>
                    <a:pt x="1860290" y="374960"/>
                  </a:lnTo>
                  <a:lnTo>
                    <a:pt x="1830573" y="341200"/>
                  </a:lnTo>
                  <a:lnTo>
                    <a:pt x="1799463" y="308741"/>
                  </a:lnTo>
                  <a:lnTo>
                    <a:pt x="1767004" y="277630"/>
                  </a:lnTo>
                  <a:lnTo>
                    <a:pt x="1733245" y="247913"/>
                  </a:lnTo>
                  <a:lnTo>
                    <a:pt x="1698231" y="219637"/>
                  </a:lnTo>
                  <a:lnTo>
                    <a:pt x="1662008" y="192848"/>
                  </a:lnTo>
                  <a:lnTo>
                    <a:pt x="1624625" y="167592"/>
                  </a:lnTo>
                  <a:lnTo>
                    <a:pt x="1586126" y="143917"/>
                  </a:lnTo>
                  <a:lnTo>
                    <a:pt x="1546559" y="121868"/>
                  </a:lnTo>
                  <a:lnTo>
                    <a:pt x="1505970" y="101493"/>
                  </a:lnTo>
                  <a:lnTo>
                    <a:pt x="1464405" y="82837"/>
                  </a:lnTo>
                  <a:lnTo>
                    <a:pt x="1421911" y="65948"/>
                  </a:lnTo>
                  <a:lnTo>
                    <a:pt x="1378535" y="50871"/>
                  </a:lnTo>
                  <a:lnTo>
                    <a:pt x="1334323" y="37654"/>
                  </a:lnTo>
                  <a:lnTo>
                    <a:pt x="1289321" y="26342"/>
                  </a:lnTo>
                  <a:lnTo>
                    <a:pt x="1243577" y="16983"/>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14" name="object 14"/>
            <p:cNvSpPr/>
            <p:nvPr/>
          </p:nvSpPr>
          <p:spPr>
            <a:xfrm>
              <a:off x="1345006" y="7559954"/>
              <a:ext cx="1236980" cy="1236980"/>
            </a:xfrm>
            <a:custGeom>
              <a:avLst/>
              <a:gdLst/>
              <a:ahLst/>
              <a:cxnLst/>
              <a:rect l="l" t="t" r="r" b="b"/>
              <a:pathLst>
                <a:path w="1236980" h="1236979">
                  <a:moveTo>
                    <a:pt x="579818" y="833501"/>
                  </a:moveTo>
                  <a:lnTo>
                    <a:pt x="576961" y="819404"/>
                  </a:lnTo>
                  <a:lnTo>
                    <a:pt x="569201" y="807872"/>
                  </a:lnTo>
                  <a:lnTo>
                    <a:pt x="557669" y="800112"/>
                  </a:lnTo>
                  <a:lnTo>
                    <a:pt x="543572" y="797255"/>
                  </a:lnTo>
                  <a:lnTo>
                    <a:pt x="181178" y="797255"/>
                  </a:lnTo>
                  <a:lnTo>
                    <a:pt x="167068" y="800112"/>
                  </a:lnTo>
                  <a:lnTo>
                    <a:pt x="155549" y="807872"/>
                  </a:lnTo>
                  <a:lnTo>
                    <a:pt x="147789" y="819404"/>
                  </a:lnTo>
                  <a:lnTo>
                    <a:pt x="144945" y="833501"/>
                  </a:lnTo>
                  <a:lnTo>
                    <a:pt x="147789" y="847610"/>
                  </a:lnTo>
                  <a:lnTo>
                    <a:pt x="155549" y="859129"/>
                  </a:lnTo>
                  <a:lnTo>
                    <a:pt x="167068" y="866889"/>
                  </a:lnTo>
                  <a:lnTo>
                    <a:pt x="181178" y="869734"/>
                  </a:lnTo>
                  <a:lnTo>
                    <a:pt x="543572" y="869734"/>
                  </a:lnTo>
                  <a:lnTo>
                    <a:pt x="557669" y="866889"/>
                  </a:lnTo>
                  <a:lnTo>
                    <a:pt x="569201" y="859129"/>
                  </a:lnTo>
                  <a:lnTo>
                    <a:pt x="576961" y="847610"/>
                  </a:lnTo>
                  <a:lnTo>
                    <a:pt x="579818" y="833501"/>
                  </a:lnTo>
                  <a:close/>
                </a:path>
                <a:path w="1236980" h="1236979">
                  <a:moveTo>
                    <a:pt x="579831" y="688543"/>
                  </a:moveTo>
                  <a:lnTo>
                    <a:pt x="576973" y="674446"/>
                  </a:lnTo>
                  <a:lnTo>
                    <a:pt x="569214" y="662927"/>
                  </a:lnTo>
                  <a:lnTo>
                    <a:pt x="557682" y="655167"/>
                  </a:lnTo>
                  <a:lnTo>
                    <a:pt x="543585" y="652310"/>
                  </a:lnTo>
                  <a:lnTo>
                    <a:pt x="181190" y="652310"/>
                  </a:lnTo>
                  <a:lnTo>
                    <a:pt x="167081" y="655167"/>
                  </a:lnTo>
                  <a:lnTo>
                    <a:pt x="155562" y="662927"/>
                  </a:lnTo>
                  <a:lnTo>
                    <a:pt x="147789" y="674446"/>
                  </a:lnTo>
                  <a:lnTo>
                    <a:pt x="144945" y="688543"/>
                  </a:lnTo>
                  <a:lnTo>
                    <a:pt x="147789" y="702652"/>
                  </a:lnTo>
                  <a:lnTo>
                    <a:pt x="155562" y="714171"/>
                  </a:lnTo>
                  <a:lnTo>
                    <a:pt x="167081" y="721944"/>
                  </a:lnTo>
                  <a:lnTo>
                    <a:pt x="181190" y="724789"/>
                  </a:lnTo>
                  <a:lnTo>
                    <a:pt x="543585" y="724789"/>
                  </a:lnTo>
                  <a:lnTo>
                    <a:pt x="557682" y="721944"/>
                  </a:lnTo>
                  <a:lnTo>
                    <a:pt x="569214" y="714171"/>
                  </a:lnTo>
                  <a:lnTo>
                    <a:pt x="576973" y="702652"/>
                  </a:lnTo>
                  <a:lnTo>
                    <a:pt x="579831" y="688543"/>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76"/>
                  </a:moveTo>
                  <a:lnTo>
                    <a:pt x="721931" y="1041679"/>
                  </a:lnTo>
                  <a:lnTo>
                    <a:pt x="714171" y="1030147"/>
                  </a:lnTo>
                  <a:lnTo>
                    <a:pt x="702640" y="1022388"/>
                  </a:lnTo>
                  <a:lnTo>
                    <a:pt x="688543" y="1019530"/>
                  </a:lnTo>
                  <a:lnTo>
                    <a:pt x="471106" y="1019530"/>
                  </a:lnTo>
                  <a:lnTo>
                    <a:pt x="456996" y="1022388"/>
                  </a:lnTo>
                  <a:lnTo>
                    <a:pt x="445477" y="1030147"/>
                  </a:lnTo>
                  <a:lnTo>
                    <a:pt x="437705" y="1041679"/>
                  </a:lnTo>
                  <a:lnTo>
                    <a:pt x="434860" y="1055776"/>
                  </a:lnTo>
                  <a:lnTo>
                    <a:pt x="437705" y="1069886"/>
                  </a:lnTo>
                  <a:lnTo>
                    <a:pt x="445477" y="1081405"/>
                  </a:lnTo>
                  <a:lnTo>
                    <a:pt x="456996" y="1089164"/>
                  </a:lnTo>
                  <a:lnTo>
                    <a:pt x="471106" y="1092009"/>
                  </a:lnTo>
                  <a:lnTo>
                    <a:pt x="688543" y="1092009"/>
                  </a:lnTo>
                  <a:lnTo>
                    <a:pt x="702640" y="1089164"/>
                  </a:lnTo>
                  <a:lnTo>
                    <a:pt x="714171" y="1081405"/>
                  </a:lnTo>
                  <a:lnTo>
                    <a:pt x="721931" y="1069886"/>
                  </a:lnTo>
                  <a:lnTo>
                    <a:pt x="724789" y="1055776"/>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48499" y="72478"/>
                  </a:lnTo>
                  <a:lnTo>
                    <a:pt x="807885" y="31851"/>
                  </a:lnTo>
                  <a:lnTo>
                    <a:pt x="791286" y="18211"/>
                  </a:lnTo>
                  <a:lnTo>
                    <a:pt x="772629" y="8229"/>
                  </a:lnTo>
                  <a:lnTo>
                    <a:pt x="752373" y="2095"/>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16" name="object 7"/>
          <p:cNvSpPr/>
          <p:nvPr/>
        </p:nvSpPr>
        <p:spPr>
          <a:xfrm>
            <a:off x="3188335" y="264881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3629366" y="2526589"/>
            <a:ext cx="10350182" cy="523220"/>
          </a:xfrm>
          <a:prstGeom prst="rect">
            <a:avLst/>
          </a:prstGeom>
        </p:spPr>
        <p:txBody>
          <a:bodyPr wrap="square">
            <a:spAutoFit/>
          </a:bodyPr>
          <a:lstStyle/>
          <a:p>
            <a:pPr algn="just">
              <a:tabLst>
                <a:tab pos="1398270" algn="l"/>
              </a:tabLst>
            </a:pPr>
            <a:r>
              <a:rPr lang="ru-RU" sz="2800" b="1" dirty="0">
                <a:latin typeface="Gothic Uralic"/>
                <a:cs typeface="Gothic Uralic"/>
              </a:rPr>
              <a:t>Размер субсидии</a:t>
            </a:r>
          </a:p>
        </p:txBody>
      </p:sp>
      <p:sp>
        <p:nvSpPr>
          <p:cNvPr id="20" name="Прямоугольник 19"/>
          <p:cNvSpPr/>
          <p:nvPr/>
        </p:nvSpPr>
        <p:spPr>
          <a:xfrm>
            <a:off x="3629366" y="3158438"/>
            <a:ext cx="10025698" cy="5632311"/>
          </a:xfrm>
          <a:prstGeom prst="rect">
            <a:avLst/>
          </a:prstGeom>
        </p:spPr>
        <p:txBody>
          <a:bodyPr wrap="square">
            <a:spAutoFit/>
          </a:bodyPr>
          <a:lstStyle/>
          <a:p>
            <a:pPr algn="just">
              <a:tabLst>
                <a:tab pos="1398270" algn="l"/>
              </a:tabLst>
            </a:pPr>
            <a:r>
              <a:rPr lang="ru-RU" sz="2400" dirty="0">
                <a:latin typeface="Gothic Uralic"/>
                <a:cs typeface="Gothic Uralic"/>
              </a:rPr>
              <a:t>О</a:t>
            </a:r>
            <a:r>
              <a:rPr lang="ru-RU" sz="2400" dirty="0" smtClean="0">
                <a:latin typeface="Gothic Uralic"/>
                <a:cs typeface="Gothic Uralic"/>
              </a:rPr>
              <a:t>пределяется </a:t>
            </a:r>
            <a:r>
              <a:rPr lang="ru-RU" sz="2400" dirty="0">
                <a:latin typeface="Gothic Uralic"/>
                <a:cs typeface="Gothic Uralic"/>
              </a:rPr>
              <a:t>как произведение </a:t>
            </a:r>
            <a:r>
              <a:rPr lang="ru-RU" sz="2400" dirty="0" smtClean="0">
                <a:latin typeface="Gothic Uralic"/>
                <a:cs typeface="Gothic Uralic"/>
              </a:rPr>
              <a:t>величины МРОТ </a:t>
            </a:r>
            <a:r>
              <a:rPr lang="ru-RU" sz="2400" dirty="0">
                <a:latin typeface="Gothic Uralic"/>
                <a:cs typeface="Gothic Uralic"/>
              </a:rPr>
              <a:t>по состоянию </a:t>
            </a:r>
            <a:r>
              <a:rPr lang="ru-RU" sz="2400" dirty="0" smtClean="0">
                <a:latin typeface="Gothic Uralic"/>
                <a:cs typeface="Gothic Uralic"/>
              </a:rPr>
              <a:t>     на </a:t>
            </a:r>
            <a:r>
              <a:rPr lang="ru-RU" sz="2400" dirty="0">
                <a:latin typeface="Gothic Uralic"/>
                <a:cs typeface="Gothic Uralic"/>
              </a:rPr>
              <a:t>1 января 2020 г</a:t>
            </a:r>
            <a:r>
              <a:rPr lang="ru-RU" sz="2400" dirty="0" smtClean="0">
                <a:latin typeface="Gothic Uralic"/>
                <a:cs typeface="Gothic Uralic"/>
              </a:rPr>
              <a:t>. (</a:t>
            </a:r>
            <a:r>
              <a:rPr lang="ru-RU" sz="2400" dirty="0">
                <a:latin typeface="Gothic Uralic"/>
                <a:cs typeface="Gothic Uralic"/>
              </a:rPr>
              <a:t>12130 </a:t>
            </a:r>
            <a:r>
              <a:rPr lang="ru-RU" sz="2400" dirty="0" smtClean="0">
                <a:latin typeface="Gothic Uralic"/>
                <a:cs typeface="Gothic Uralic"/>
              </a:rPr>
              <a:t>рублей):</a:t>
            </a:r>
          </a:p>
          <a:p>
            <a:pPr algn="just">
              <a:tabLst>
                <a:tab pos="1398270" algn="l"/>
              </a:tabLst>
            </a:pPr>
            <a:r>
              <a:rPr lang="ru-RU" sz="2400" dirty="0" smtClean="0">
                <a:latin typeface="Gothic Uralic"/>
                <a:cs typeface="Gothic Uralic"/>
              </a:rPr>
              <a:t>- на </a:t>
            </a:r>
            <a:r>
              <a:rPr lang="ru-RU" sz="2400" dirty="0">
                <a:latin typeface="Gothic Uralic"/>
                <a:cs typeface="Gothic Uralic"/>
              </a:rPr>
              <a:t>количество работников в марте 2020 </a:t>
            </a:r>
            <a:r>
              <a:rPr lang="ru-RU" sz="2400" dirty="0" smtClean="0">
                <a:latin typeface="Gothic Uralic"/>
                <a:cs typeface="Gothic Uralic"/>
              </a:rPr>
              <a:t>г. - </a:t>
            </a:r>
            <a:r>
              <a:rPr lang="ru-RU" sz="2400" dirty="0">
                <a:latin typeface="Gothic Uralic"/>
                <a:cs typeface="Gothic Uralic"/>
              </a:rPr>
              <a:t>в отношении </a:t>
            </a:r>
            <a:r>
              <a:rPr lang="ru-RU" sz="2400" dirty="0" smtClean="0">
                <a:latin typeface="Gothic Uralic"/>
                <a:cs typeface="Gothic Uralic"/>
              </a:rPr>
              <a:t>организаций;</a:t>
            </a:r>
          </a:p>
          <a:p>
            <a:pPr algn="just">
              <a:tabLst>
                <a:tab pos="1398270" algn="l"/>
              </a:tabLst>
            </a:pPr>
            <a:r>
              <a:rPr lang="ru-RU" sz="2400" dirty="0" smtClean="0">
                <a:latin typeface="Gothic Uralic"/>
                <a:cs typeface="Gothic Uralic"/>
              </a:rPr>
              <a:t>- на </a:t>
            </a:r>
            <a:r>
              <a:rPr lang="ru-RU" sz="2400" dirty="0">
                <a:latin typeface="Gothic Uralic"/>
                <a:cs typeface="Gothic Uralic"/>
              </a:rPr>
              <a:t>количество работников в марте 2020 года, увеличенное на единицу, - в отношении индивидуальных предпринимателей.</a:t>
            </a:r>
          </a:p>
          <a:p>
            <a:pPr algn="just">
              <a:tabLst>
                <a:tab pos="1398270" algn="l"/>
              </a:tabLst>
            </a:pPr>
            <a:endParaRPr lang="ru-RU" sz="2400" dirty="0">
              <a:latin typeface="Gothic Uralic"/>
              <a:cs typeface="Gothic Uralic"/>
            </a:endParaRPr>
          </a:p>
          <a:p>
            <a:pPr algn="just">
              <a:tabLst>
                <a:tab pos="1398270" algn="l"/>
              </a:tabLst>
            </a:pPr>
            <a:r>
              <a:rPr lang="ru-RU" sz="2400" dirty="0" smtClean="0">
                <a:latin typeface="Gothic Uralic"/>
                <a:cs typeface="Gothic Uralic"/>
              </a:rPr>
              <a:t>Для </a:t>
            </a:r>
            <a:r>
              <a:rPr lang="ru-RU" sz="2400" dirty="0">
                <a:latin typeface="Gothic Uralic"/>
                <a:cs typeface="Gothic Uralic"/>
              </a:rPr>
              <a:t>индивидуальных предпринимателей, не имеющих работников, размер субсидии равен величине МРОТ.</a:t>
            </a:r>
          </a:p>
          <a:p>
            <a:pPr algn="just">
              <a:tabLst>
                <a:tab pos="1398270" algn="l"/>
              </a:tabLst>
            </a:pPr>
            <a:endParaRPr lang="ru-RU" sz="2400" dirty="0">
              <a:latin typeface="Gothic Uralic"/>
              <a:cs typeface="Gothic Uralic"/>
            </a:endParaRPr>
          </a:p>
          <a:p>
            <a:pPr algn="just">
              <a:tabLst>
                <a:tab pos="1398270" algn="l"/>
              </a:tabLst>
            </a:pPr>
            <a:r>
              <a:rPr lang="ru-RU" sz="2400" dirty="0">
                <a:latin typeface="Gothic Uralic"/>
                <a:cs typeface="Gothic Uralic"/>
              </a:rPr>
              <a:t>Количество работников определяется ФНС России на основании полученных от Пенсионного фонда России данных из отчетности по форме "Сведения о застрахованных лицах", утвержденной постановлением Правления Пенсионного фонда России от 1 февраля 2016 г. № 83п.</a:t>
            </a:r>
          </a:p>
        </p:txBody>
      </p:sp>
      <p:sp>
        <p:nvSpPr>
          <p:cNvPr id="18" name="Прямоугольник 17"/>
          <p:cNvSpPr/>
          <p:nvPr/>
        </p:nvSpPr>
        <p:spPr>
          <a:xfrm>
            <a:off x="326593" y="8970286"/>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1" name="Прямоугольник 20"/>
          <p:cNvSpPr/>
          <p:nvPr/>
        </p:nvSpPr>
        <p:spPr>
          <a:xfrm>
            <a:off x="326593" y="9361115"/>
            <a:ext cx="13689285" cy="1200329"/>
          </a:xfrm>
          <a:prstGeom prst="rect">
            <a:avLst/>
          </a:prstGeom>
        </p:spPr>
        <p:txBody>
          <a:bodyPr wrap="square">
            <a:spAutoFit/>
          </a:bodyPr>
          <a:lstStyle/>
          <a:p>
            <a:pPr>
              <a:spcAft>
                <a:spcPts val="0"/>
              </a:spcAft>
            </a:pPr>
            <a:r>
              <a:rPr lang="ru-RU" dirty="0">
                <a:latin typeface="Gothic Uralic"/>
                <a:hlinkClick r:id="rId4"/>
              </a:rPr>
              <a:t>Постановление Правительства России от 24 апреля 2020 года № 576 </a:t>
            </a:r>
            <a:r>
              <a:rPr lang="ru-RU" dirty="0">
                <a:latin typeface="Gothic Uralic"/>
              </a:rPr>
              <a:t>"Об утверждении Правил предоставления в 2020 году из федерального бюджета субсидий субъектам малого и среднего предпринимательства, ведущим деятельность в отраслях российской экономики, в наибольшей степени пострадавших в условиях ухудшения ситуации в результате распространения новой </a:t>
            </a:r>
            <a:r>
              <a:rPr lang="ru-RU" dirty="0" err="1">
                <a:latin typeface="Gothic Uralic"/>
              </a:rPr>
              <a:t>коронавирусной</a:t>
            </a:r>
            <a:r>
              <a:rPr lang="ru-RU" dirty="0">
                <a:latin typeface="Gothic Uralic"/>
              </a:rPr>
              <a:t> инфекции"</a:t>
            </a:r>
            <a:endParaRPr lang="ru-RU" dirty="0">
              <a:latin typeface="Gothic Uralic"/>
              <a:cs typeface="Gothic Uralic"/>
            </a:endParaRPr>
          </a:p>
        </p:txBody>
      </p:sp>
      <p:sp>
        <p:nvSpPr>
          <p:cNvPr id="17" name="object 6"/>
          <p:cNvSpPr txBox="1"/>
          <p:nvPr/>
        </p:nvSpPr>
        <p:spPr>
          <a:xfrm>
            <a:off x="773798" y="1019212"/>
            <a:ext cx="5026025" cy="939800"/>
          </a:xfrm>
          <a:prstGeom prst="rect">
            <a:avLst/>
          </a:prstGeom>
        </p:spPr>
        <p:txBody>
          <a:bodyPr vert="horz" wrap="square" lIns="0" tIns="12700" rIns="0" bIns="0" rtlCol="0">
            <a:spAutoFit/>
          </a:bodyPr>
          <a:lstStyle/>
          <a:p>
            <a:pPr marL="12700">
              <a:lnSpc>
                <a:spcPct val="100000"/>
              </a:lnSpc>
              <a:spcBef>
                <a:spcPts val="100"/>
              </a:spcBef>
            </a:pPr>
            <a:r>
              <a:rPr lang="ru-RU" sz="6000" b="1" spc="-710" dirty="0" smtClean="0">
                <a:solidFill>
                  <a:srgbClr val="4C1913"/>
                </a:solidFill>
                <a:latin typeface="Trebuchet MS"/>
                <a:cs typeface="Trebuchet MS"/>
              </a:rPr>
              <a:t>1.3. </a:t>
            </a:r>
            <a:r>
              <a:rPr lang="ru-RU" sz="6000" b="1" spc="-90" dirty="0">
                <a:solidFill>
                  <a:srgbClr val="4C1913"/>
                </a:solidFill>
                <a:latin typeface="Trebuchet MS"/>
                <a:cs typeface="Trebuchet MS"/>
              </a:rPr>
              <a:t>Субсидии</a:t>
            </a:r>
            <a:endParaRPr sz="6000" dirty="0">
              <a:latin typeface="Trebuchet MS"/>
              <a:cs typeface="Trebuchet MS"/>
            </a:endParaRPr>
          </a:p>
        </p:txBody>
      </p:sp>
    </p:spTree>
    <p:extLst>
      <p:ext uri="{BB962C8B-B14F-4D97-AF65-F5344CB8AC3E}">
        <p14:creationId xmlns:p14="http://schemas.microsoft.com/office/powerpoint/2010/main" val="207724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5" name="Прямоугольник 14"/>
          <p:cNvSpPr/>
          <p:nvPr/>
        </p:nvSpPr>
        <p:spPr>
          <a:xfrm>
            <a:off x="3863550" y="2810098"/>
            <a:ext cx="9699655" cy="5539978"/>
          </a:xfrm>
          <a:prstGeom prst="rect">
            <a:avLst/>
          </a:prstGeom>
        </p:spPr>
        <p:txBody>
          <a:bodyPr wrap="square">
            <a:spAutoFit/>
          </a:bodyPr>
          <a:lstStyle/>
          <a:p>
            <a:r>
              <a:rPr lang="ru-RU" sz="2400" b="1" dirty="0">
                <a:latin typeface="Gothic Uralic"/>
                <a:cs typeface="Times New Roman" panose="02020603050405020304" pitchFamily="18" charset="0"/>
              </a:rPr>
              <a:t>От оплаты НДФЛ освобождены. А также не учитываются при определении налоговой базы по налогу на прибыль</a:t>
            </a:r>
            <a:r>
              <a:rPr lang="ru-RU" dirty="0">
                <a:latin typeface="Gothic Uralic"/>
                <a:cs typeface="Times New Roman" panose="02020603050405020304" pitchFamily="18" charset="0"/>
              </a:rPr>
              <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a:r>
            <a:br>
              <a:rPr lang="ru-RU" dirty="0">
                <a:latin typeface="Gothic Uralic"/>
                <a:cs typeface="Times New Roman" panose="02020603050405020304" pitchFamily="18" charset="0"/>
              </a:rPr>
            </a:br>
            <a:r>
              <a:rPr lang="ru-RU" sz="2400" dirty="0">
                <a:latin typeface="Gothic Uralic"/>
                <a:cs typeface="Times New Roman" panose="02020603050405020304" pitchFamily="18" charset="0"/>
              </a:rPr>
              <a:t>Доходы в виде субсидий, полученных из федерального бюджета субъектами малого и среднего предпринимательства, освобождены от НДФЛ. Такие изменения внесены в подпункт 60 пункта 1 статьи 251 и пункт 82 статьи 217 Налогового кодекса России.</a:t>
            </a:r>
            <a:br>
              <a:rPr lang="ru-RU" sz="2400" dirty="0">
                <a:latin typeface="Gothic Uralic"/>
                <a:cs typeface="Times New Roman" panose="02020603050405020304" pitchFamily="18" charset="0"/>
              </a:rPr>
            </a:br>
            <a:r>
              <a:rPr lang="ru-RU" sz="2400" dirty="0">
                <a:latin typeface="Gothic Uralic"/>
                <a:cs typeface="Times New Roman" panose="02020603050405020304" pitchFamily="18" charset="0"/>
              </a:rPr>
              <a:t>При определении налоговой базы по налогу на прибыль не будут учитываться доходы в виде субсидий, полученных из федерального бюджета в связи с неблагоприятной ситуацией, связанной с распространением новой </a:t>
            </a:r>
            <a:r>
              <a:rPr lang="ru-RU" sz="2400" dirty="0" err="1">
                <a:latin typeface="Gothic Uralic"/>
                <a:cs typeface="Times New Roman" panose="02020603050405020304" pitchFamily="18" charset="0"/>
              </a:rPr>
              <a:t>коронавирусной</a:t>
            </a:r>
            <a:r>
              <a:rPr lang="ru-RU" sz="2400" dirty="0">
                <a:latin typeface="Gothic Uralic"/>
                <a:cs typeface="Times New Roman" panose="02020603050405020304" pitchFamily="18" charset="0"/>
              </a:rPr>
              <a:t> инфекции (подпункт 60 пункта 1 статьи 251 Налогового кодекса России).</a:t>
            </a:r>
            <a:br>
              <a:rPr lang="ru-RU" sz="2400" dirty="0">
                <a:latin typeface="Gothic Uralic"/>
                <a:cs typeface="Times New Roman" panose="02020603050405020304" pitchFamily="18" charset="0"/>
              </a:rPr>
            </a:br>
            <a:r>
              <a:rPr lang="ru-RU" sz="2400" dirty="0">
                <a:latin typeface="Gothic Uralic"/>
                <a:cs typeface="Times New Roman" panose="02020603050405020304" pitchFamily="18" charset="0"/>
              </a:rPr>
              <a:t>Указанные изменения внесены в Налоговый кодекс России Федеральным законом от 22 апреля 2020 года № 121-ФЗ «О внесении изменений в часть вторую Налогового кодекса Российской Федерации».</a:t>
            </a:r>
            <a:endParaRPr lang="ru-RU" dirty="0">
              <a:latin typeface="Gothic Uralic"/>
              <a:cs typeface="Times New Roman" panose="02020603050405020304" pitchFamily="18" charset="0"/>
            </a:endParaRPr>
          </a:p>
        </p:txBody>
      </p:sp>
      <p:sp>
        <p:nvSpPr>
          <p:cNvPr id="21" name="object 26"/>
          <p:cNvSpPr/>
          <p:nvPr/>
        </p:nvSpPr>
        <p:spPr>
          <a:xfrm>
            <a:off x="3309517" y="299466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16" name="object 12"/>
          <p:cNvGrpSpPr/>
          <p:nvPr/>
        </p:nvGrpSpPr>
        <p:grpSpPr>
          <a:xfrm>
            <a:off x="754748" y="2733675"/>
            <a:ext cx="2108200" cy="2108200"/>
            <a:chOff x="773798" y="7124966"/>
            <a:chExt cx="2108200" cy="2108200"/>
          </a:xfrm>
        </p:grpSpPr>
        <p:sp>
          <p:nvSpPr>
            <p:cNvPr id="17" name="object 13"/>
            <p:cNvSpPr/>
            <p:nvPr/>
          </p:nvSpPr>
          <p:spPr>
            <a:xfrm>
              <a:off x="773798" y="7124966"/>
              <a:ext cx="2108200" cy="2108200"/>
            </a:xfrm>
            <a:custGeom>
              <a:avLst/>
              <a:gdLst/>
              <a:ahLst/>
              <a:cxnLst/>
              <a:rect l="l" t="t" r="r" b="b"/>
              <a:pathLst>
                <a:path w="2108200" h="2108200">
                  <a:moveTo>
                    <a:pt x="1054100" y="0"/>
                  </a:moveTo>
                  <a:lnTo>
                    <a:pt x="1005848" y="1084"/>
                  </a:lnTo>
                  <a:lnTo>
                    <a:pt x="958154" y="4307"/>
                  </a:lnTo>
                  <a:lnTo>
                    <a:pt x="911063" y="9622"/>
                  </a:lnTo>
                  <a:lnTo>
                    <a:pt x="864622" y="16983"/>
                  </a:lnTo>
                  <a:lnTo>
                    <a:pt x="818878" y="26342"/>
                  </a:lnTo>
                  <a:lnTo>
                    <a:pt x="773876" y="37654"/>
                  </a:lnTo>
                  <a:lnTo>
                    <a:pt x="729664" y="50871"/>
                  </a:lnTo>
                  <a:lnTo>
                    <a:pt x="686288" y="65948"/>
                  </a:lnTo>
                  <a:lnTo>
                    <a:pt x="643794" y="82837"/>
                  </a:lnTo>
                  <a:lnTo>
                    <a:pt x="602229" y="101493"/>
                  </a:lnTo>
                  <a:lnTo>
                    <a:pt x="561640" y="121868"/>
                  </a:lnTo>
                  <a:lnTo>
                    <a:pt x="522073" y="143917"/>
                  </a:lnTo>
                  <a:lnTo>
                    <a:pt x="483574" y="167592"/>
                  </a:lnTo>
                  <a:lnTo>
                    <a:pt x="446191" y="192848"/>
                  </a:lnTo>
                  <a:lnTo>
                    <a:pt x="409968" y="219637"/>
                  </a:lnTo>
                  <a:lnTo>
                    <a:pt x="374954" y="247913"/>
                  </a:lnTo>
                  <a:lnTo>
                    <a:pt x="341195" y="277630"/>
                  </a:lnTo>
                  <a:lnTo>
                    <a:pt x="308736" y="308741"/>
                  </a:lnTo>
                  <a:lnTo>
                    <a:pt x="277626" y="341200"/>
                  </a:lnTo>
                  <a:lnTo>
                    <a:pt x="247909" y="374960"/>
                  </a:lnTo>
                  <a:lnTo>
                    <a:pt x="219633" y="409974"/>
                  </a:lnTo>
                  <a:lnTo>
                    <a:pt x="192844" y="446196"/>
                  </a:lnTo>
                  <a:lnTo>
                    <a:pt x="167589" y="483580"/>
                  </a:lnTo>
                  <a:lnTo>
                    <a:pt x="143914" y="522079"/>
                  </a:lnTo>
                  <a:lnTo>
                    <a:pt x="121866" y="561646"/>
                  </a:lnTo>
                  <a:lnTo>
                    <a:pt x="101491" y="602235"/>
                  </a:lnTo>
                  <a:lnTo>
                    <a:pt x="82835" y="643800"/>
                  </a:lnTo>
                  <a:lnTo>
                    <a:pt x="65946" y="686293"/>
                  </a:lnTo>
                  <a:lnTo>
                    <a:pt x="50870" y="729669"/>
                  </a:lnTo>
                  <a:lnTo>
                    <a:pt x="37653" y="773881"/>
                  </a:lnTo>
                  <a:lnTo>
                    <a:pt x="26341" y="818882"/>
                  </a:lnTo>
                  <a:lnTo>
                    <a:pt x="16982" y="864626"/>
                  </a:lnTo>
                  <a:lnTo>
                    <a:pt x="9622" y="911066"/>
                  </a:lnTo>
                  <a:lnTo>
                    <a:pt x="4307" y="958156"/>
                  </a:lnTo>
                  <a:lnTo>
                    <a:pt x="1084" y="1005849"/>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3"/>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9"/>
                  </a:lnTo>
                  <a:lnTo>
                    <a:pt x="2103892" y="958156"/>
                  </a:lnTo>
                  <a:lnTo>
                    <a:pt x="2098577" y="911066"/>
                  </a:lnTo>
                  <a:lnTo>
                    <a:pt x="2091217" y="864626"/>
                  </a:lnTo>
                  <a:lnTo>
                    <a:pt x="2081858" y="818882"/>
                  </a:lnTo>
                  <a:lnTo>
                    <a:pt x="2070546" y="773881"/>
                  </a:lnTo>
                  <a:lnTo>
                    <a:pt x="2057329" y="729669"/>
                  </a:lnTo>
                  <a:lnTo>
                    <a:pt x="2042253" y="686293"/>
                  </a:lnTo>
                  <a:lnTo>
                    <a:pt x="2025364" y="643800"/>
                  </a:lnTo>
                  <a:lnTo>
                    <a:pt x="2006708" y="602235"/>
                  </a:lnTo>
                  <a:lnTo>
                    <a:pt x="1986333" y="561646"/>
                  </a:lnTo>
                  <a:lnTo>
                    <a:pt x="1964285" y="522079"/>
                  </a:lnTo>
                  <a:lnTo>
                    <a:pt x="1940610" y="483580"/>
                  </a:lnTo>
                  <a:lnTo>
                    <a:pt x="1915355" y="446196"/>
                  </a:lnTo>
                  <a:lnTo>
                    <a:pt x="1888566" y="409974"/>
                  </a:lnTo>
                  <a:lnTo>
                    <a:pt x="1860290" y="374960"/>
                  </a:lnTo>
                  <a:lnTo>
                    <a:pt x="1830573" y="341200"/>
                  </a:lnTo>
                  <a:lnTo>
                    <a:pt x="1799463" y="308741"/>
                  </a:lnTo>
                  <a:lnTo>
                    <a:pt x="1767004" y="277630"/>
                  </a:lnTo>
                  <a:lnTo>
                    <a:pt x="1733245" y="247913"/>
                  </a:lnTo>
                  <a:lnTo>
                    <a:pt x="1698231" y="219637"/>
                  </a:lnTo>
                  <a:lnTo>
                    <a:pt x="1662008" y="192848"/>
                  </a:lnTo>
                  <a:lnTo>
                    <a:pt x="1624625" y="167592"/>
                  </a:lnTo>
                  <a:lnTo>
                    <a:pt x="1586126" y="143917"/>
                  </a:lnTo>
                  <a:lnTo>
                    <a:pt x="1546559" y="121868"/>
                  </a:lnTo>
                  <a:lnTo>
                    <a:pt x="1505970" y="101493"/>
                  </a:lnTo>
                  <a:lnTo>
                    <a:pt x="1464405" y="82837"/>
                  </a:lnTo>
                  <a:lnTo>
                    <a:pt x="1421911" y="65948"/>
                  </a:lnTo>
                  <a:lnTo>
                    <a:pt x="1378535" y="50871"/>
                  </a:lnTo>
                  <a:lnTo>
                    <a:pt x="1334323" y="37654"/>
                  </a:lnTo>
                  <a:lnTo>
                    <a:pt x="1289321" y="26342"/>
                  </a:lnTo>
                  <a:lnTo>
                    <a:pt x="1243577" y="16983"/>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18" name="object 14"/>
            <p:cNvSpPr/>
            <p:nvPr/>
          </p:nvSpPr>
          <p:spPr>
            <a:xfrm>
              <a:off x="1345006" y="7559954"/>
              <a:ext cx="1236980" cy="1236980"/>
            </a:xfrm>
            <a:custGeom>
              <a:avLst/>
              <a:gdLst/>
              <a:ahLst/>
              <a:cxnLst/>
              <a:rect l="l" t="t" r="r" b="b"/>
              <a:pathLst>
                <a:path w="1236980" h="1236979">
                  <a:moveTo>
                    <a:pt x="579818" y="833501"/>
                  </a:moveTo>
                  <a:lnTo>
                    <a:pt x="576961" y="819404"/>
                  </a:lnTo>
                  <a:lnTo>
                    <a:pt x="569201" y="807872"/>
                  </a:lnTo>
                  <a:lnTo>
                    <a:pt x="557669" y="800112"/>
                  </a:lnTo>
                  <a:lnTo>
                    <a:pt x="543572" y="797255"/>
                  </a:lnTo>
                  <a:lnTo>
                    <a:pt x="181178" y="797255"/>
                  </a:lnTo>
                  <a:lnTo>
                    <a:pt x="167068" y="800112"/>
                  </a:lnTo>
                  <a:lnTo>
                    <a:pt x="155549" y="807872"/>
                  </a:lnTo>
                  <a:lnTo>
                    <a:pt x="147789" y="819404"/>
                  </a:lnTo>
                  <a:lnTo>
                    <a:pt x="144945" y="833501"/>
                  </a:lnTo>
                  <a:lnTo>
                    <a:pt x="147789" y="847610"/>
                  </a:lnTo>
                  <a:lnTo>
                    <a:pt x="155549" y="859129"/>
                  </a:lnTo>
                  <a:lnTo>
                    <a:pt x="167068" y="866889"/>
                  </a:lnTo>
                  <a:lnTo>
                    <a:pt x="181178" y="869734"/>
                  </a:lnTo>
                  <a:lnTo>
                    <a:pt x="543572" y="869734"/>
                  </a:lnTo>
                  <a:lnTo>
                    <a:pt x="557669" y="866889"/>
                  </a:lnTo>
                  <a:lnTo>
                    <a:pt x="569201" y="859129"/>
                  </a:lnTo>
                  <a:lnTo>
                    <a:pt x="576961" y="847610"/>
                  </a:lnTo>
                  <a:lnTo>
                    <a:pt x="579818" y="833501"/>
                  </a:lnTo>
                  <a:close/>
                </a:path>
                <a:path w="1236980" h="1236979">
                  <a:moveTo>
                    <a:pt x="579831" y="688543"/>
                  </a:moveTo>
                  <a:lnTo>
                    <a:pt x="576973" y="674446"/>
                  </a:lnTo>
                  <a:lnTo>
                    <a:pt x="569214" y="662927"/>
                  </a:lnTo>
                  <a:lnTo>
                    <a:pt x="557682" y="655167"/>
                  </a:lnTo>
                  <a:lnTo>
                    <a:pt x="543585" y="652310"/>
                  </a:lnTo>
                  <a:lnTo>
                    <a:pt x="181190" y="652310"/>
                  </a:lnTo>
                  <a:lnTo>
                    <a:pt x="167081" y="655167"/>
                  </a:lnTo>
                  <a:lnTo>
                    <a:pt x="155562" y="662927"/>
                  </a:lnTo>
                  <a:lnTo>
                    <a:pt x="147789" y="674446"/>
                  </a:lnTo>
                  <a:lnTo>
                    <a:pt x="144945" y="688543"/>
                  </a:lnTo>
                  <a:lnTo>
                    <a:pt x="147789" y="702652"/>
                  </a:lnTo>
                  <a:lnTo>
                    <a:pt x="155562" y="714171"/>
                  </a:lnTo>
                  <a:lnTo>
                    <a:pt x="167081" y="721944"/>
                  </a:lnTo>
                  <a:lnTo>
                    <a:pt x="181190" y="724789"/>
                  </a:lnTo>
                  <a:lnTo>
                    <a:pt x="543585" y="724789"/>
                  </a:lnTo>
                  <a:lnTo>
                    <a:pt x="557682" y="721944"/>
                  </a:lnTo>
                  <a:lnTo>
                    <a:pt x="569214" y="714171"/>
                  </a:lnTo>
                  <a:lnTo>
                    <a:pt x="576973" y="702652"/>
                  </a:lnTo>
                  <a:lnTo>
                    <a:pt x="579831" y="688543"/>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76"/>
                  </a:moveTo>
                  <a:lnTo>
                    <a:pt x="721931" y="1041679"/>
                  </a:lnTo>
                  <a:lnTo>
                    <a:pt x="714171" y="1030147"/>
                  </a:lnTo>
                  <a:lnTo>
                    <a:pt x="702640" y="1022388"/>
                  </a:lnTo>
                  <a:lnTo>
                    <a:pt x="688543" y="1019530"/>
                  </a:lnTo>
                  <a:lnTo>
                    <a:pt x="471106" y="1019530"/>
                  </a:lnTo>
                  <a:lnTo>
                    <a:pt x="456996" y="1022388"/>
                  </a:lnTo>
                  <a:lnTo>
                    <a:pt x="445477" y="1030147"/>
                  </a:lnTo>
                  <a:lnTo>
                    <a:pt x="437705" y="1041679"/>
                  </a:lnTo>
                  <a:lnTo>
                    <a:pt x="434860" y="1055776"/>
                  </a:lnTo>
                  <a:lnTo>
                    <a:pt x="437705" y="1069886"/>
                  </a:lnTo>
                  <a:lnTo>
                    <a:pt x="445477" y="1081405"/>
                  </a:lnTo>
                  <a:lnTo>
                    <a:pt x="456996" y="1089164"/>
                  </a:lnTo>
                  <a:lnTo>
                    <a:pt x="471106" y="1092009"/>
                  </a:lnTo>
                  <a:lnTo>
                    <a:pt x="688543" y="1092009"/>
                  </a:lnTo>
                  <a:lnTo>
                    <a:pt x="702640" y="1089164"/>
                  </a:lnTo>
                  <a:lnTo>
                    <a:pt x="714171" y="1081405"/>
                  </a:lnTo>
                  <a:lnTo>
                    <a:pt x="721931" y="1069886"/>
                  </a:lnTo>
                  <a:lnTo>
                    <a:pt x="724789" y="1055776"/>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48499" y="72478"/>
                  </a:lnTo>
                  <a:lnTo>
                    <a:pt x="807885" y="31851"/>
                  </a:lnTo>
                  <a:lnTo>
                    <a:pt x="791286" y="18211"/>
                  </a:lnTo>
                  <a:lnTo>
                    <a:pt x="772629" y="8229"/>
                  </a:lnTo>
                  <a:lnTo>
                    <a:pt x="752373" y="2095"/>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19" name="object 6"/>
          <p:cNvSpPr txBox="1"/>
          <p:nvPr/>
        </p:nvSpPr>
        <p:spPr>
          <a:xfrm>
            <a:off x="773798" y="1019212"/>
            <a:ext cx="5026025" cy="939800"/>
          </a:xfrm>
          <a:prstGeom prst="rect">
            <a:avLst/>
          </a:prstGeom>
        </p:spPr>
        <p:txBody>
          <a:bodyPr vert="horz" wrap="square" lIns="0" tIns="12700" rIns="0" bIns="0" rtlCol="0">
            <a:spAutoFit/>
          </a:bodyPr>
          <a:lstStyle/>
          <a:p>
            <a:pPr marL="12700">
              <a:lnSpc>
                <a:spcPct val="100000"/>
              </a:lnSpc>
              <a:spcBef>
                <a:spcPts val="100"/>
              </a:spcBef>
            </a:pPr>
            <a:r>
              <a:rPr lang="ru-RU" sz="6000" b="1" spc="-710" dirty="0" smtClean="0">
                <a:solidFill>
                  <a:srgbClr val="4C1913"/>
                </a:solidFill>
                <a:latin typeface="Trebuchet MS"/>
                <a:cs typeface="Trebuchet MS"/>
              </a:rPr>
              <a:t>1.3. </a:t>
            </a:r>
            <a:r>
              <a:rPr lang="ru-RU" sz="6000" b="1" spc="-90" dirty="0">
                <a:solidFill>
                  <a:srgbClr val="4C1913"/>
                </a:solidFill>
                <a:latin typeface="Trebuchet MS"/>
                <a:cs typeface="Trebuchet MS"/>
              </a:rPr>
              <a:t>Субсидии</a:t>
            </a:r>
            <a:endParaRPr sz="6000" dirty="0">
              <a:latin typeface="Trebuchet MS"/>
              <a:cs typeface="Trebuchet MS"/>
            </a:endParaRPr>
          </a:p>
        </p:txBody>
      </p:sp>
    </p:spTree>
    <p:extLst>
      <p:ext uri="{BB962C8B-B14F-4D97-AF65-F5344CB8AC3E}">
        <p14:creationId xmlns:p14="http://schemas.microsoft.com/office/powerpoint/2010/main" val="21477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5" name="Прямоугольник 14"/>
          <p:cNvSpPr/>
          <p:nvPr/>
        </p:nvSpPr>
        <p:spPr>
          <a:xfrm>
            <a:off x="3863550" y="2810098"/>
            <a:ext cx="9699655" cy="7602081"/>
          </a:xfrm>
          <a:prstGeom prst="rect">
            <a:avLst/>
          </a:prstGeom>
        </p:spPr>
        <p:txBody>
          <a:bodyPr wrap="square">
            <a:spAutoFit/>
          </a:bodyPr>
          <a:lstStyle/>
          <a:p>
            <a:r>
              <a:rPr lang="ru-RU" sz="2400" b="1" dirty="0" smtClean="0">
                <a:latin typeface="Gothic Uralic"/>
                <a:cs typeface="Times New Roman" panose="02020603050405020304" pitchFamily="18" charset="0"/>
              </a:rPr>
              <a:t>Субсидий </a:t>
            </a:r>
            <a:r>
              <a:rPr lang="ru-RU" sz="2400" b="1" dirty="0">
                <a:latin typeface="Gothic Uralic"/>
                <a:cs typeface="Times New Roman" panose="02020603050405020304" pitchFamily="18" charset="0"/>
              </a:rPr>
              <a:t>на проведение мероприятий по профилактике COVID-2019</a:t>
            </a:r>
            <a:r>
              <a:rPr lang="ru-RU" dirty="0">
                <a:latin typeface="Gothic Uralic"/>
                <a:cs typeface="Times New Roman" panose="02020603050405020304" pitchFamily="18" charset="0"/>
              </a:rPr>
              <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a:r>
            <a:br>
              <a:rPr lang="ru-RU" dirty="0">
                <a:latin typeface="Gothic Uralic"/>
                <a:cs typeface="Times New Roman" panose="02020603050405020304" pitchFamily="18" charset="0"/>
              </a:rPr>
            </a:br>
            <a:r>
              <a:rPr lang="ru-RU" sz="2400" b="1" dirty="0" smtClean="0">
                <a:latin typeface="Gothic Uralic"/>
                <a:cs typeface="Times New Roman" panose="02020603050405020304" pitchFamily="18" charset="0"/>
              </a:rPr>
              <a:t>Для кого:</a:t>
            </a:r>
            <a:r>
              <a:rPr lang="ru-RU" sz="2400" dirty="0">
                <a:latin typeface="Gothic Uralic"/>
                <a:cs typeface="Times New Roman" panose="02020603050405020304" pitchFamily="18" charset="0"/>
              </a:rPr>
              <a:t/>
            </a:r>
            <a:br>
              <a:rPr lang="ru-RU" sz="2400" dirty="0">
                <a:latin typeface="Gothic Uralic"/>
                <a:cs typeface="Times New Roman" panose="02020603050405020304" pitchFamily="18" charset="0"/>
              </a:rPr>
            </a:br>
            <a:r>
              <a:rPr lang="ru-RU" dirty="0">
                <a:latin typeface="Gothic Uralic"/>
                <a:cs typeface="Times New Roman" panose="02020603050405020304" pitchFamily="18" charset="0"/>
              </a:rPr>
              <a:t>• физкультурно-оздоровительная (93, 96.04, 86.90.4 ОКВЭД);</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гостиничный бизнес (55 ОКВЭД);</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общепит (56 ОКВЭД);</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бытовые услуги (ремонт, стирка, химчистка, услуги парикмахерских и салонов красоты – 95, 96.01, 96.02 ОКВЭД);</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a:t>
            </a:r>
            <a:r>
              <a:rPr lang="ru-RU" dirty="0" err="1">
                <a:latin typeface="Gothic Uralic"/>
                <a:cs typeface="Times New Roman" panose="02020603050405020304" pitchFamily="18" charset="0"/>
              </a:rPr>
              <a:t>допобразование</a:t>
            </a:r>
            <a:r>
              <a:rPr lang="ru-RU" dirty="0">
                <a:latin typeface="Gothic Uralic"/>
                <a:cs typeface="Times New Roman" panose="02020603050405020304" pitchFamily="18" charset="0"/>
              </a:rPr>
              <a:t> (85.41, 88.91 ОКВЭД).</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Размер субсидии будет определяться как расходы на профилактические и дезинфекционные мероприятия:</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первоначальные – 15 тыс. руб.;</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 текущие – (6,5 тыс. руб.) * (количество работников в мае 2020 года).</a:t>
            </a:r>
            <a:br>
              <a:rPr lang="ru-RU" dirty="0">
                <a:latin typeface="Gothic Uralic"/>
                <a:cs typeface="Times New Roman" panose="02020603050405020304" pitchFamily="18" charset="0"/>
              </a:rPr>
            </a:br>
            <a:r>
              <a:rPr lang="ru-RU" dirty="0">
                <a:latin typeface="Gothic Uralic"/>
                <a:cs typeface="Times New Roman" panose="02020603050405020304" pitchFamily="18" charset="0"/>
              </a:rPr>
              <a:t>Предпринимателям без работников получат 15 тыс. </a:t>
            </a:r>
            <a:r>
              <a:rPr lang="ru-RU" dirty="0" smtClean="0">
                <a:latin typeface="Gothic Uralic"/>
                <a:cs typeface="Times New Roman" panose="02020603050405020304" pitchFamily="18" charset="0"/>
              </a:rPr>
              <a:t>руб.</a:t>
            </a:r>
          </a:p>
          <a:p>
            <a:endParaRPr lang="ru-RU" sz="1400" dirty="0">
              <a:latin typeface="Gothic Uralic"/>
              <a:cs typeface="Times New Roman" panose="02020603050405020304" pitchFamily="18" charset="0"/>
            </a:endParaRPr>
          </a:p>
          <a:p>
            <a:r>
              <a:rPr lang="ru-RU" sz="2400" b="1" dirty="0">
                <a:latin typeface="Gothic Uralic"/>
                <a:cs typeface="Times New Roman" panose="02020603050405020304" pitchFamily="18" charset="0"/>
              </a:rPr>
              <a:t>Размер субсидии</a:t>
            </a:r>
          </a:p>
          <a:p>
            <a:r>
              <a:rPr lang="ru-RU" dirty="0">
                <a:latin typeface="Gothic Uralic"/>
                <a:cs typeface="Times New Roman" panose="02020603050405020304" pitchFamily="18" charset="0"/>
              </a:rPr>
              <a:t>Первоначальная фиксированная сумма в размере 15000 рублей + текущие расходы, рассчитываемые как произведение 6500 рублей на количество работников</a:t>
            </a:r>
          </a:p>
          <a:p>
            <a:r>
              <a:rPr lang="ru-RU" dirty="0">
                <a:latin typeface="Gothic Uralic"/>
                <a:cs typeface="Times New Roman" panose="02020603050405020304" pitchFamily="18" charset="0"/>
              </a:rPr>
              <a:t>в мае 2020 г.</a:t>
            </a:r>
          </a:p>
          <a:p>
            <a:r>
              <a:rPr lang="ru-RU" dirty="0" smtClean="0">
                <a:latin typeface="Gothic Uralic"/>
                <a:cs typeface="Times New Roman" panose="02020603050405020304" pitchFamily="18" charset="0"/>
              </a:rPr>
              <a:t>Для </a:t>
            </a:r>
            <a:r>
              <a:rPr lang="ru-RU" dirty="0">
                <a:latin typeface="Gothic Uralic"/>
                <a:cs typeface="Times New Roman" panose="02020603050405020304" pitchFamily="18" charset="0"/>
              </a:rPr>
              <a:t>ИП без работников размер субсидии </a:t>
            </a:r>
            <a:r>
              <a:rPr lang="ru-RU" dirty="0" smtClean="0">
                <a:latin typeface="Gothic Uralic"/>
                <a:cs typeface="Times New Roman" panose="02020603050405020304" pitchFamily="18" charset="0"/>
              </a:rPr>
              <a:t>составит 15000 </a:t>
            </a:r>
            <a:r>
              <a:rPr lang="ru-RU" dirty="0">
                <a:latin typeface="Gothic Uralic"/>
                <a:cs typeface="Times New Roman" panose="02020603050405020304" pitchFamily="18" charset="0"/>
              </a:rPr>
              <a:t>рублей</a:t>
            </a:r>
            <a:r>
              <a:rPr lang="ru-RU" dirty="0" smtClean="0">
                <a:latin typeface="Gothic Uralic"/>
                <a:cs typeface="Times New Roman" panose="02020603050405020304" pitchFamily="18" charset="0"/>
              </a:rPr>
              <a:t>.</a:t>
            </a:r>
          </a:p>
          <a:p>
            <a:endParaRPr lang="ru-RU" dirty="0">
              <a:latin typeface="Gothic Uralic"/>
              <a:cs typeface="Times New Roman" panose="02020603050405020304" pitchFamily="18" charset="0"/>
            </a:endParaRPr>
          </a:p>
          <a:p>
            <a:r>
              <a:rPr lang="ru-RU" dirty="0" smtClean="0">
                <a:latin typeface="Gothic Uralic"/>
                <a:cs typeface="Times New Roman" panose="02020603050405020304" pitchFamily="18" charset="0"/>
              </a:rPr>
              <a:t>Подробности на </a:t>
            </a:r>
            <a:r>
              <a:rPr lang="ru-RU" dirty="0" smtClean="0">
                <a:latin typeface="Gothic Uralic"/>
                <a:cs typeface="Times New Roman" panose="02020603050405020304" pitchFamily="18" charset="0"/>
                <a:hlinkClick r:id="rId4"/>
              </a:rPr>
              <a:t>сайте Правительства РФ</a:t>
            </a:r>
            <a:endParaRPr lang="ru-RU" dirty="0" smtClean="0">
              <a:latin typeface="Gothic Uralic"/>
              <a:cs typeface="Times New Roman" panose="02020603050405020304" pitchFamily="18" charset="0"/>
            </a:endParaRPr>
          </a:p>
          <a:p>
            <a:endParaRPr lang="ru-RU" dirty="0">
              <a:latin typeface="Gothic Uralic"/>
              <a:cs typeface="Times New Roman" panose="02020603050405020304" pitchFamily="18" charset="0"/>
            </a:endParaRPr>
          </a:p>
          <a:p>
            <a:r>
              <a:rPr lang="ru-RU" b="1" dirty="0"/>
              <a:t>Субсидии предоставляются по заявлению через ФНС. Подача заявлений с 15 июля по 15 августа 2020 </a:t>
            </a:r>
            <a:r>
              <a:rPr lang="ru-RU" b="1" dirty="0" smtClean="0"/>
              <a:t>года</a:t>
            </a:r>
            <a:endParaRPr lang="ru-RU" b="1" dirty="0">
              <a:latin typeface="Gothic Uralic"/>
              <a:cs typeface="Times New Roman" panose="02020603050405020304" pitchFamily="18" charset="0"/>
            </a:endParaRPr>
          </a:p>
        </p:txBody>
      </p:sp>
      <p:sp>
        <p:nvSpPr>
          <p:cNvPr id="21" name="object 26"/>
          <p:cNvSpPr/>
          <p:nvPr/>
        </p:nvSpPr>
        <p:spPr>
          <a:xfrm>
            <a:off x="3309517" y="299466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16" name="object 12"/>
          <p:cNvGrpSpPr/>
          <p:nvPr/>
        </p:nvGrpSpPr>
        <p:grpSpPr>
          <a:xfrm>
            <a:off x="754748" y="2733675"/>
            <a:ext cx="2108200" cy="2108200"/>
            <a:chOff x="773798" y="7124966"/>
            <a:chExt cx="2108200" cy="2108200"/>
          </a:xfrm>
        </p:grpSpPr>
        <p:sp>
          <p:nvSpPr>
            <p:cNvPr id="17" name="object 13"/>
            <p:cNvSpPr/>
            <p:nvPr/>
          </p:nvSpPr>
          <p:spPr>
            <a:xfrm>
              <a:off x="773798" y="7124966"/>
              <a:ext cx="2108200" cy="2108200"/>
            </a:xfrm>
            <a:custGeom>
              <a:avLst/>
              <a:gdLst/>
              <a:ahLst/>
              <a:cxnLst/>
              <a:rect l="l" t="t" r="r" b="b"/>
              <a:pathLst>
                <a:path w="2108200" h="2108200">
                  <a:moveTo>
                    <a:pt x="1054100" y="0"/>
                  </a:moveTo>
                  <a:lnTo>
                    <a:pt x="1005848" y="1084"/>
                  </a:lnTo>
                  <a:lnTo>
                    <a:pt x="958154" y="4307"/>
                  </a:lnTo>
                  <a:lnTo>
                    <a:pt x="911063" y="9622"/>
                  </a:lnTo>
                  <a:lnTo>
                    <a:pt x="864622" y="16983"/>
                  </a:lnTo>
                  <a:lnTo>
                    <a:pt x="818878" y="26342"/>
                  </a:lnTo>
                  <a:lnTo>
                    <a:pt x="773876" y="37654"/>
                  </a:lnTo>
                  <a:lnTo>
                    <a:pt x="729664" y="50871"/>
                  </a:lnTo>
                  <a:lnTo>
                    <a:pt x="686288" y="65948"/>
                  </a:lnTo>
                  <a:lnTo>
                    <a:pt x="643794" y="82837"/>
                  </a:lnTo>
                  <a:lnTo>
                    <a:pt x="602229" y="101493"/>
                  </a:lnTo>
                  <a:lnTo>
                    <a:pt x="561640" y="121868"/>
                  </a:lnTo>
                  <a:lnTo>
                    <a:pt x="522073" y="143917"/>
                  </a:lnTo>
                  <a:lnTo>
                    <a:pt x="483574" y="167592"/>
                  </a:lnTo>
                  <a:lnTo>
                    <a:pt x="446191" y="192848"/>
                  </a:lnTo>
                  <a:lnTo>
                    <a:pt x="409968" y="219637"/>
                  </a:lnTo>
                  <a:lnTo>
                    <a:pt x="374954" y="247913"/>
                  </a:lnTo>
                  <a:lnTo>
                    <a:pt x="341195" y="277630"/>
                  </a:lnTo>
                  <a:lnTo>
                    <a:pt x="308736" y="308741"/>
                  </a:lnTo>
                  <a:lnTo>
                    <a:pt x="277626" y="341200"/>
                  </a:lnTo>
                  <a:lnTo>
                    <a:pt x="247909" y="374960"/>
                  </a:lnTo>
                  <a:lnTo>
                    <a:pt x="219633" y="409974"/>
                  </a:lnTo>
                  <a:lnTo>
                    <a:pt x="192844" y="446196"/>
                  </a:lnTo>
                  <a:lnTo>
                    <a:pt x="167589" y="483580"/>
                  </a:lnTo>
                  <a:lnTo>
                    <a:pt x="143914" y="522079"/>
                  </a:lnTo>
                  <a:lnTo>
                    <a:pt x="121866" y="561646"/>
                  </a:lnTo>
                  <a:lnTo>
                    <a:pt x="101491" y="602235"/>
                  </a:lnTo>
                  <a:lnTo>
                    <a:pt x="82835" y="643800"/>
                  </a:lnTo>
                  <a:lnTo>
                    <a:pt x="65946" y="686293"/>
                  </a:lnTo>
                  <a:lnTo>
                    <a:pt x="50870" y="729669"/>
                  </a:lnTo>
                  <a:lnTo>
                    <a:pt x="37653" y="773881"/>
                  </a:lnTo>
                  <a:lnTo>
                    <a:pt x="26341" y="818882"/>
                  </a:lnTo>
                  <a:lnTo>
                    <a:pt x="16982" y="864626"/>
                  </a:lnTo>
                  <a:lnTo>
                    <a:pt x="9622" y="911066"/>
                  </a:lnTo>
                  <a:lnTo>
                    <a:pt x="4307" y="958156"/>
                  </a:lnTo>
                  <a:lnTo>
                    <a:pt x="1084" y="1005849"/>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3"/>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9"/>
                  </a:lnTo>
                  <a:lnTo>
                    <a:pt x="2103892" y="958156"/>
                  </a:lnTo>
                  <a:lnTo>
                    <a:pt x="2098577" y="911066"/>
                  </a:lnTo>
                  <a:lnTo>
                    <a:pt x="2091217" y="864626"/>
                  </a:lnTo>
                  <a:lnTo>
                    <a:pt x="2081858" y="818882"/>
                  </a:lnTo>
                  <a:lnTo>
                    <a:pt x="2070546" y="773881"/>
                  </a:lnTo>
                  <a:lnTo>
                    <a:pt x="2057329" y="729669"/>
                  </a:lnTo>
                  <a:lnTo>
                    <a:pt x="2042253" y="686293"/>
                  </a:lnTo>
                  <a:lnTo>
                    <a:pt x="2025364" y="643800"/>
                  </a:lnTo>
                  <a:lnTo>
                    <a:pt x="2006708" y="602235"/>
                  </a:lnTo>
                  <a:lnTo>
                    <a:pt x="1986333" y="561646"/>
                  </a:lnTo>
                  <a:lnTo>
                    <a:pt x="1964285" y="522079"/>
                  </a:lnTo>
                  <a:lnTo>
                    <a:pt x="1940610" y="483580"/>
                  </a:lnTo>
                  <a:lnTo>
                    <a:pt x="1915355" y="446196"/>
                  </a:lnTo>
                  <a:lnTo>
                    <a:pt x="1888566" y="409974"/>
                  </a:lnTo>
                  <a:lnTo>
                    <a:pt x="1860290" y="374960"/>
                  </a:lnTo>
                  <a:lnTo>
                    <a:pt x="1830573" y="341200"/>
                  </a:lnTo>
                  <a:lnTo>
                    <a:pt x="1799463" y="308741"/>
                  </a:lnTo>
                  <a:lnTo>
                    <a:pt x="1767004" y="277630"/>
                  </a:lnTo>
                  <a:lnTo>
                    <a:pt x="1733245" y="247913"/>
                  </a:lnTo>
                  <a:lnTo>
                    <a:pt x="1698231" y="219637"/>
                  </a:lnTo>
                  <a:lnTo>
                    <a:pt x="1662008" y="192848"/>
                  </a:lnTo>
                  <a:lnTo>
                    <a:pt x="1624625" y="167592"/>
                  </a:lnTo>
                  <a:lnTo>
                    <a:pt x="1586126" y="143917"/>
                  </a:lnTo>
                  <a:lnTo>
                    <a:pt x="1546559" y="121868"/>
                  </a:lnTo>
                  <a:lnTo>
                    <a:pt x="1505970" y="101493"/>
                  </a:lnTo>
                  <a:lnTo>
                    <a:pt x="1464405" y="82837"/>
                  </a:lnTo>
                  <a:lnTo>
                    <a:pt x="1421911" y="65948"/>
                  </a:lnTo>
                  <a:lnTo>
                    <a:pt x="1378535" y="50871"/>
                  </a:lnTo>
                  <a:lnTo>
                    <a:pt x="1334323" y="37654"/>
                  </a:lnTo>
                  <a:lnTo>
                    <a:pt x="1289321" y="26342"/>
                  </a:lnTo>
                  <a:lnTo>
                    <a:pt x="1243577" y="16983"/>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18" name="object 14"/>
            <p:cNvSpPr/>
            <p:nvPr/>
          </p:nvSpPr>
          <p:spPr>
            <a:xfrm>
              <a:off x="1345006" y="7559954"/>
              <a:ext cx="1236980" cy="1236980"/>
            </a:xfrm>
            <a:custGeom>
              <a:avLst/>
              <a:gdLst/>
              <a:ahLst/>
              <a:cxnLst/>
              <a:rect l="l" t="t" r="r" b="b"/>
              <a:pathLst>
                <a:path w="1236980" h="1236979">
                  <a:moveTo>
                    <a:pt x="579818" y="833501"/>
                  </a:moveTo>
                  <a:lnTo>
                    <a:pt x="576961" y="819404"/>
                  </a:lnTo>
                  <a:lnTo>
                    <a:pt x="569201" y="807872"/>
                  </a:lnTo>
                  <a:lnTo>
                    <a:pt x="557669" y="800112"/>
                  </a:lnTo>
                  <a:lnTo>
                    <a:pt x="543572" y="797255"/>
                  </a:lnTo>
                  <a:lnTo>
                    <a:pt x="181178" y="797255"/>
                  </a:lnTo>
                  <a:lnTo>
                    <a:pt x="167068" y="800112"/>
                  </a:lnTo>
                  <a:lnTo>
                    <a:pt x="155549" y="807872"/>
                  </a:lnTo>
                  <a:lnTo>
                    <a:pt x="147789" y="819404"/>
                  </a:lnTo>
                  <a:lnTo>
                    <a:pt x="144945" y="833501"/>
                  </a:lnTo>
                  <a:lnTo>
                    <a:pt x="147789" y="847610"/>
                  </a:lnTo>
                  <a:lnTo>
                    <a:pt x="155549" y="859129"/>
                  </a:lnTo>
                  <a:lnTo>
                    <a:pt x="167068" y="866889"/>
                  </a:lnTo>
                  <a:lnTo>
                    <a:pt x="181178" y="869734"/>
                  </a:lnTo>
                  <a:lnTo>
                    <a:pt x="543572" y="869734"/>
                  </a:lnTo>
                  <a:lnTo>
                    <a:pt x="557669" y="866889"/>
                  </a:lnTo>
                  <a:lnTo>
                    <a:pt x="569201" y="859129"/>
                  </a:lnTo>
                  <a:lnTo>
                    <a:pt x="576961" y="847610"/>
                  </a:lnTo>
                  <a:lnTo>
                    <a:pt x="579818" y="833501"/>
                  </a:lnTo>
                  <a:close/>
                </a:path>
                <a:path w="1236980" h="1236979">
                  <a:moveTo>
                    <a:pt x="579831" y="688543"/>
                  </a:moveTo>
                  <a:lnTo>
                    <a:pt x="576973" y="674446"/>
                  </a:lnTo>
                  <a:lnTo>
                    <a:pt x="569214" y="662927"/>
                  </a:lnTo>
                  <a:lnTo>
                    <a:pt x="557682" y="655167"/>
                  </a:lnTo>
                  <a:lnTo>
                    <a:pt x="543585" y="652310"/>
                  </a:lnTo>
                  <a:lnTo>
                    <a:pt x="181190" y="652310"/>
                  </a:lnTo>
                  <a:lnTo>
                    <a:pt x="167081" y="655167"/>
                  </a:lnTo>
                  <a:lnTo>
                    <a:pt x="155562" y="662927"/>
                  </a:lnTo>
                  <a:lnTo>
                    <a:pt x="147789" y="674446"/>
                  </a:lnTo>
                  <a:lnTo>
                    <a:pt x="144945" y="688543"/>
                  </a:lnTo>
                  <a:lnTo>
                    <a:pt x="147789" y="702652"/>
                  </a:lnTo>
                  <a:lnTo>
                    <a:pt x="155562" y="714171"/>
                  </a:lnTo>
                  <a:lnTo>
                    <a:pt x="167081" y="721944"/>
                  </a:lnTo>
                  <a:lnTo>
                    <a:pt x="181190" y="724789"/>
                  </a:lnTo>
                  <a:lnTo>
                    <a:pt x="543585" y="724789"/>
                  </a:lnTo>
                  <a:lnTo>
                    <a:pt x="557682" y="721944"/>
                  </a:lnTo>
                  <a:lnTo>
                    <a:pt x="569214" y="714171"/>
                  </a:lnTo>
                  <a:lnTo>
                    <a:pt x="576973" y="702652"/>
                  </a:lnTo>
                  <a:lnTo>
                    <a:pt x="579831" y="688543"/>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76"/>
                  </a:moveTo>
                  <a:lnTo>
                    <a:pt x="721931" y="1041679"/>
                  </a:lnTo>
                  <a:lnTo>
                    <a:pt x="714171" y="1030147"/>
                  </a:lnTo>
                  <a:lnTo>
                    <a:pt x="702640" y="1022388"/>
                  </a:lnTo>
                  <a:lnTo>
                    <a:pt x="688543" y="1019530"/>
                  </a:lnTo>
                  <a:lnTo>
                    <a:pt x="471106" y="1019530"/>
                  </a:lnTo>
                  <a:lnTo>
                    <a:pt x="456996" y="1022388"/>
                  </a:lnTo>
                  <a:lnTo>
                    <a:pt x="445477" y="1030147"/>
                  </a:lnTo>
                  <a:lnTo>
                    <a:pt x="437705" y="1041679"/>
                  </a:lnTo>
                  <a:lnTo>
                    <a:pt x="434860" y="1055776"/>
                  </a:lnTo>
                  <a:lnTo>
                    <a:pt x="437705" y="1069886"/>
                  </a:lnTo>
                  <a:lnTo>
                    <a:pt x="445477" y="1081405"/>
                  </a:lnTo>
                  <a:lnTo>
                    <a:pt x="456996" y="1089164"/>
                  </a:lnTo>
                  <a:lnTo>
                    <a:pt x="471106" y="1092009"/>
                  </a:lnTo>
                  <a:lnTo>
                    <a:pt x="688543" y="1092009"/>
                  </a:lnTo>
                  <a:lnTo>
                    <a:pt x="702640" y="1089164"/>
                  </a:lnTo>
                  <a:lnTo>
                    <a:pt x="714171" y="1081405"/>
                  </a:lnTo>
                  <a:lnTo>
                    <a:pt x="721931" y="1069886"/>
                  </a:lnTo>
                  <a:lnTo>
                    <a:pt x="724789" y="1055776"/>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48499" y="72478"/>
                  </a:lnTo>
                  <a:lnTo>
                    <a:pt x="807885" y="31851"/>
                  </a:lnTo>
                  <a:lnTo>
                    <a:pt x="791286" y="18211"/>
                  </a:lnTo>
                  <a:lnTo>
                    <a:pt x="772629" y="8229"/>
                  </a:lnTo>
                  <a:lnTo>
                    <a:pt x="752373" y="2095"/>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19" name="object 6"/>
          <p:cNvSpPr txBox="1"/>
          <p:nvPr/>
        </p:nvSpPr>
        <p:spPr>
          <a:xfrm>
            <a:off x="773798" y="1019212"/>
            <a:ext cx="5026025" cy="939800"/>
          </a:xfrm>
          <a:prstGeom prst="rect">
            <a:avLst/>
          </a:prstGeom>
        </p:spPr>
        <p:txBody>
          <a:bodyPr vert="horz" wrap="square" lIns="0" tIns="12700" rIns="0" bIns="0" rtlCol="0">
            <a:spAutoFit/>
          </a:bodyPr>
          <a:lstStyle/>
          <a:p>
            <a:pPr marL="12700">
              <a:lnSpc>
                <a:spcPct val="100000"/>
              </a:lnSpc>
              <a:spcBef>
                <a:spcPts val="100"/>
              </a:spcBef>
            </a:pPr>
            <a:r>
              <a:rPr lang="ru-RU" sz="6000" b="1" spc="-710" dirty="0" smtClean="0">
                <a:solidFill>
                  <a:srgbClr val="4C1913"/>
                </a:solidFill>
                <a:latin typeface="Trebuchet MS"/>
                <a:cs typeface="Trebuchet MS"/>
              </a:rPr>
              <a:t>1.3. </a:t>
            </a:r>
            <a:r>
              <a:rPr lang="ru-RU" sz="6000" b="1" spc="-90" dirty="0">
                <a:solidFill>
                  <a:srgbClr val="4C1913"/>
                </a:solidFill>
                <a:latin typeface="Trebuchet MS"/>
                <a:cs typeface="Trebuchet MS"/>
              </a:rPr>
              <a:t>Субсидии</a:t>
            </a:r>
            <a:endParaRPr sz="6000" dirty="0">
              <a:latin typeface="Trebuchet MS"/>
              <a:cs typeface="Trebuchet MS"/>
            </a:endParaRPr>
          </a:p>
        </p:txBody>
      </p:sp>
    </p:spTree>
    <p:extLst>
      <p:ext uri="{BB962C8B-B14F-4D97-AF65-F5344CB8AC3E}">
        <p14:creationId xmlns:p14="http://schemas.microsoft.com/office/powerpoint/2010/main" val="47094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2"/>
          <p:cNvSpPr/>
          <p:nvPr/>
        </p:nvSpPr>
        <p:spPr>
          <a:xfrm>
            <a:off x="425451" y="2826489"/>
            <a:ext cx="1863706" cy="1863706"/>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3" name="object 15"/>
          <p:cNvSpPr txBox="1">
            <a:spLocks noGrp="1"/>
          </p:cNvSpPr>
          <p:nvPr>
            <p:ph type="title"/>
          </p:nvPr>
        </p:nvSpPr>
        <p:spPr>
          <a:xfrm>
            <a:off x="2797818" y="1471332"/>
            <a:ext cx="10881518" cy="1305486"/>
          </a:xfrm>
          <a:prstGeom prst="rect">
            <a:avLst/>
          </a:prstGeom>
        </p:spPr>
        <p:txBody>
          <a:bodyPr vert="horz" wrap="square" lIns="0" tIns="12700" rIns="0" bIns="0" rtlCol="0">
            <a:spAutoFit/>
          </a:bodyPr>
          <a:lstStyle/>
          <a:p>
            <a:pPr marL="12700" algn="just">
              <a:lnSpc>
                <a:spcPct val="100000"/>
              </a:lnSpc>
              <a:spcBef>
                <a:spcPts val="100"/>
              </a:spcBef>
            </a:pPr>
            <a:r>
              <a:rPr lang="ru-RU" sz="2800" spc="-160" dirty="0">
                <a:solidFill>
                  <a:srgbClr val="EF5237"/>
                </a:solidFill>
                <a:latin typeface="Gothic Uralic"/>
                <a:cs typeface="Verdana"/>
              </a:rPr>
              <a:t>Алгоритмы для субъектов МСП при наступлении обстоятельств непреодолимой </a:t>
            </a:r>
            <a:r>
              <a:rPr lang="ru-RU" sz="2800" spc="-160" dirty="0" smtClean="0">
                <a:solidFill>
                  <a:srgbClr val="EF5237"/>
                </a:solidFill>
                <a:latin typeface="Gothic Uralic"/>
                <a:cs typeface="Verdana"/>
              </a:rPr>
              <a:t>силы </a:t>
            </a:r>
            <a:r>
              <a:rPr lang="ru-RU" sz="2800" b="0" spc="-160" dirty="0">
                <a:solidFill>
                  <a:schemeClr val="tx1"/>
                </a:solidFill>
                <a:latin typeface="Gothic Uralic"/>
                <a:cs typeface="Verdana"/>
              </a:rPr>
              <a:t>в связи с распространением новой </a:t>
            </a:r>
            <a:r>
              <a:rPr lang="ru-RU" sz="2800" b="0" spc="-160" dirty="0" err="1">
                <a:solidFill>
                  <a:schemeClr val="tx1"/>
                </a:solidFill>
                <a:latin typeface="Gothic Uralic"/>
                <a:cs typeface="Verdana"/>
              </a:rPr>
              <a:t>коронавирусной</a:t>
            </a:r>
            <a:r>
              <a:rPr lang="ru-RU" sz="2800" b="0" spc="-160" dirty="0">
                <a:solidFill>
                  <a:schemeClr val="tx1"/>
                </a:solidFill>
                <a:latin typeface="Gothic Uralic"/>
                <a:cs typeface="Verdana"/>
              </a:rPr>
              <a:t> инфекции (2019-  </a:t>
            </a:r>
            <a:r>
              <a:rPr lang="ru-RU" sz="2800" b="0" spc="-160" dirty="0" err="1">
                <a:solidFill>
                  <a:schemeClr val="tx1"/>
                </a:solidFill>
                <a:latin typeface="Gothic Uralic"/>
                <a:cs typeface="Verdana"/>
              </a:rPr>
              <a:t>nCoV</a:t>
            </a:r>
            <a:r>
              <a:rPr lang="ru-RU" sz="2800" b="0" spc="-160" dirty="0">
                <a:solidFill>
                  <a:schemeClr val="tx1"/>
                </a:solidFill>
                <a:latin typeface="Gothic Uralic"/>
                <a:cs typeface="Verdana"/>
              </a:rPr>
              <a:t>)</a:t>
            </a:r>
            <a:endParaRPr sz="2800" b="0" spc="-160" dirty="0">
              <a:solidFill>
                <a:schemeClr val="tx1"/>
              </a:solidFill>
              <a:latin typeface="Gothic Uralic"/>
              <a:cs typeface="Verdana"/>
            </a:endParaRPr>
          </a:p>
        </p:txBody>
      </p:sp>
      <p:sp>
        <p:nvSpPr>
          <p:cNvPr id="3" name="Прямоугольник 2"/>
          <p:cNvSpPr/>
          <p:nvPr/>
        </p:nvSpPr>
        <p:spPr>
          <a:xfrm>
            <a:off x="2640230" y="2846810"/>
            <a:ext cx="10356393" cy="1446550"/>
          </a:xfrm>
          <a:prstGeom prst="rect">
            <a:avLst/>
          </a:prstGeom>
        </p:spPr>
        <p:txBody>
          <a:bodyPr wrap="square">
            <a:spAutoFit/>
          </a:bodyPr>
          <a:lstStyle/>
          <a:p>
            <a:pPr marL="60325" algn="just">
              <a:lnSpc>
                <a:spcPct val="100000"/>
              </a:lnSpc>
              <a:spcBef>
                <a:spcPts val="105"/>
              </a:spcBef>
            </a:pPr>
            <a:r>
              <a:rPr lang="ru-RU" sz="2200" spc="45" dirty="0">
                <a:latin typeface="Gothic Uralic"/>
                <a:cs typeface="Gothic Uralic"/>
              </a:rPr>
              <a:t>Сейчас события, связанные с эпидемией, развиваются динамически. Нормы права, регулирующие предпринимательскую деятельность, также часто меняются.  Поэтому важно знать, как самостоятельно получить актуальную и достоверную информацию.  Это очень просто!</a:t>
            </a:r>
          </a:p>
        </p:txBody>
      </p:sp>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 y="3267075"/>
            <a:ext cx="990600" cy="990600"/>
          </a:xfrm>
          <a:prstGeom prst="rect">
            <a:avLst/>
          </a:prstGeom>
        </p:spPr>
      </p:pic>
      <p:sp>
        <p:nvSpPr>
          <p:cNvPr id="48" name="object 2"/>
          <p:cNvSpPr/>
          <p:nvPr/>
        </p:nvSpPr>
        <p:spPr>
          <a:xfrm>
            <a:off x="425451" y="7270769"/>
            <a:ext cx="1863706" cy="1863706"/>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pic>
        <p:nvPicPr>
          <p:cNvPr id="49" name="Рисунок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18" y="7533724"/>
            <a:ext cx="1078436" cy="1078436"/>
          </a:xfrm>
          <a:prstGeom prst="rect">
            <a:avLst/>
          </a:prstGeom>
        </p:spPr>
      </p:pic>
      <p:sp>
        <p:nvSpPr>
          <p:cNvPr id="51" name="TextBox 50"/>
          <p:cNvSpPr txBox="1"/>
          <p:nvPr/>
        </p:nvSpPr>
        <p:spPr>
          <a:xfrm>
            <a:off x="2606040" y="5025954"/>
            <a:ext cx="1085849" cy="3477875"/>
          </a:xfrm>
          <a:prstGeom prst="rect">
            <a:avLst/>
          </a:prstGeom>
          <a:noFill/>
        </p:spPr>
        <p:txBody>
          <a:bodyPr wrap="square" rtlCol="0">
            <a:spAutoFit/>
          </a:bodyPr>
          <a:lstStyle/>
          <a:p>
            <a:pPr marL="403225" marR="446405" indent="-342900" algn="just">
              <a:lnSpc>
                <a:spcPct val="100000"/>
              </a:lnSpc>
              <a:buClr>
                <a:srgbClr val="EF5237"/>
              </a:buClr>
              <a:buSzPct val="200000"/>
              <a:buFont typeface="+mj-lt"/>
              <a:buAutoNum type="arabicPeriod"/>
            </a:pPr>
            <a:r>
              <a:rPr lang="ru-RU" sz="2200" b="1" spc="-170" dirty="0">
                <a:solidFill>
                  <a:srgbClr val="231F20"/>
                </a:solidFill>
                <a:latin typeface="Arial"/>
                <a:cs typeface="Arial"/>
              </a:rPr>
              <a:t>  </a:t>
            </a:r>
            <a:endParaRPr lang="ru-RU" sz="2200" b="1" spc="-170" dirty="0" smtClean="0">
              <a:solidFill>
                <a:srgbClr val="231F20"/>
              </a:solidFill>
              <a:latin typeface="Arial"/>
              <a:cs typeface="Arial"/>
            </a:endParaRPr>
          </a:p>
          <a:p>
            <a:pPr marL="403225" marR="446405" indent="-342900" algn="just">
              <a:lnSpc>
                <a:spcPct val="100000"/>
              </a:lnSpc>
              <a:buClr>
                <a:srgbClr val="EF5237"/>
              </a:buClr>
              <a:buSzPct val="200000"/>
              <a:buFont typeface="+mj-lt"/>
              <a:buAutoNum type="arabicPeriod"/>
            </a:pPr>
            <a:endParaRPr lang="ru-RU" sz="2200" b="1" spc="-170" dirty="0">
              <a:solidFill>
                <a:srgbClr val="231F20"/>
              </a:solidFill>
              <a:latin typeface="Arial"/>
              <a:cs typeface="Arial"/>
            </a:endParaRPr>
          </a:p>
          <a:p>
            <a:pPr marL="403225" marR="446405" indent="-342900" algn="just">
              <a:lnSpc>
                <a:spcPct val="100000"/>
              </a:lnSpc>
              <a:buClr>
                <a:srgbClr val="EF5237"/>
              </a:buClr>
              <a:buSzPct val="200000"/>
              <a:buFont typeface="+mj-lt"/>
              <a:buAutoNum type="arabicPeriod"/>
            </a:pPr>
            <a:endParaRPr lang="ru-RU" sz="2200" b="1" spc="-170" dirty="0">
              <a:solidFill>
                <a:schemeClr val="bg1"/>
              </a:solidFill>
              <a:latin typeface="Arial"/>
              <a:cs typeface="Arial"/>
            </a:endParaRPr>
          </a:p>
          <a:p>
            <a:pPr marL="403225" marR="446405" indent="-342900" algn="just">
              <a:lnSpc>
                <a:spcPct val="100000"/>
              </a:lnSpc>
              <a:buClr>
                <a:srgbClr val="EF5237"/>
              </a:buClr>
              <a:buSzPct val="200000"/>
              <a:buFont typeface="+mj-lt"/>
              <a:buAutoNum type="arabicPeriod"/>
            </a:pPr>
            <a:r>
              <a:rPr lang="ru-RU" sz="2200" b="1" spc="-170" dirty="0" smtClean="0">
                <a:solidFill>
                  <a:schemeClr val="bg1"/>
                </a:solidFill>
                <a:latin typeface="Arial"/>
                <a:cs typeface="Arial"/>
              </a:rPr>
              <a:t>2</a:t>
            </a:r>
            <a:endParaRPr lang="ru-RU" sz="2200" b="1" spc="-170" dirty="0">
              <a:solidFill>
                <a:schemeClr val="bg1"/>
              </a:solidFill>
              <a:latin typeface="Arial"/>
              <a:cs typeface="Arial"/>
            </a:endParaRPr>
          </a:p>
          <a:p>
            <a:pPr marL="403225" marR="446405" indent="-342900" algn="just">
              <a:lnSpc>
                <a:spcPct val="100000"/>
              </a:lnSpc>
              <a:buClr>
                <a:srgbClr val="EF5237"/>
              </a:buClr>
              <a:buSzPct val="200000"/>
              <a:buFont typeface="+mj-lt"/>
              <a:buAutoNum type="arabicPeriod"/>
            </a:pPr>
            <a:endParaRPr lang="ru-RU" sz="2200" b="1" spc="-170" dirty="0">
              <a:solidFill>
                <a:srgbClr val="231F20"/>
              </a:solidFill>
              <a:latin typeface="Arial"/>
              <a:cs typeface="Arial"/>
            </a:endParaRPr>
          </a:p>
          <a:p>
            <a:pPr marL="403225" marR="446405" indent="-342900" algn="just">
              <a:lnSpc>
                <a:spcPct val="100000"/>
              </a:lnSpc>
              <a:buClr>
                <a:srgbClr val="EF5237"/>
              </a:buClr>
              <a:buSzPct val="200000"/>
              <a:buFont typeface="+mj-lt"/>
              <a:buAutoNum type="arabicPeriod"/>
            </a:pPr>
            <a:endParaRPr lang="ru-RU" sz="2200" b="1" spc="-170" dirty="0">
              <a:solidFill>
                <a:srgbClr val="231F20"/>
              </a:solidFill>
              <a:latin typeface="Arial"/>
              <a:cs typeface="Arial"/>
            </a:endParaRPr>
          </a:p>
          <a:p>
            <a:pPr marL="403225" marR="446405" indent="-342900" algn="just">
              <a:lnSpc>
                <a:spcPct val="100000"/>
              </a:lnSpc>
              <a:buClr>
                <a:srgbClr val="EF5237"/>
              </a:buClr>
              <a:buSzPct val="200000"/>
              <a:buFont typeface="+mj-lt"/>
              <a:buAutoNum type="arabicPeriod"/>
            </a:pPr>
            <a:r>
              <a:rPr lang="ru-RU" sz="2200" b="1" spc="-170" dirty="0">
                <a:solidFill>
                  <a:schemeClr val="bg1"/>
                </a:solidFill>
                <a:latin typeface="Arial"/>
                <a:cs typeface="Arial"/>
              </a:rPr>
              <a:t>р</a:t>
            </a:r>
            <a:endParaRPr lang="ru-RU" sz="2200" dirty="0">
              <a:solidFill>
                <a:schemeClr val="bg1"/>
              </a:solidFill>
              <a:latin typeface="Akrobat" panose="00000600000000000000" pitchFamily="50" charset="-52"/>
              <a:cs typeface="Arial"/>
            </a:endParaRPr>
          </a:p>
          <a:p>
            <a:pPr marL="60325" marR="446405" algn="just">
              <a:lnSpc>
                <a:spcPct val="100000"/>
              </a:lnSpc>
              <a:buClr>
                <a:srgbClr val="EF5237"/>
              </a:buClr>
              <a:buSzPct val="200000"/>
            </a:pPr>
            <a:endParaRPr lang="ru-RU" sz="2200" b="1" spc="-170" dirty="0">
              <a:solidFill>
                <a:srgbClr val="231F20"/>
              </a:solidFill>
              <a:latin typeface="Akrobat" panose="00000600000000000000" pitchFamily="50" charset="-52"/>
              <a:cs typeface="Arial"/>
            </a:endParaRPr>
          </a:p>
          <a:p>
            <a:pPr marL="403225" marR="446405" indent="-342900" algn="just">
              <a:lnSpc>
                <a:spcPct val="100000"/>
              </a:lnSpc>
              <a:buClr>
                <a:srgbClr val="EF5237"/>
              </a:buClr>
              <a:buSzPct val="200000"/>
              <a:buFont typeface="+mj-lt"/>
              <a:buAutoNum type="arabicPeriod"/>
            </a:pPr>
            <a:endParaRPr lang="ru-RU" sz="2200" b="1" spc="-170" dirty="0">
              <a:solidFill>
                <a:srgbClr val="231F20"/>
              </a:solidFill>
              <a:latin typeface="Akrobat" panose="00000600000000000000" pitchFamily="50" charset="-52"/>
              <a:cs typeface="Arial"/>
            </a:endParaRPr>
          </a:p>
          <a:p>
            <a:pPr marL="60325" marR="446405" algn="just">
              <a:lnSpc>
                <a:spcPct val="100000"/>
              </a:lnSpc>
              <a:buClr>
                <a:srgbClr val="EF5237"/>
              </a:buClr>
              <a:buSzPct val="200000"/>
            </a:pPr>
            <a:endParaRPr lang="ru-RU" sz="2200" b="1" spc="-170" dirty="0">
              <a:solidFill>
                <a:srgbClr val="231F20"/>
              </a:solidFill>
              <a:latin typeface="Arial"/>
              <a:cs typeface="Arial"/>
            </a:endParaRPr>
          </a:p>
        </p:txBody>
      </p:sp>
      <p:sp>
        <p:nvSpPr>
          <p:cNvPr id="52" name="Прямоугольник 51"/>
          <p:cNvSpPr/>
          <p:nvPr/>
        </p:nvSpPr>
        <p:spPr>
          <a:xfrm>
            <a:off x="2308207" y="8072942"/>
            <a:ext cx="8178800" cy="430887"/>
          </a:xfrm>
          <a:prstGeom prst="rect">
            <a:avLst/>
          </a:prstGeom>
        </p:spPr>
        <p:txBody>
          <a:bodyPr wrap="square">
            <a:spAutoFit/>
          </a:bodyPr>
          <a:lstStyle/>
          <a:p>
            <a:pPr marL="128270">
              <a:lnSpc>
                <a:spcPct val="100000"/>
              </a:lnSpc>
              <a:spcBef>
                <a:spcPts val="100"/>
              </a:spcBef>
            </a:pPr>
            <a:r>
              <a:rPr lang="ru-RU" sz="2200" spc="45" dirty="0">
                <a:latin typeface="Gothic Uralic"/>
                <a:cs typeface="Gothic Uralic"/>
              </a:rPr>
              <a:t>Рекомендуем </a:t>
            </a:r>
            <a:r>
              <a:rPr lang="ru-RU" sz="2200" b="1" spc="45" dirty="0" smtClean="0">
                <a:latin typeface="Gothic Uralic"/>
                <a:cs typeface="Gothic Uralic"/>
              </a:rPr>
              <a:t>проводить регулярный</a:t>
            </a:r>
            <a:r>
              <a:rPr lang="ru-RU" sz="2200" spc="45" dirty="0" smtClean="0">
                <a:latin typeface="Gothic Uralic"/>
                <a:cs typeface="Gothic Uralic"/>
              </a:rPr>
              <a:t> </a:t>
            </a:r>
            <a:r>
              <a:rPr lang="ru-RU" sz="2200" b="1" spc="45" dirty="0" smtClean="0">
                <a:latin typeface="Gothic Uralic"/>
                <a:cs typeface="Gothic Uralic"/>
              </a:rPr>
              <a:t>мониторинг!</a:t>
            </a:r>
            <a:endParaRPr lang="ru-RU" sz="2200" b="1" spc="45" dirty="0">
              <a:latin typeface="Gothic Uralic"/>
              <a:cs typeface="Gothic Uralic"/>
            </a:endParaRPr>
          </a:p>
        </p:txBody>
      </p:sp>
      <p:sp>
        <p:nvSpPr>
          <p:cNvPr id="54" name="Прямоугольник 53"/>
          <p:cNvSpPr/>
          <p:nvPr/>
        </p:nvSpPr>
        <p:spPr>
          <a:xfrm>
            <a:off x="3308966" y="5780022"/>
            <a:ext cx="10193178" cy="707886"/>
          </a:xfrm>
          <a:prstGeom prst="rect">
            <a:avLst/>
          </a:prstGeom>
        </p:spPr>
        <p:txBody>
          <a:bodyPr wrap="square">
            <a:spAutoFit/>
          </a:bodyPr>
          <a:lstStyle/>
          <a:p>
            <a:pPr marL="60325" marR="446405" algn="just">
              <a:buClr>
                <a:srgbClr val="EF5237"/>
              </a:buClr>
              <a:buSzPct val="200000"/>
            </a:pPr>
            <a:r>
              <a:rPr lang="ru-RU" sz="2000" spc="45" dirty="0" smtClean="0">
                <a:latin typeface="Gothic Uralic"/>
                <a:cs typeface="Gothic Uralic"/>
              </a:rPr>
              <a:t>Нормативные акты </a:t>
            </a:r>
            <a:r>
              <a:rPr lang="ru-RU" sz="2000" spc="45" dirty="0">
                <a:latin typeface="Gothic Uralic"/>
                <a:cs typeface="Gothic Uralic"/>
              </a:rPr>
              <a:t>Президента России </a:t>
            </a:r>
            <a:r>
              <a:rPr lang="ru-RU" sz="2000" b="1" spc="45" dirty="0">
                <a:solidFill>
                  <a:srgbClr val="EF5237"/>
                </a:solidFill>
                <a:latin typeface="Gothic Uralic"/>
                <a:cs typeface="Gothic Uralic"/>
                <a:hlinkClick r:id="rId5"/>
              </a:rPr>
              <a:t>kremlin.ru</a:t>
            </a:r>
            <a:r>
              <a:rPr lang="ru-RU" sz="2000" spc="45" dirty="0">
                <a:latin typeface="Gothic Uralic"/>
                <a:cs typeface="Gothic Uralic"/>
              </a:rPr>
              <a:t>, Правительства России </a:t>
            </a:r>
            <a:r>
              <a:rPr lang="ru-RU" sz="2000" b="1" spc="45" dirty="0">
                <a:solidFill>
                  <a:srgbClr val="EF5237"/>
                </a:solidFill>
                <a:latin typeface="Gothic Uralic"/>
                <a:cs typeface="Gothic Uralic"/>
                <a:hlinkClick r:id="rId6"/>
              </a:rPr>
              <a:t>government.ru</a:t>
            </a:r>
            <a:r>
              <a:rPr lang="ru-RU" sz="2000" spc="45" dirty="0">
                <a:latin typeface="Gothic Uralic"/>
                <a:cs typeface="Gothic Uralic"/>
              </a:rPr>
              <a:t> и иных органов государственной власти.</a:t>
            </a:r>
          </a:p>
        </p:txBody>
      </p:sp>
      <p:sp>
        <p:nvSpPr>
          <p:cNvPr id="55" name="Прямоугольник 54"/>
          <p:cNvSpPr/>
          <p:nvPr/>
        </p:nvSpPr>
        <p:spPr>
          <a:xfrm>
            <a:off x="3308966" y="6487908"/>
            <a:ext cx="10239192" cy="1323439"/>
          </a:xfrm>
          <a:prstGeom prst="rect">
            <a:avLst/>
          </a:prstGeom>
        </p:spPr>
        <p:txBody>
          <a:bodyPr wrap="square">
            <a:spAutoFit/>
          </a:bodyPr>
          <a:lstStyle/>
          <a:p>
            <a:pPr marL="60325" marR="446405" algn="just">
              <a:buClr>
                <a:srgbClr val="EF5237"/>
              </a:buClr>
              <a:buSzPct val="200000"/>
            </a:pPr>
            <a:r>
              <a:rPr lang="ru-RU" sz="2000" spc="45" dirty="0" smtClean="0">
                <a:latin typeface="Gothic Uralic"/>
                <a:cs typeface="Gothic Uralic"/>
              </a:rPr>
              <a:t>Новости </a:t>
            </a:r>
            <a:r>
              <a:rPr lang="ru-RU" sz="2000" spc="45" dirty="0">
                <a:latin typeface="Gothic Uralic"/>
                <a:cs typeface="Gothic Uralic"/>
              </a:rPr>
              <a:t>и документы регионального </a:t>
            </a:r>
            <a:r>
              <a:rPr lang="ru-RU" sz="2000" spc="45" dirty="0" smtClean="0">
                <a:latin typeface="Gothic Uralic"/>
                <a:cs typeface="Gothic Uralic"/>
              </a:rPr>
              <a:t>уровня, с которыми также можно ознакомиться на </a:t>
            </a:r>
            <a:r>
              <a:rPr lang="ru-RU" sz="2000" b="1" spc="45" dirty="0" smtClean="0">
                <a:solidFill>
                  <a:srgbClr val="EF5237"/>
                </a:solidFill>
                <a:latin typeface="Gothic Uralic"/>
                <a:cs typeface="Gothic Uralic"/>
              </a:rPr>
              <a:t>сайте </a:t>
            </a:r>
            <a:r>
              <a:rPr lang="ru-RU" sz="2000" b="1" spc="45" dirty="0">
                <a:solidFill>
                  <a:srgbClr val="EF5237"/>
                </a:solidFill>
                <a:latin typeface="Gothic Uralic"/>
                <a:cs typeface="Gothic Uralic"/>
              </a:rPr>
              <a:t>Правительства Архангельской  области </a:t>
            </a:r>
            <a:r>
              <a:rPr lang="ru-RU" sz="2000" spc="45" dirty="0">
                <a:latin typeface="Gothic Uralic"/>
                <a:cs typeface="Gothic Uralic"/>
              </a:rPr>
              <a:t>(</a:t>
            </a:r>
            <a:r>
              <a:rPr lang="en-US" sz="2000" b="1" spc="45" dirty="0">
                <a:latin typeface="Gothic Uralic"/>
                <a:cs typeface="Gothic Uralic"/>
                <a:hlinkClick r:id="rId7"/>
              </a:rPr>
              <a:t>dvinaland.ru</a:t>
            </a:r>
            <a:r>
              <a:rPr lang="ru-RU" sz="2000" spc="45" dirty="0" smtClean="0">
                <a:latin typeface="Gothic Uralic"/>
                <a:cs typeface="Gothic Uralic"/>
              </a:rPr>
              <a:t>). Правовой </a:t>
            </a:r>
            <a:r>
              <a:rPr lang="ru-RU" sz="2000" spc="45" dirty="0">
                <a:latin typeface="Gothic Uralic"/>
                <a:cs typeface="Gothic Uralic"/>
              </a:rPr>
              <a:t>департамент администрации Губернатора </a:t>
            </a:r>
            <a:r>
              <a:rPr lang="ru-RU" sz="2000" spc="45" dirty="0" smtClean="0">
                <a:latin typeface="Gothic Uralic"/>
                <a:cs typeface="Gothic Uralic"/>
              </a:rPr>
              <a:t>АО размещает новости и документы в социальной сети </a:t>
            </a:r>
            <a:r>
              <a:rPr lang="ru-RU" sz="2000" spc="45" dirty="0" err="1" smtClean="0">
                <a:latin typeface="Gothic Uralic"/>
                <a:cs typeface="Gothic Uralic"/>
                <a:hlinkClick r:id="rId8"/>
              </a:rPr>
              <a:t>Вконтакте</a:t>
            </a:r>
            <a:r>
              <a:rPr lang="ru-RU" sz="2000" spc="45" dirty="0">
                <a:latin typeface="Gothic Uralic"/>
                <a:cs typeface="Gothic Uralic"/>
              </a:rPr>
              <a:t>.</a:t>
            </a:r>
          </a:p>
        </p:txBody>
      </p:sp>
      <p:sp>
        <p:nvSpPr>
          <p:cNvPr id="57"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sp>
        <p:nvSpPr>
          <p:cNvPr id="58" name="Прямоугольник 57"/>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9"/>
              </a:rPr>
              <a:t>msp29.ru</a:t>
            </a:r>
            <a:endParaRPr lang="ru-RU" sz="2200" spc="45" dirty="0">
              <a:solidFill>
                <a:srgbClr val="EF5237"/>
              </a:solidFill>
              <a:latin typeface="Gothic Uralic"/>
              <a:cs typeface="Gothic Uralic"/>
            </a:endParaRPr>
          </a:p>
        </p:txBody>
      </p:sp>
      <p:pic>
        <p:nvPicPr>
          <p:cNvPr id="22"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3308966" y="4819148"/>
            <a:ext cx="10193178" cy="1015663"/>
          </a:xfrm>
          <a:prstGeom prst="rect">
            <a:avLst/>
          </a:prstGeom>
        </p:spPr>
        <p:txBody>
          <a:bodyPr wrap="square">
            <a:spAutoFit/>
          </a:bodyPr>
          <a:lstStyle/>
          <a:p>
            <a:pPr marL="60325" marR="446405" algn="just">
              <a:buClr>
                <a:srgbClr val="EF5237"/>
              </a:buClr>
              <a:buSzPct val="200000"/>
            </a:pPr>
            <a:r>
              <a:rPr lang="ru-RU" sz="2000" spc="45" dirty="0" smtClean="0">
                <a:latin typeface="Gothic Uralic"/>
                <a:cs typeface="Gothic Uralic"/>
              </a:rPr>
              <a:t>Все новости о мерах поддержки и нормативных документах для бизнеса оперативно размещаются </a:t>
            </a:r>
            <a:r>
              <a:rPr lang="ru-RU" sz="2000" b="1" spc="45" dirty="0" smtClean="0">
                <a:latin typeface="Gothic Uralic"/>
                <a:cs typeface="Gothic Uralic"/>
                <a:hlinkClick r:id="rId9"/>
              </a:rPr>
              <a:t>на сайте Агентства регионального развития (</a:t>
            </a:r>
            <a:r>
              <a:rPr lang="en-US" sz="2000" b="1" spc="45" dirty="0" smtClean="0">
                <a:latin typeface="Gothic Uralic"/>
                <a:cs typeface="Gothic Uralic"/>
                <a:hlinkClick r:id="rId9"/>
              </a:rPr>
              <a:t>msp29.ru)</a:t>
            </a:r>
            <a:r>
              <a:rPr lang="ru-RU" sz="2000" spc="45" dirty="0" smtClean="0">
                <a:latin typeface="Gothic Uralic"/>
                <a:cs typeface="Gothic Uralic"/>
              </a:rPr>
              <a:t>, в том числе:</a:t>
            </a:r>
            <a:endParaRPr lang="ru-RU" sz="2000" spc="45" dirty="0">
              <a:latin typeface="Gothic Uralic"/>
              <a:cs typeface="Gothic Uralic"/>
            </a:endParaRPr>
          </a:p>
        </p:txBody>
      </p:sp>
    </p:spTree>
    <p:extLst>
      <p:ext uri="{BB962C8B-B14F-4D97-AF65-F5344CB8AC3E}">
        <p14:creationId xmlns:p14="http://schemas.microsoft.com/office/powerpoint/2010/main" val="3357233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6" name="object 2"/>
          <p:cNvSpPr/>
          <p:nvPr/>
        </p:nvSpPr>
        <p:spPr>
          <a:xfrm>
            <a:off x="735864" y="3557791"/>
            <a:ext cx="2108200" cy="2108200"/>
          </a:xfrm>
          <a:prstGeom prst="rect">
            <a:avLst/>
          </a:prstGeom>
          <a:blipFill>
            <a:blip r:embed="rId3" cstate="print"/>
            <a:stretch>
              <a:fillRect/>
            </a:stretch>
          </a:blipFill>
        </p:spPr>
        <p:txBody>
          <a:bodyPr wrap="square" lIns="0" tIns="0" rIns="0" bIns="0" rtlCol="0"/>
          <a:lstStyle/>
          <a:p>
            <a:endParaRPr/>
          </a:p>
        </p:txBody>
      </p:sp>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3" name="Прямоугольник 12"/>
          <p:cNvSpPr/>
          <p:nvPr/>
        </p:nvSpPr>
        <p:spPr>
          <a:xfrm>
            <a:off x="3072498" y="2657475"/>
            <a:ext cx="10300602" cy="830997"/>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Снижение требований к обеспечению </a:t>
            </a:r>
            <a:r>
              <a:rPr lang="ru-RU" sz="2400" b="1" dirty="0" err="1">
                <a:latin typeface="Gothic Uralic"/>
                <a:cs typeface="Gothic Uralic"/>
              </a:rPr>
              <a:t>госконтрактов</a:t>
            </a:r>
            <a:r>
              <a:rPr lang="ru-RU" sz="2400" b="1" dirty="0">
                <a:latin typeface="Gothic Uralic"/>
                <a:cs typeface="Gothic Uralic"/>
              </a:rPr>
              <a:t> </a:t>
            </a:r>
            <a:r>
              <a:rPr lang="ru-RU" sz="2400" u="sng" dirty="0">
                <a:latin typeface="Gothic Uralic"/>
                <a:cs typeface="Gothic Uralic"/>
              </a:rPr>
              <a:t>для ИП, малого бизнеса и </a:t>
            </a:r>
            <a:r>
              <a:rPr lang="ru-RU" sz="2400" u="sng" dirty="0" err="1">
                <a:latin typeface="Gothic Uralic"/>
                <a:cs typeface="Gothic Uralic"/>
              </a:rPr>
              <a:t>микропредприятий</a:t>
            </a:r>
            <a:r>
              <a:rPr lang="ru-RU" sz="2400" u="sng" dirty="0">
                <a:latin typeface="Gothic Uralic"/>
                <a:cs typeface="Gothic Uralic"/>
              </a:rPr>
              <a:t>.</a:t>
            </a:r>
          </a:p>
        </p:txBody>
      </p:sp>
      <p:sp>
        <p:nvSpPr>
          <p:cNvPr id="14" name="Прямоугольник 13"/>
          <p:cNvSpPr/>
          <p:nvPr/>
        </p:nvSpPr>
        <p:spPr>
          <a:xfrm>
            <a:off x="3796336" y="4016657"/>
            <a:ext cx="10202685" cy="5262979"/>
          </a:xfrm>
          <a:prstGeom prst="rect">
            <a:avLst/>
          </a:prstGeom>
        </p:spPr>
        <p:txBody>
          <a:bodyPr wrap="square">
            <a:spAutoFit/>
          </a:bodyPr>
          <a:lstStyle/>
          <a:p>
            <a:pPr algn="just">
              <a:spcAft>
                <a:spcPts val="0"/>
              </a:spcAft>
              <a:tabLst>
                <a:tab pos="1398270" algn="l"/>
              </a:tabLst>
            </a:pPr>
            <a:r>
              <a:rPr lang="ru-RU" sz="2800" dirty="0">
                <a:latin typeface="Gothic Uralic"/>
                <a:cs typeface="Gothic Uralic"/>
              </a:rPr>
              <a:t>Правительством России предлагается установить, что при осуществлении закупок в соответствии со статьей 30 Федерального закона заказчик вправе не устанавливать требование обеспечения исполнения контракта в извещении об осуществлении закупки и (или) в проекте контракта.</a:t>
            </a:r>
          </a:p>
          <a:p>
            <a:pPr algn="just">
              <a:spcAft>
                <a:spcPts val="0"/>
              </a:spcAft>
              <a:tabLst>
                <a:tab pos="1398270" algn="l"/>
              </a:tabLst>
            </a:pPr>
            <a:r>
              <a:rPr lang="ru-RU" sz="2800" dirty="0">
                <a:latin typeface="Gothic Uralic"/>
                <a:cs typeface="Gothic Uralic"/>
              </a:rPr>
              <a:t>Кроме того, также предложено увеличить начальную (максимальную) цену контракта до 5 млн. рублей (в настоящее время 1 млн. рублей), при котором субъекты малого предпринимательства должны предоставлять обеспечение заявок участников закупок.</a:t>
            </a:r>
          </a:p>
          <a:p>
            <a:pPr algn="just">
              <a:spcAft>
                <a:spcPts val="0"/>
              </a:spcAft>
              <a:tabLst>
                <a:tab pos="1398270" algn="l"/>
              </a:tabLst>
            </a:pPr>
            <a:r>
              <a:rPr lang="ru-RU" sz="2800" b="1" u="sng" dirty="0">
                <a:latin typeface="Gothic Uralic"/>
                <a:cs typeface="Gothic Uralic"/>
              </a:rPr>
              <a:t>Срок: до 31 декабря 2020 года.</a:t>
            </a:r>
          </a:p>
        </p:txBody>
      </p:sp>
      <p:grpSp>
        <p:nvGrpSpPr>
          <p:cNvPr id="21" name="object 20"/>
          <p:cNvGrpSpPr/>
          <p:nvPr/>
        </p:nvGrpSpPr>
        <p:grpSpPr>
          <a:xfrm>
            <a:off x="3238500" y="4141743"/>
            <a:ext cx="278765" cy="2489973"/>
            <a:chOff x="3343998" y="2801227"/>
            <a:chExt cx="278765" cy="2489973"/>
          </a:xfrm>
        </p:grpSpPr>
        <p:sp>
          <p:nvSpPr>
            <p:cNvPr id="22" name="object 21"/>
            <p:cNvSpPr/>
            <p:nvPr/>
          </p:nvSpPr>
          <p:spPr>
            <a:xfrm>
              <a:off x="3343998" y="2801227"/>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5" name="object 25"/>
            <p:cNvSpPr/>
            <p:nvPr/>
          </p:nvSpPr>
          <p:spPr>
            <a:xfrm>
              <a:off x="3479800" y="2941700"/>
              <a:ext cx="0" cy="2349500"/>
            </a:xfrm>
            <a:custGeom>
              <a:avLst/>
              <a:gdLst/>
              <a:ahLst/>
              <a:cxnLst/>
              <a:rect l="l" t="t" r="r" b="b"/>
              <a:pathLst>
                <a:path h="2349500">
                  <a:moveTo>
                    <a:pt x="0" y="0"/>
                  </a:moveTo>
                  <a:lnTo>
                    <a:pt x="0" y="0"/>
                  </a:lnTo>
                </a:path>
                <a:path h="2349500">
                  <a:moveTo>
                    <a:pt x="0" y="2349500"/>
                  </a:moveTo>
                  <a:lnTo>
                    <a:pt x="0" y="2349500"/>
                  </a:lnTo>
                </a:path>
              </a:pathLst>
            </a:custGeom>
            <a:ln w="25400">
              <a:solidFill>
                <a:srgbClr val="EF5237"/>
              </a:solidFill>
            </a:ln>
          </p:spPr>
          <p:txBody>
            <a:bodyPr wrap="square" lIns="0" tIns="0" rIns="0" bIns="0" rtlCol="0"/>
            <a:lstStyle/>
            <a:p>
              <a:endParaRPr/>
            </a:p>
          </p:txBody>
        </p:sp>
      </p:grpSp>
      <p:sp>
        <p:nvSpPr>
          <p:cNvPr id="28" name="Прямоугольник 27"/>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9" name="Прямоугольник 28"/>
          <p:cNvSpPr/>
          <p:nvPr/>
        </p:nvSpPr>
        <p:spPr>
          <a:xfrm>
            <a:off x="309736" y="9908143"/>
            <a:ext cx="13689285" cy="307777"/>
          </a:xfrm>
          <a:prstGeom prst="rect">
            <a:avLst/>
          </a:prstGeom>
        </p:spPr>
        <p:txBody>
          <a:bodyPr wrap="square">
            <a:spAutoFit/>
          </a:bodyPr>
          <a:lstStyle/>
          <a:p>
            <a:pPr algn="just">
              <a:spcAft>
                <a:spcPts val="0"/>
              </a:spcAft>
            </a:pPr>
            <a:r>
              <a:rPr lang="ru-RU" sz="1400" dirty="0">
                <a:latin typeface="Gothic Uralic"/>
                <a:cs typeface="Gothic Uralic"/>
                <a:hlinkClick r:id="rId5"/>
              </a:rPr>
              <a:t>Проект Федерального закона, внесение в Государственную думу – 15 апреля 2020 г., принятие 15 июня 2020 г.</a:t>
            </a:r>
            <a:endParaRPr lang="ru-RU" sz="1400" dirty="0">
              <a:latin typeface="Gothic Uralic"/>
              <a:cs typeface="Gothic Uralic"/>
            </a:endParaRPr>
          </a:p>
        </p:txBody>
      </p:sp>
      <p:sp>
        <p:nvSpPr>
          <p:cNvPr id="7" name="object 6"/>
          <p:cNvSpPr txBox="1">
            <a:spLocks noGrp="1"/>
          </p:cNvSpPr>
          <p:nvPr>
            <p:ph type="title"/>
          </p:nvPr>
        </p:nvSpPr>
        <p:spPr>
          <a:xfrm>
            <a:off x="710299" y="1266745"/>
            <a:ext cx="12662801" cy="936154"/>
          </a:xfrm>
          <a:prstGeom prst="rect">
            <a:avLst/>
          </a:prstGeom>
        </p:spPr>
        <p:txBody>
          <a:bodyPr vert="horz" wrap="square" lIns="0" tIns="12700" rIns="0" bIns="0" rtlCol="0">
            <a:spAutoFit/>
          </a:bodyPr>
          <a:lstStyle/>
          <a:p>
            <a:pPr marL="12700">
              <a:lnSpc>
                <a:spcPct val="100000"/>
              </a:lnSpc>
              <a:spcBef>
                <a:spcPts val="100"/>
              </a:spcBef>
            </a:pPr>
            <a:r>
              <a:rPr lang="ru-RU" sz="6000" spc="-210" dirty="0" smtClean="0"/>
              <a:t>1.4 </a:t>
            </a:r>
            <a:r>
              <a:rPr lang="ru-RU" sz="6000" spc="-210" dirty="0"/>
              <a:t>Поддержка в сфере закупок</a:t>
            </a:r>
            <a:endParaRPr sz="6000" dirty="0"/>
          </a:p>
        </p:txBody>
      </p:sp>
    </p:spTree>
    <p:extLst>
      <p:ext uri="{BB962C8B-B14F-4D97-AF65-F5344CB8AC3E}">
        <p14:creationId xmlns:p14="http://schemas.microsoft.com/office/powerpoint/2010/main" val="183305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7" name="Прямоугольник 6"/>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1" name="object 4"/>
          <p:cNvSpPr/>
          <p:nvPr/>
        </p:nvSpPr>
        <p:spPr>
          <a:xfrm>
            <a:off x="953706" y="5449861"/>
            <a:ext cx="1499870" cy="153035"/>
          </a:xfrm>
          <a:custGeom>
            <a:avLst/>
            <a:gdLst/>
            <a:ahLst/>
            <a:cxnLst/>
            <a:rect l="l" t="t" r="r" b="b"/>
            <a:pathLst>
              <a:path w="1499870" h="153035">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12" name="object 5"/>
          <p:cNvSpPr txBox="1">
            <a:spLocks noGrp="1"/>
          </p:cNvSpPr>
          <p:nvPr>
            <p:ph type="title"/>
          </p:nvPr>
        </p:nvSpPr>
        <p:spPr>
          <a:xfrm>
            <a:off x="761099" y="841375"/>
            <a:ext cx="7026909" cy="1663700"/>
          </a:xfrm>
          <a:prstGeom prst="rect">
            <a:avLst/>
          </a:prstGeom>
        </p:spPr>
        <p:txBody>
          <a:bodyPr vert="horz" wrap="square" lIns="0" tIns="202565" rIns="0" bIns="0" rtlCol="0">
            <a:spAutoFit/>
          </a:bodyPr>
          <a:lstStyle/>
          <a:p>
            <a:pPr marL="12700" marR="5080">
              <a:lnSpc>
                <a:spcPct val="79200"/>
              </a:lnSpc>
              <a:spcBef>
                <a:spcPts val="1595"/>
              </a:spcBef>
            </a:pPr>
            <a:r>
              <a:rPr sz="6000" spc="-575" dirty="0"/>
              <a:t>1.</a:t>
            </a:r>
            <a:r>
              <a:rPr lang="ru-RU" sz="6000" spc="-575" dirty="0"/>
              <a:t>5</a:t>
            </a:r>
            <a:r>
              <a:rPr sz="6000" spc="-575" dirty="0"/>
              <a:t> </a:t>
            </a:r>
            <a:r>
              <a:rPr sz="6000" spc="-225" dirty="0"/>
              <a:t>Импорт,</a:t>
            </a:r>
            <a:r>
              <a:rPr sz="6000" spc="-919" dirty="0"/>
              <a:t> </a:t>
            </a:r>
            <a:r>
              <a:rPr sz="6000" spc="-275" dirty="0"/>
              <a:t>экспорт,  </a:t>
            </a:r>
            <a:r>
              <a:rPr sz="6000" spc="-180" dirty="0"/>
              <a:t>грузоперевозки</a:t>
            </a:r>
            <a:endParaRPr sz="6000" dirty="0"/>
          </a:p>
        </p:txBody>
      </p:sp>
      <p:sp>
        <p:nvSpPr>
          <p:cNvPr id="14" name="object 7"/>
          <p:cNvSpPr txBox="1">
            <a:spLocks noGrp="1"/>
          </p:cNvSpPr>
          <p:nvPr>
            <p:ph type="body" idx="1"/>
          </p:nvPr>
        </p:nvSpPr>
        <p:spPr>
          <a:xfrm>
            <a:off x="432148" y="2615807"/>
            <a:ext cx="13969652" cy="3099617"/>
          </a:xfrm>
          <a:prstGeom prst="rect">
            <a:avLst/>
          </a:prstGeom>
        </p:spPr>
        <p:txBody>
          <a:bodyPr vert="horz" wrap="square" lIns="0" tIns="382320" rIns="0" bIns="0" rtlCol="0">
            <a:spAutoFit/>
          </a:bodyPr>
          <a:lstStyle/>
          <a:p>
            <a:pPr marL="3564254" marR="3039110">
              <a:spcBef>
                <a:spcPts val="100"/>
              </a:spcBef>
            </a:pPr>
            <a:r>
              <a:rPr sz="2400" b="0" kern="1200" spc="-5" dirty="0">
                <a:solidFill>
                  <a:schemeClr val="tx1"/>
                </a:solidFill>
                <a:latin typeface="Gothic Uralic"/>
                <a:cs typeface="Gothic Uralic"/>
              </a:rPr>
              <a:t>Обнуление ввозных пошлин на </a:t>
            </a:r>
            <a:r>
              <a:rPr sz="2400" b="0" kern="1200" spc="-5" dirty="0" err="1">
                <a:solidFill>
                  <a:schemeClr val="tx1"/>
                </a:solidFill>
                <a:latin typeface="Gothic Uralic"/>
                <a:cs typeface="Gothic Uralic"/>
              </a:rPr>
              <a:t>перечень</a:t>
            </a:r>
            <a:r>
              <a:rPr sz="2400" b="0" kern="1200" spc="-5" dirty="0">
                <a:solidFill>
                  <a:schemeClr val="tx1"/>
                </a:solidFill>
                <a:latin typeface="Gothic Uralic"/>
                <a:cs typeface="Gothic Uralic"/>
              </a:rPr>
              <a:t> </a:t>
            </a:r>
            <a:r>
              <a:rPr sz="2400" b="0" kern="1200" spc="-5" dirty="0" err="1" smtClean="0">
                <a:solidFill>
                  <a:schemeClr val="tx1"/>
                </a:solidFill>
                <a:latin typeface="Gothic Uralic"/>
                <a:cs typeface="Gothic Uralic"/>
              </a:rPr>
              <a:t>товаров</a:t>
            </a:r>
            <a:r>
              <a:rPr sz="2400" b="0" kern="1200" spc="-5" dirty="0" smtClean="0">
                <a:solidFill>
                  <a:schemeClr val="tx1"/>
                </a:solidFill>
                <a:latin typeface="Gothic Uralic"/>
                <a:cs typeface="Gothic Uralic"/>
              </a:rPr>
              <a:t>,</a:t>
            </a:r>
            <a:endParaRPr lang="ru-RU" sz="2400" b="0" kern="1200" spc="-5" dirty="0" smtClean="0">
              <a:solidFill>
                <a:schemeClr val="tx1"/>
              </a:solidFill>
              <a:latin typeface="Gothic Uralic"/>
              <a:cs typeface="Gothic Uralic"/>
            </a:endParaRPr>
          </a:p>
          <a:p>
            <a:pPr marL="3564254" marR="3039110">
              <a:spcBef>
                <a:spcPts val="100"/>
              </a:spcBef>
            </a:pPr>
            <a:r>
              <a:rPr lang="ru-RU" sz="2400" b="0" kern="1200" spc="-5" dirty="0" smtClean="0">
                <a:solidFill>
                  <a:schemeClr val="tx1"/>
                </a:solidFill>
                <a:latin typeface="Gothic Uralic"/>
                <a:cs typeface="Gothic Uralic"/>
              </a:rPr>
              <a:t>у</a:t>
            </a:r>
            <a:r>
              <a:rPr sz="2400" b="0" kern="1200" spc="-5" dirty="0" err="1" smtClean="0">
                <a:solidFill>
                  <a:schemeClr val="tx1"/>
                </a:solidFill>
                <a:latin typeface="Gothic Uralic"/>
                <a:cs typeface="Gothic Uralic"/>
              </a:rPr>
              <a:t>твержденный</a:t>
            </a:r>
            <a:r>
              <a:rPr lang="ru-RU" sz="2400" b="0" kern="1200" spc="-5" dirty="0" smtClean="0">
                <a:solidFill>
                  <a:schemeClr val="tx1"/>
                </a:solidFill>
                <a:latin typeface="Gothic Uralic"/>
                <a:cs typeface="Gothic Uralic"/>
              </a:rPr>
              <a:t> </a:t>
            </a:r>
            <a:r>
              <a:rPr sz="2400" b="0" kern="1200" spc="-5" dirty="0" err="1" smtClean="0">
                <a:solidFill>
                  <a:schemeClr val="tx1"/>
                </a:solidFill>
                <a:latin typeface="Gothic Uralic"/>
                <a:cs typeface="Gothic Uralic"/>
              </a:rPr>
              <a:t>Правительством</a:t>
            </a:r>
            <a:r>
              <a:rPr sz="2400" b="0" kern="1200" spc="-5" dirty="0" smtClean="0">
                <a:solidFill>
                  <a:schemeClr val="tx1"/>
                </a:solidFill>
                <a:latin typeface="Gothic Uralic"/>
                <a:cs typeface="Gothic Uralic"/>
              </a:rPr>
              <a:t> </a:t>
            </a:r>
            <a:r>
              <a:rPr sz="2400" b="0" kern="1200" spc="-5" dirty="0">
                <a:solidFill>
                  <a:schemeClr val="tx1"/>
                </a:solidFill>
                <a:latin typeface="Gothic Uralic"/>
                <a:cs typeface="Gothic Uralic"/>
              </a:rPr>
              <a:t>РФ</a:t>
            </a:r>
            <a:r>
              <a:rPr sz="2400" b="0" kern="1200" spc="-5" dirty="0" smtClean="0">
                <a:solidFill>
                  <a:schemeClr val="tx1"/>
                </a:solidFill>
                <a:latin typeface="Gothic Uralic"/>
                <a:cs typeface="Gothic Uralic"/>
              </a:rPr>
              <a:t>;</a:t>
            </a:r>
            <a:endParaRPr lang="ru-RU" sz="2400" b="0" kern="1200" spc="-5" dirty="0" smtClean="0">
              <a:solidFill>
                <a:schemeClr val="tx1"/>
              </a:solidFill>
              <a:latin typeface="Gothic Uralic"/>
              <a:cs typeface="Gothic Uralic"/>
            </a:endParaRPr>
          </a:p>
          <a:p>
            <a:pPr marL="3564254" marR="3039110">
              <a:spcBef>
                <a:spcPts val="100"/>
              </a:spcBef>
            </a:pPr>
            <a:endParaRPr sz="1400" b="0" kern="1200" spc="-5" dirty="0">
              <a:solidFill>
                <a:schemeClr val="tx1"/>
              </a:solidFill>
              <a:latin typeface="Gothic Uralic"/>
              <a:cs typeface="Gothic Uralic"/>
            </a:endParaRPr>
          </a:p>
          <a:p>
            <a:pPr marL="3563938" marR="5080">
              <a:spcBef>
                <a:spcPts val="755"/>
              </a:spcBef>
            </a:pPr>
            <a:r>
              <a:rPr sz="2400" b="0" kern="1200" spc="-5" dirty="0">
                <a:solidFill>
                  <a:schemeClr val="tx1"/>
                </a:solidFill>
                <a:latin typeface="Gothic Uralic"/>
                <a:cs typeface="Gothic Uralic"/>
              </a:rPr>
              <a:t>Ограничение экспорта отдельных видов </a:t>
            </a:r>
            <a:r>
              <a:rPr sz="2400" b="0" kern="1200" spc="-5" dirty="0" err="1">
                <a:solidFill>
                  <a:schemeClr val="tx1"/>
                </a:solidFill>
                <a:latin typeface="Gothic Uralic"/>
                <a:cs typeface="Gothic Uralic"/>
              </a:rPr>
              <a:t>продукции</a:t>
            </a:r>
            <a:r>
              <a:rPr sz="2400" b="0" kern="1200" spc="-5" dirty="0">
                <a:solidFill>
                  <a:schemeClr val="tx1"/>
                </a:solidFill>
                <a:latin typeface="Gothic Uralic"/>
                <a:cs typeface="Gothic Uralic"/>
              </a:rPr>
              <a:t> </a:t>
            </a:r>
            <a:endParaRPr lang="ru-RU" sz="2400" b="0" kern="1200" spc="-5" dirty="0" smtClean="0">
              <a:solidFill>
                <a:schemeClr val="tx1"/>
              </a:solidFill>
              <a:latin typeface="Gothic Uralic"/>
              <a:cs typeface="Gothic Uralic"/>
            </a:endParaRPr>
          </a:p>
          <a:p>
            <a:pPr marL="3563938" marR="5080">
              <a:spcBef>
                <a:spcPts val="755"/>
              </a:spcBef>
            </a:pPr>
            <a:r>
              <a:rPr sz="2400" b="0" kern="1200" spc="-5" dirty="0" smtClean="0">
                <a:solidFill>
                  <a:schemeClr val="tx1"/>
                </a:solidFill>
                <a:latin typeface="Gothic Uralic"/>
                <a:cs typeface="Gothic Uralic"/>
              </a:rPr>
              <a:t>(</a:t>
            </a:r>
            <a:r>
              <a:rPr sz="2400" b="0" kern="1200" spc="-5" dirty="0" err="1">
                <a:solidFill>
                  <a:schemeClr val="tx1"/>
                </a:solidFill>
                <a:latin typeface="Gothic Uralic"/>
                <a:cs typeface="Gothic Uralic"/>
              </a:rPr>
              <a:t>при</a:t>
            </a:r>
            <a:r>
              <a:rPr sz="2400" b="0" kern="1200" spc="-5" dirty="0">
                <a:solidFill>
                  <a:schemeClr val="tx1"/>
                </a:solidFill>
                <a:latin typeface="Gothic Uralic"/>
                <a:cs typeface="Gothic Uralic"/>
              </a:rPr>
              <a:t> </a:t>
            </a:r>
            <a:r>
              <a:rPr lang="ru-RU" sz="2400" b="0" kern="1200" spc="-5" dirty="0" smtClean="0">
                <a:solidFill>
                  <a:schemeClr val="tx1"/>
                </a:solidFill>
                <a:latin typeface="Gothic Uralic"/>
                <a:cs typeface="Gothic Uralic"/>
              </a:rPr>
              <a:t>н</a:t>
            </a:r>
            <a:r>
              <a:rPr sz="2400" b="0" kern="1200" spc="-5" dirty="0" err="1" smtClean="0">
                <a:solidFill>
                  <a:schemeClr val="tx1"/>
                </a:solidFill>
                <a:latin typeface="Gothic Uralic"/>
                <a:cs typeface="Gothic Uralic"/>
              </a:rPr>
              <a:t>еобходимости</a:t>
            </a:r>
            <a:r>
              <a:rPr sz="2400" b="0" kern="1200" spc="-5" dirty="0">
                <a:solidFill>
                  <a:schemeClr val="tx1"/>
                </a:solidFill>
                <a:latin typeface="Gothic Uralic"/>
                <a:cs typeface="Gothic Uralic"/>
              </a:rPr>
              <a:t>);  </a:t>
            </a:r>
            <a:endParaRPr lang="ru-RU" sz="2400" b="0" kern="1200" spc="-5" dirty="0" smtClean="0">
              <a:solidFill>
                <a:schemeClr val="tx1"/>
              </a:solidFill>
              <a:latin typeface="Gothic Uralic"/>
              <a:cs typeface="Gothic Uralic"/>
            </a:endParaRPr>
          </a:p>
          <a:p>
            <a:pPr marL="3563938" marR="5080">
              <a:spcBef>
                <a:spcPts val="755"/>
              </a:spcBef>
            </a:pPr>
            <a:endParaRPr lang="ru-RU" sz="1400" b="0" kern="1200" spc="-5" dirty="0">
              <a:solidFill>
                <a:schemeClr val="tx1"/>
              </a:solidFill>
              <a:latin typeface="Gothic Uralic"/>
              <a:cs typeface="Gothic Uralic"/>
            </a:endParaRPr>
          </a:p>
          <a:p>
            <a:pPr marL="3564254" marR="5080">
              <a:spcBef>
                <a:spcPts val="755"/>
              </a:spcBef>
            </a:pPr>
            <a:r>
              <a:rPr sz="2400" b="0" kern="1200" spc="-5" dirty="0" err="1">
                <a:solidFill>
                  <a:schemeClr val="tx1"/>
                </a:solidFill>
                <a:latin typeface="Gothic Uralic"/>
                <a:cs typeface="Gothic Uralic"/>
              </a:rPr>
              <a:t>Отмена</a:t>
            </a:r>
            <a:r>
              <a:rPr sz="2400" b="0" kern="1200" spc="-5" dirty="0">
                <a:solidFill>
                  <a:schemeClr val="tx1"/>
                </a:solidFill>
                <a:latin typeface="Gothic Uralic"/>
                <a:cs typeface="Gothic Uralic"/>
              </a:rPr>
              <a:t> ограничений на въезд грузовиков торговых сетей в города.</a:t>
            </a:r>
          </a:p>
        </p:txBody>
      </p:sp>
      <p:sp>
        <p:nvSpPr>
          <p:cNvPr id="13" name="object 6"/>
          <p:cNvSpPr txBox="1"/>
          <p:nvPr/>
        </p:nvSpPr>
        <p:spPr>
          <a:xfrm>
            <a:off x="940931" y="5832475"/>
            <a:ext cx="5026025" cy="939800"/>
          </a:xfrm>
          <a:prstGeom prst="rect">
            <a:avLst/>
          </a:prstGeom>
        </p:spPr>
        <p:txBody>
          <a:bodyPr vert="horz" wrap="square" lIns="0" tIns="12700" rIns="0" bIns="0" rtlCol="0">
            <a:spAutoFit/>
          </a:bodyPr>
          <a:lstStyle/>
          <a:p>
            <a:pPr marL="12700">
              <a:lnSpc>
                <a:spcPct val="100000"/>
              </a:lnSpc>
              <a:spcBef>
                <a:spcPts val="100"/>
              </a:spcBef>
            </a:pPr>
            <a:r>
              <a:rPr sz="6000" b="1" spc="-710" dirty="0">
                <a:solidFill>
                  <a:srgbClr val="4C1913"/>
                </a:solidFill>
                <a:latin typeface="Trebuchet MS"/>
                <a:cs typeface="Trebuchet MS"/>
              </a:rPr>
              <a:t>1.</a:t>
            </a:r>
            <a:r>
              <a:rPr lang="ru-RU" sz="6000" b="1" spc="-710" dirty="0">
                <a:solidFill>
                  <a:srgbClr val="4C1913"/>
                </a:solidFill>
                <a:latin typeface="Trebuchet MS"/>
                <a:cs typeface="Trebuchet MS"/>
              </a:rPr>
              <a:t>6</a:t>
            </a:r>
            <a:r>
              <a:rPr sz="6000" b="1" spc="-710" dirty="0">
                <a:solidFill>
                  <a:srgbClr val="4C1913"/>
                </a:solidFill>
                <a:latin typeface="Trebuchet MS"/>
                <a:cs typeface="Trebuchet MS"/>
              </a:rPr>
              <a:t> </a:t>
            </a:r>
            <a:r>
              <a:rPr sz="6000" b="1" spc="-90" dirty="0">
                <a:solidFill>
                  <a:srgbClr val="4C1913"/>
                </a:solidFill>
                <a:latin typeface="Trebuchet MS"/>
                <a:cs typeface="Trebuchet MS"/>
              </a:rPr>
              <a:t>Иные</a:t>
            </a:r>
            <a:r>
              <a:rPr sz="6000" b="1" spc="-575" dirty="0">
                <a:solidFill>
                  <a:srgbClr val="4C1913"/>
                </a:solidFill>
                <a:latin typeface="Trebuchet MS"/>
                <a:cs typeface="Trebuchet MS"/>
              </a:rPr>
              <a:t> </a:t>
            </a:r>
            <a:r>
              <a:rPr sz="6000" b="1" spc="-325" dirty="0">
                <a:solidFill>
                  <a:srgbClr val="4C1913"/>
                </a:solidFill>
                <a:latin typeface="Trebuchet MS"/>
                <a:cs typeface="Trebuchet MS"/>
              </a:rPr>
              <a:t>меры</a:t>
            </a:r>
            <a:endParaRPr sz="6000" dirty="0">
              <a:latin typeface="Trebuchet MS"/>
              <a:cs typeface="Trebuchet MS"/>
            </a:endParaRPr>
          </a:p>
        </p:txBody>
      </p:sp>
      <p:sp>
        <p:nvSpPr>
          <p:cNvPr id="15" name="object 8"/>
          <p:cNvSpPr txBox="1"/>
          <p:nvPr/>
        </p:nvSpPr>
        <p:spPr>
          <a:xfrm>
            <a:off x="4154296" y="7369558"/>
            <a:ext cx="9272270" cy="1536317"/>
          </a:xfrm>
          <a:prstGeom prst="rect">
            <a:avLst/>
          </a:prstGeom>
        </p:spPr>
        <p:txBody>
          <a:bodyPr vert="horz" wrap="square" lIns="0" tIns="58419" rIns="0" bIns="0" rtlCol="0">
            <a:spAutoFit/>
          </a:bodyPr>
          <a:lstStyle/>
          <a:p>
            <a:pPr marL="12700" algn="just">
              <a:lnSpc>
                <a:spcPct val="100000"/>
              </a:lnSpc>
              <a:spcBef>
                <a:spcPts val="459"/>
              </a:spcBef>
            </a:pPr>
            <a:r>
              <a:rPr sz="2400" spc="-5" dirty="0">
                <a:latin typeface="Gothic Uralic"/>
                <a:cs typeface="Gothic Uralic"/>
              </a:rPr>
              <a:t>Приостановление до 1 </a:t>
            </a:r>
            <a:r>
              <a:rPr lang="ru-RU" sz="2400" spc="-5" dirty="0">
                <a:latin typeface="Gothic Uralic"/>
                <a:cs typeface="Gothic Uralic"/>
              </a:rPr>
              <a:t> </a:t>
            </a:r>
            <a:r>
              <a:rPr sz="2400" spc="-5" dirty="0" err="1">
                <a:latin typeface="Gothic Uralic"/>
                <a:cs typeface="Gothic Uralic"/>
              </a:rPr>
              <a:t>мая</a:t>
            </a:r>
            <a:r>
              <a:rPr sz="2400" spc="-5" dirty="0">
                <a:latin typeface="Gothic Uralic"/>
                <a:cs typeface="Gothic Uralic"/>
              </a:rPr>
              <a:t> 2020 года всех проверок, </a:t>
            </a:r>
            <a:r>
              <a:rPr sz="2400" spc="-5" dirty="0" err="1">
                <a:latin typeface="Gothic Uralic"/>
                <a:cs typeface="Gothic Uralic"/>
              </a:rPr>
              <a:t>кроме</a:t>
            </a:r>
            <a:r>
              <a:rPr sz="2400" spc="-5" dirty="0">
                <a:latin typeface="Gothic Uralic"/>
                <a:cs typeface="Gothic Uralic"/>
              </a:rPr>
              <a:t> </a:t>
            </a:r>
            <a:r>
              <a:rPr sz="2400" spc="-5" dirty="0" err="1">
                <a:latin typeface="Gothic Uralic"/>
                <a:cs typeface="Gothic Uralic"/>
              </a:rPr>
              <a:t>тех</a:t>
            </a:r>
            <a:r>
              <a:rPr sz="2400" spc="-5" dirty="0" smtClean="0">
                <a:latin typeface="Gothic Uralic"/>
                <a:cs typeface="Gothic Uralic"/>
              </a:rPr>
              <a:t>,</a:t>
            </a:r>
            <a:r>
              <a:rPr lang="ru-RU" sz="2400" spc="-5" dirty="0" smtClean="0">
                <a:latin typeface="Gothic Uralic"/>
                <a:cs typeface="Gothic Uralic"/>
              </a:rPr>
              <a:t> </a:t>
            </a:r>
            <a:r>
              <a:rPr sz="2400" spc="-5" dirty="0" err="1" smtClean="0">
                <a:latin typeface="Gothic Uralic"/>
                <a:cs typeface="Gothic Uralic"/>
              </a:rPr>
              <a:t>что</a:t>
            </a:r>
            <a:r>
              <a:rPr sz="2400" spc="-5" dirty="0" smtClean="0">
                <a:latin typeface="Gothic Uralic"/>
                <a:cs typeface="Gothic Uralic"/>
              </a:rPr>
              <a:t> </a:t>
            </a:r>
            <a:r>
              <a:rPr sz="2400" spc="-5" dirty="0">
                <a:latin typeface="Gothic Uralic"/>
                <a:cs typeface="Gothic Uralic"/>
              </a:rPr>
              <a:t>проводятся из-за причинения вреда жизни/здоровью, возникновения  ЧС природного и техногенного характера, а также в целях выдачи  разрешительных документов.</a:t>
            </a:r>
          </a:p>
        </p:txBody>
      </p:sp>
      <p:grpSp>
        <p:nvGrpSpPr>
          <p:cNvPr id="16" name="object 9"/>
          <p:cNvGrpSpPr/>
          <p:nvPr/>
        </p:nvGrpSpPr>
        <p:grpSpPr>
          <a:xfrm>
            <a:off x="814197" y="2750006"/>
            <a:ext cx="2108200" cy="2108200"/>
            <a:chOff x="814197" y="2750006"/>
            <a:chExt cx="2108200" cy="2108200"/>
          </a:xfrm>
        </p:grpSpPr>
        <p:sp>
          <p:nvSpPr>
            <p:cNvPr id="17" name="object 10"/>
            <p:cNvSpPr/>
            <p:nvPr/>
          </p:nvSpPr>
          <p:spPr>
            <a:xfrm>
              <a:off x="814197" y="2750006"/>
              <a:ext cx="2108200" cy="2108200"/>
            </a:xfrm>
            <a:custGeom>
              <a:avLst/>
              <a:gdLst/>
              <a:ahLst/>
              <a:cxnLst/>
              <a:rect l="l" t="t" r="r" b="b"/>
              <a:pathLst>
                <a:path w="2108200" h="2108200">
                  <a:moveTo>
                    <a:pt x="1054100" y="0"/>
                  </a:moveTo>
                  <a:lnTo>
                    <a:pt x="1005849" y="1084"/>
                  </a:lnTo>
                  <a:lnTo>
                    <a:pt x="958156" y="4307"/>
                  </a:lnTo>
                  <a:lnTo>
                    <a:pt x="911066" y="9622"/>
                  </a:lnTo>
                  <a:lnTo>
                    <a:pt x="864626" y="16982"/>
                  </a:lnTo>
                  <a:lnTo>
                    <a:pt x="818882" y="26341"/>
                  </a:lnTo>
                  <a:lnTo>
                    <a:pt x="773881" y="37653"/>
                  </a:lnTo>
                  <a:lnTo>
                    <a:pt x="729669" y="50870"/>
                  </a:lnTo>
                  <a:lnTo>
                    <a:pt x="686293" y="65946"/>
                  </a:lnTo>
                  <a:lnTo>
                    <a:pt x="643800" y="82835"/>
                  </a:lnTo>
                  <a:lnTo>
                    <a:pt x="602235" y="101491"/>
                  </a:lnTo>
                  <a:lnTo>
                    <a:pt x="561646" y="121866"/>
                  </a:lnTo>
                  <a:lnTo>
                    <a:pt x="522079" y="143914"/>
                  </a:lnTo>
                  <a:lnTo>
                    <a:pt x="483580" y="167589"/>
                  </a:lnTo>
                  <a:lnTo>
                    <a:pt x="446196" y="192844"/>
                  </a:lnTo>
                  <a:lnTo>
                    <a:pt x="409974" y="219633"/>
                  </a:lnTo>
                  <a:lnTo>
                    <a:pt x="374960" y="247909"/>
                  </a:lnTo>
                  <a:lnTo>
                    <a:pt x="341200" y="277626"/>
                  </a:lnTo>
                  <a:lnTo>
                    <a:pt x="308741" y="308737"/>
                  </a:lnTo>
                  <a:lnTo>
                    <a:pt x="277630" y="341195"/>
                  </a:lnTo>
                  <a:lnTo>
                    <a:pt x="247913" y="374954"/>
                  </a:lnTo>
                  <a:lnTo>
                    <a:pt x="219637" y="409968"/>
                  </a:lnTo>
                  <a:lnTo>
                    <a:pt x="192848" y="446191"/>
                  </a:lnTo>
                  <a:lnTo>
                    <a:pt x="167592" y="483574"/>
                  </a:lnTo>
                  <a:lnTo>
                    <a:pt x="143917" y="522073"/>
                  </a:lnTo>
                  <a:lnTo>
                    <a:pt x="121868" y="561640"/>
                  </a:lnTo>
                  <a:lnTo>
                    <a:pt x="101493" y="602229"/>
                  </a:lnTo>
                  <a:lnTo>
                    <a:pt x="82837" y="643794"/>
                  </a:lnTo>
                  <a:lnTo>
                    <a:pt x="65948" y="686288"/>
                  </a:lnTo>
                  <a:lnTo>
                    <a:pt x="50871" y="729664"/>
                  </a:lnTo>
                  <a:lnTo>
                    <a:pt x="37654" y="773876"/>
                  </a:lnTo>
                  <a:lnTo>
                    <a:pt x="26342" y="818878"/>
                  </a:lnTo>
                  <a:lnTo>
                    <a:pt x="16983" y="864622"/>
                  </a:lnTo>
                  <a:lnTo>
                    <a:pt x="9622" y="911063"/>
                  </a:lnTo>
                  <a:lnTo>
                    <a:pt x="4307" y="958154"/>
                  </a:lnTo>
                  <a:lnTo>
                    <a:pt x="1084" y="1005848"/>
                  </a:lnTo>
                  <a:lnTo>
                    <a:pt x="0" y="1054100"/>
                  </a:lnTo>
                  <a:lnTo>
                    <a:pt x="1084" y="1102351"/>
                  </a:lnTo>
                  <a:lnTo>
                    <a:pt x="4307" y="1150045"/>
                  </a:lnTo>
                  <a:lnTo>
                    <a:pt x="9622" y="1197136"/>
                  </a:lnTo>
                  <a:lnTo>
                    <a:pt x="16983" y="1243577"/>
                  </a:lnTo>
                  <a:lnTo>
                    <a:pt x="26342" y="1289321"/>
                  </a:lnTo>
                  <a:lnTo>
                    <a:pt x="37654" y="1334323"/>
                  </a:lnTo>
                  <a:lnTo>
                    <a:pt x="50871" y="1378535"/>
                  </a:lnTo>
                  <a:lnTo>
                    <a:pt x="65948" y="1421911"/>
                  </a:lnTo>
                  <a:lnTo>
                    <a:pt x="82837" y="1464405"/>
                  </a:lnTo>
                  <a:lnTo>
                    <a:pt x="101493" y="1505970"/>
                  </a:lnTo>
                  <a:lnTo>
                    <a:pt x="121868" y="1546559"/>
                  </a:lnTo>
                  <a:lnTo>
                    <a:pt x="143917" y="1586126"/>
                  </a:lnTo>
                  <a:lnTo>
                    <a:pt x="167592" y="1624625"/>
                  </a:lnTo>
                  <a:lnTo>
                    <a:pt x="192848" y="1662008"/>
                  </a:lnTo>
                  <a:lnTo>
                    <a:pt x="219637" y="1698231"/>
                  </a:lnTo>
                  <a:lnTo>
                    <a:pt x="247913" y="1733245"/>
                  </a:lnTo>
                  <a:lnTo>
                    <a:pt x="277630" y="1767004"/>
                  </a:lnTo>
                  <a:lnTo>
                    <a:pt x="308741" y="1799462"/>
                  </a:lnTo>
                  <a:lnTo>
                    <a:pt x="341200" y="1830573"/>
                  </a:lnTo>
                  <a:lnTo>
                    <a:pt x="374960" y="1860290"/>
                  </a:lnTo>
                  <a:lnTo>
                    <a:pt x="409974" y="1888566"/>
                  </a:lnTo>
                  <a:lnTo>
                    <a:pt x="446196" y="1915355"/>
                  </a:lnTo>
                  <a:lnTo>
                    <a:pt x="483580" y="1940610"/>
                  </a:lnTo>
                  <a:lnTo>
                    <a:pt x="522079" y="1964285"/>
                  </a:lnTo>
                  <a:lnTo>
                    <a:pt x="561646" y="1986333"/>
                  </a:lnTo>
                  <a:lnTo>
                    <a:pt x="602235" y="2006708"/>
                  </a:lnTo>
                  <a:lnTo>
                    <a:pt x="643800" y="2025364"/>
                  </a:lnTo>
                  <a:lnTo>
                    <a:pt x="686293" y="2042253"/>
                  </a:lnTo>
                  <a:lnTo>
                    <a:pt x="729669" y="2057329"/>
                  </a:lnTo>
                  <a:lnTo>
                    <a:pt x="773881" y="2070546"/>
                  </a:lnTo>
                  <a:lnTo>
                    <a:pt x="818882" y="2081858"/>
                  </a:lnTo>
                  <a:lnTo>
                    <a:pt x="864626" y="2091217"/>
                  </a:lnTo>
                  <a:lnTo>
                    <a:pt x="911066" y="2098577"/>
                  </a:lnTo>
                  <a:lnTo>
                    <a:pt x="958156" y="2103892"/>
                  </a:lnTo>
                  <a:lnTo>
                    <a:pt x="1005849"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8"/>
                  </a:lnTo>
                  <a:lnTo>
                    <a:pt x="2103892" y="958154"/>
                  </a:lnTo>
                  <a:lnTo>
                    <a:pt x="2098577" y="911063"/>
                  </a:lnTo>
                  <a:lnTo>
                    <a:pt x="2091217" y="864622"/>
                  </a:lnTo>
                  <a:lnTo>
                    <a:pt x="2081858" y="818878"/>
                  </a:lnTo>
                  <a:lnTo>
                    <a:pt x="2070546" y="773876"/>
                  </a:lnTo>
                  <a:lnTo>
                    <a:pt x="2057329" y="729664"/>
                  </a:lnTo>
                  <a:lnTo>
                    <a:pt x="2042253" y="686288"/>
                  </a:lnTo>
                  <a:lnTo>
                    <a:pt x="2025364" y="643794"/>
                  </a:lnTo>
                  <a:lnTo>
                    <a:pt x="2006708" y="602229"/>
                  </a:lnTo>
                  <a:lnTo>
                    <a:pt x="1986333" y="561640"/>
                  </a:lnTo>
                  <a:lnTo>
                    <a:pt x="1964285" y="522073"/>
                  </a:lnTo>
                  <a:lnTo>
                    <a:pt x="1940610" y="483574"/>
                  </a:lnTo>
                  <a:lnTo>
                    <a:pt x="1915355" y="446191"/>
                  </a:lnTo>
                  <a:lnTo>
                    <a:pt x="1888566" y="409968"/>
                  </a:lnTo>
                  <a:lnTo>
                    <a:pt x="1860290" y="374954"/>
                  </a:lnTo>
                  <a:lnTo>
                    <a:pt x="1830573" y="341195"/>
                  </a:lnTo>
                  <a:lnTo>
                    <a:pt x="1799463" y="308737"/>
                  </a:lnTo>
                  <a:lnTo>
                    <a:pt x="1767004" y="277626"/>
                  </a:lnTo>
                  <a:lnTo>
                    <a:pt x="1733245" y="247909"/>
                  </a:lnTo>
                  <a:lnTo>
                    <a:pt x="1698231" y="219633"/>
                  </a:lnTo>
                  <a:lnTo>
                    <a:pt x="1662008" y="192844"/>
                  </a:lnTo>
                  <a:lnTo>
                    <a:pt x="1624625" y="167589"/>
                  </a:lnTo>
                  <a:lnTo>
                    <a:pt x="1586126" y="143914"/>
                  </a:lnTo>
                  <a:lnTo>
                    <a:pt x="1546559" y="121866"/>
                  </a:lnTo>
                  <a:lnTo>
                    <a:pt x="1505970" y="101491"/>
                  </a:lnTo>
                  <a:lnTo>
                    <a:pt x="1464405" y="82835"/>
                  </a:lnTo>
                  <a:lnTo>
                    <a:pt x="1421911" y="65946"/>
                  </a:lnTo>
                  <a:lnTo>
                    <a:pt x="1378535" y="50870"/>
                  </a:lnTo>
                  <a:lnTo>
                    <a:pt x="1334323" y="37653"/>
                  </a:lnTo>
                  <a:lnTo>
                    <a:pt x="1289321" y="26341"/>
                  </a:lnTo>
                  <a:lnTo>
                    <a:pt x="1243577" y="16982"/>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18" name="object 11"/>
            <p:cNvSpPr/>
            <p:nvPr/>
          </p:nvSpPr>
          <p:spPr>
            <a:xfrm>
              <a:off x="1216317" y="3322751"/>
              <a:ext cx="1356995" cy="972819"/>
            </a:xfrm>
            <a:custGeom>
              <a:avLst/>
              <a:gdLst/>
              <a:ahLst/>
              <a:cxnLst/>
              <a:rect l="l" t="t" r="r" b="b"/>
              <a:pathLst>
                <a:path w="1356995" h="972820">
                  <a:moveTo>
                    <a:pt x="45224" y="0"/>
                  </a:moveTo>
                  <a:lnTo>
                    <a:pt x="0" y="0"/>
                  </a:lnTo>
                  <a:lnTo>
                    <a:pt x="0" y="45224"/>
                  </a:lnTo>
                  <a:lnTo>
                    <a:pt x="45224" y="45224"/>
                  </a:lnTo>
                  <a:lnTo>
                    <a:pt x="45224" y="0"/>
                  </a:lnTo>
                  <a:close/>
                </a:path>
                <a:path w="1356995" h="972820">
                  <a:moveTo>
                    <a:pt x="339140" y="813943"/>
                  </a:moveTo>
                  <a:lnTo>
                    <a:pt x="293916" y="813943"/>
                  </a:lnTo>
                  <a:lnTo>
                    <a:pt x="293916" y="859155"/>
                  </a:lnTo>
                  <a:lnTo>
                    <a:pt x="339140" y="859155"/>
                  </a:lnTo>
                  <a:lnTo>
                    <a:pt x="339140" y="813943"/>
                  </a:lnTo>
                  <a:close/>
                </a:path>
                <a:path w="1356995" h="972820">
                  <a:moveTo>
                    <a:pt x="406971" y="0"/>
                  </a:moveTo>
                  <a:lnTo>
                    <a:pt x="90436" y="0"/>
                  </a:lnTo>
                  <a:lnTo>
                    <a:pt x="90436" y="45224"/>
                  </a:lnTo>
                  <a:lnTo>
                    <a:pt x="406971" y="45224"/>
                  </a:lnTo>
                  <a:lnTo>
                    <a:pt x="406971" y="0"/>
                  </a:lnTo>
                  <a:close/>
                </a:path>
                <a:path w="1356995" h="972820">
                  <a:moveTo>
                    <a:pt x="1107871" y="813943"/>
                  </a:moveTo>
                  <a:lnTo>
                    <a:pt x="1062647" y="813943"/>
                  </a:lnTo>
                  <a:lnTo>
                    <a:pt x="1062647" y="859155"/>
                  </a:lnTo>
                  <a:lnTo>
                    <a:pt x="1107871" y="859155"/>
                  </a:lnTo>
                  <a:lnTo>
                    <a:pt x="1107871" y="813943"/>
                  </a:lnTo>
                  <a:close/>
                </a:path>
                <a:path w="1356995" h="972820">
                  <a:moveTo>
                    <a:pt x="1356563" y="583526"/>
                  </a:moveTo>
                  <a:lnTo>
                    <a:pt x="1355318" y="579247"/>
                  </a:lnTo>
                  <a:lnTo>
                    <a:pt x="1311351" y="510870"/>
                  </a:lnTo>
                  <a:lnTo>
                    <a:pt x="1311351" y="594487"/>
                  </a:lnTo>
                  <a:lnTo>
                    <a:pt x="1311351" y="723493"/>
                  </a:lnTo>
                  <a:lnTo>
                    <a:pt x="1243520" y="723493"/>
                  </a:lnTo>
                  <a:lnTo>
                    <a:pt x="1243520" y="768718"/>
                  </a:lnTo>
                  <a:lnTo>
                    <a:pt x="1311351" y="768718"/>
                  </a:lnTo>
                  <a:lnTo>
                    <a:pt x="1311351" y="813943"/>
                  </a:lnTo>
                  <a:lnTo>
                    <a:pt x="1217244" y="813943"/>
                  </a:lnTo>
                  <a:lnTo>
                    <a:pt x="1213980" y="793724"/>
                  </a:lnTo>
                  <a:lnTo>
                    <a:pt x="1194701" y="756488"/>
                  </a:lnTo>
                  <a:lnTo>
                    <a:pt x="1184338" y="746112"/>
                  </a:lnTo>
                  <a:lnTo>
                    <a:pt x="1175689" y="737476"/>
                  </a:lnTo>
                  <a:lnTo>
                    <a:pt x="1175689" y="836561"/>
                  </a:lnTo>
                  <a:lnTo>
                    <a:pt x="1168565" y="871728"/>
                  </a:lnTo>
                  <a:lnTo>
                    <a:pt x="1149172" y="900480"/>
                  </a:lnTo>
                  <a:lnTo>
                    <a:pt x="1120419" y="919873"/>
                  </a:lnTo>
                  <a:lnTo>
                    <a:pt x="1085253" y="926998"/>
                  </a:lnTo>
                  <a:lnTo>
                    <a:pt x="1050074" y="919873"/>
                  </a:lnTo>
                  <a:lnTo>
                    <a:pt x="1021321" y="900480"/>
                  </a:lnTo>
                  <a:lnTo>
                    <a:pt x="1001928" y="871728"/>
                  </a:lnTo>
                  <a:lnTo>
                    <a:pt x="994816" y="836561"/>
                  </a:lnTo>
                  <a:lnTo>
                    <a:pt x="1001928" y="801382"/>
                  </a:lnTo>
                  <a:lnTo>
                    <a:pt x="1021321" y="772629"/>
                  </a:lnTo>
                  <a:lnTo>
                    <a:pt x="1050074" y="753237"/>
                  </a:lnTo>
                  <a:lnTo>
                    <a:pt x="1085253" y="746112"/>
                  </a:lnTo>
                  <a:lnTo>
                    <a:pt x="1120419" y="753237"/>
                  </a:lnTo>
                  <a:lnTo>
                    <a:pt x="1149172" y="772629"/>
                  </a:lnTo>
                  <a:lnTo>
                    <a:pt x="1168565" y="801382"/>
                  </a:lnTo>
                  <a:lnTo>
                    <a:pt x="1175689" y="836561"/>
                  </a:lnTo>
                  <a:lnTo>
                    <a:pt x="1175689" y="737476"/>
                  </a:lnTo>
                  <a:lnTo>
                    <a:pt x="1165313" y="727113"/>
                  </a:lnTo>
                  <a:lnTo>
                    <a:pt x="1128090" y="707834"/>
                  </a:lnTo>
                  <a:lnTo>
                    <a:pt x="1085253" y="700900"/>
                  </a:lnTo>
                  <a:lnTo>
                    <a:pt x="1042403" y="707834"/>
                  </a:lnTo>
                  <a:lnTo>
                    <a:pt x="1005179" y="727113"/>
                  </a:lnTo>
                  <a:lnTo>
                    <a:pt x="975791" y="756488"/>
                  </a:lnTo>
                  <a:lnTo>
                    <a:pt x="956513" y="793724"/>
                  </a:lnTo>
                  <a:lnTo>
                    <a:pt x="953236" y="813943"/>
                  </a:lnTo>
                  <a:lnTo>
                    <a:pt x="904379" y="813943"/>
                  </a:lnTo>
                  <a:lnTo>
                    <a:pt x="904379" y="293916"/>
                  </a:lnTo>
                  <a:lnTo>
                    <a:pt x="1118133" y="293916"/>
                  </a:lnTo>
                  <a:lnTo>
                    <a:pt x="1147203" y="339140"/>
                  </a:lnTo>
                  <a:lnTo>
                    <a:pt x="972210" y="339140"/>
                  </a:lnTo>
                  <a:lnTo>
                    <a:pt x="963396" y="340931"/>
                  </a:lnTo>
                  <a:lnTo>
                    <a:pt x="956208" y="345770"/>
                  </a:lnTo>
                  <a:lnTo>
                    <a:pt x="951369" y="352958"/>
                  </a:lnTo>
                  <a:lnTo>
                    <a:pt x="949604" y="361746"/>
                  </a:lnTo>
                  <a:lnTo>
                    <a:pt x="949604" y="565238"/>
                  </a:lnTo>
                  <a:lnTo>
                    <a:pt x="951369" y="574052"/>
                  </a:lnTo>
                  <a:lnTo>
                    <a:pt x="956208" y="581228"/>
                  </a:lnTo>
                  <a:lnTo>
                    <a:pt x="963396" y="586079"/>
                  </a:lnTo>
                  <a:lnTo>
                    <a:pt x="972210" y="587844"/>
                  </a:lnTo>
                  <a:lnTo>
                    <a:pt x="1307071" y="587844"/>
                  </a:lnTo>
                  <a:lnTo>
                    <a:pt x="1311351" y="594487"/>
                  </a:lnTo>
                  <a:lnTo>
                    <a:pt x="1311351" y="510870"/>
                  </a:lnTo>
                  <a:lnTo>
                    <a:pt x="1278001" y="458990"/>
                  </a:lnTo>
                  <a:lnTo>
                    <a:pt x="1278001" y="542620"/>
                  </a:lnTo>
                  <a:lnTo>
                    <a:pt x="994816" y="542620"/>
                  </a:lnTo>
                  <a:lnTo>
                    <a:pt x="994816" y="384365"/>
                  </a:lnTo>
                  <a:lnTo>
                    <a:pt x="1175689" y="384365"/>
                  </a:lnTo>
                  <a:lnTo>
                    <a:pt x="1175689" y="383463"/>
                  </a:lnTo>
                  <a:lnTo>
                    <a:pt x="1278001" y="542620"/>
                  </a:lnTo>
                  <a:lnTo>
                    <a:pt x="1278001" y="458990"/>
                  </a:lnTo>
                  <a:lnTo>
                    <a:pt x="1145324" y="252615"/>
                  </a:lnTo>
                  <a:lnTo>
                    <a:pt x="1138161" y="248704"/>
                  </a:lnTo>
                  <a:lnTo>
                    <a:pt x="904379" y="248704"/>
                  </a:lnTo>
                  <a:lnTo>
                    <a:pt x="904379" y="113042"/>
                  </a:lnTo>
                  <a:lnTo>
                    <a:pt x="902601" y="104254"/>
                  </a:lnTo>
                  <a:lnTo>
                    <a:pt x="897763" y="97066"/>
                  </a:lnTo>
                  <a:lnTo>
                    <a:pt x="890574" y="92214"/>
                  </a:lnTo>
                  <a:lnTo>
                    <a:pt x="881773" y="90436"/>
                  </a:lnTo>
                  <a:lnTo>
                    <a:pt x="859167" y="90436"/>
                  </a:lnTo>
                  <a:lnTo>
                    <a:pt x="859167" y="135648"/>
                  </a:lnTo>
                  <a:lnTo>
                    <a:pt x="859167" y="180873"/>
                  </a:lnTo>
                  <a:lnTo>
                    <a:pt x="90436" y="180873"/>
                  </a:lnTo>
                  <a:lnTo>
                    <a:pt x="90436" y="226098"/>
                  </a:lnTo>
                  <a:lnTo>
                    <a:pt x="859167" y="226098"/>
                  </a:lnTo>
                  <a:lnTo>
                    <a:pt x="859167" y="271259"/>
                  </a:lnTo>
                  <a:lnTo>
                    <a:pt x="859155" y="723493"/>
                  </a:lnTo>
                  <a:lnTo>
                    <a:pt x="474802" y="723493"/>
                  </a:lnTo>
                  <a:lnTo>
                    <a:pt x="474802" y="768718"/>
                  </a:lnTo>
                  <a:lnTo>
                    <a:pt x="859155" y="768718"/>
                  </a:lnTo>
                  <a:lnTo>
                    <a:pt x="859155" y="813943"/>
                  </a:lnTo>
                  <a:lnTo>
                    <a:pt x="448525" y="813943"/>
                  </a:lnTo>
                  <a:lnTo>
                    <a:pt x="445262" y="793724"/>
                  </a:lnTo>
                  <a:lnTo>
                    <a:pt x="425983" y="756488"/>
                  </a:lnTo>
                  <a:lnTo>
                    <a:pt x="415620" y="746112"/>
                  </a:lnTo>
                  <a:lnTo>
                    <a:pt x="406971" y="737476"/>
                  </a:lnTo>
                  <a:lnTo>
                    <a:pt x="406971" y="836561"/>
                  </a:lnTo>
                  <a:lnTo>
                    <a:pt x="399846" y="871728"/>
                  </a:lnTo>
                  <a:lnTo>
                    <a:pt x="380453" y="900480"/>
                  </a:lnTo>
                  <a:lnTo>
                    <a:pt x="351701" y="919873"/>
                  </a:lnTo>
                  <a:lnTo>
                    <a:pt x="316534" y="926998"/>
                  </a:lnTo>
                  <a:lnTo>
                    <a:pt x="281355" y="919873"/>
                  </a:lnTo>
                  <a:lnTo>
                    <a:pt x="252603" y="900480"/>
                  </a:lnTo>
                  <a:lnTo>
                    <a:pt x="233210" y="871728"/>
                  </a:lnTo>
                  <a:lnTo>
                    <a:pt x="226098" y="836561"/>
                  </a:lnTo>
                  <a:lnTo>
                    <a:pt x="233210" y="801382"/>
                  </a:lnTo>
                  <a:lnTo>
                    <a:pt x="252603" y="772629"/>
                  </a:lnTo>
                  <a:lnTo>
                    <a:pt x="281355" y="753237"/>
                  </a:lnTo>
                  <a:lnTo>
                    <a:pt x="316534" y="746112"/>
                  </a:lnTo>
                  <a:lnTo>
                    <a:pt x="351701" y="753237"/>
                  </a:lnTo>
                  <a:lnTo>
                    <a:pt x="380453" y="772629"/>
                  </a:lnTo>
                  <a:lnTo>
                    <a:pt x="399846" y="801382"/>
                  </a:lnTo>
                  <a:lnTo>
                    <a:pt x="406971" y="836561"/>
                  </a:lnTo>
                  <a:lnTo>
                    <a:pt x="406971" y="737476"/>
                  </a:lnTo>
                  <a:lnTo>
                    <a:pt x="396595" y="727113"/>
                  </a:lnTo>
                  <a:lnTo>
                    <a:pt x="359371" y="707834"/>
                  </a:lnTo>
                  <a:lnTo>
                    <a:pt x="316534" y="700900"/>
                  </a:lnTo>
                  <a:lnTo>
                    <a:pt x="273685" y="707834"/>
                  </a:lnTo>
                  <a:lnTo>
                    <a:pt x="236461" y="727113"/>
                  </a:lnTo>
                  <a:lnTo>
                    <a:pt x="207073" y="756488"/>
                  </a:lnTo>
                  <a:lnTo>
                    <a:pt x="187794" y="793724"/>
                  </a:lnTo>
                  <a:lnTo>
                    <a:pt x="184518" y="813943"/>
                  </a:lnTo>
                  <a:lnTo>
                    <a:pt x="45224" y="813943"/>
                  </a:lnTo>
                  <a:lnTo>
                    <a:pt x="45224" y="768718"/>
                  </a:lnTo>
                  <a:lnTo>
                    <a:pt x="158267" y="768718"/>
                  </a:lnTo>
                  <a:lnTo>
                    <a:pt x="158267" y="723493"/>
                  </a:lnTo>
                  <a:lnTo>
                    <a:pt x="45224" y="723493"/>
                  </a:lnTo>
                  <a:lnTo>
                    <a:pt x="45224" y="135648"/>
                  </a:lnTo>
                  <a:lnTo>
                    <a:pt x="859167" y="135648"/>
                  </a:lnTo>
                  <a:lnTo>
                    <a:pt x="859167" y="90436"/>
                  </a:lnTo>
                  <a:lnTo>
                    <a:pt x="22618" y="90436"/>
                  </a:lnTo>
                  <a:lnTo>
                    <a:pt x="13817" y="92214"/>
                  </a:lnTo>
                  <a:lnTo>
                    <a:pt x="6616" y="97066"/>
                  </a:lnTo>
                  <a:lnTo>
                    <a:pt x="1778" y="104254"/>
                  </a:lnTo>
                  <a:lnTo>
                    <a:pt x="0" y="113042"/>
                  </a:lnTo>
                  <a:lnTo>
                    <a:pt x="0" y="836549"/>
                  </a:lnTo>
                  <a:lnTo>
                    <a:pt x="1778" y="845362"/>
                  </a:lnTo>
                  <a:lnTo>
                    <a:pt x="6616" y="852538"/>
                  </a:lnTo>
                  <a:lnTo>
                    <a:pt x="13817" y="857389"/>
                  </a:lnTo>
                  <a:lnTo>
                    <a:pt x="22618" y="859155"/>
                  </a:lnTo>
                  <a:lnTo>
                    <a:pt x="184518" y="859155"/>
                  </a:lnTo>
                  <a:lnTo>
                    <a:pt x="187794" y="879398"/>
                  </a:lnTo>
                  <a:lnTo>
                    <a:pt x="207073" y="916622"/>
                  </a:lnTo>
                  <a:lnTo>
                    <a:pt x="236461" y="946010"/>
                  </a:lnTo>
                  <a:lnTo>
                    <a:pt x="273685" y="965288"/>
                  </a:lnTo>
                  <a:lnTo>
                    <a:pt x="316534" y="972223"/>
                  </a:lnTo>
                  <a:lnTo>
                    <a:pt x="359371" y="965288"/>
                  </a:lnTo>
                  <a:lnTo>
                    <a:pt x="396595" y="946010"/>
                  </a:lnTo>
                  <a:lnTo>
                    <a:pt x="425983" y="916622"/>
                  </a:lnTo>
                  <a:lnTo>
                    <a:pt x="445262" y="879398"/>
                  </a:lnTo>
                  <a:lnTo>
                    <a:pt x="448538" y="859155"/>
                  </a:lnTo>
                  <a:lnTo>
                    <a:pt x="881773" y="859155"/>
                  </a:lnTo>
                  <a:lnTo>
                    <a:pt x="953236" y="859155"/>
                  </a:lnTo>
                  <a:lnTo>
                    <a:pt x="956513" y="879398"/>
                  </a:lnTo>
                  <a:lnTo>
                    <a:pt x="975791" y="916622"/>
                  </a:lnTo>
                  <a:lnTo>
                    <a:pt x="1005179" y="946010"/>
                  </a:lnTo>
                  <a:lnTo>
                    <a:pt x="1042403" y="965288"/>
                  </a:lnTo>
                  <a:lnTo>
                    <a:pt x="1085253" y="972223"/>
                  </a:lnTo>
                  <a:lnTo>
                    <a:pt x="1128090" y="965288"/>
                  </a:lnTo>
                  <a:lnTo>
                    <a:pt x="1165313" y="946010"/>
                  </a:lnTo>
                  <a:lnTo>
                    <a:pt x="1194701" y="916622"/>
                  </a:lnTo>
                  <a:lnTo>
                    <a:pt x="1213980" y="879398"/>
                  </a:lnTo>
                  <a:lnTo>
                    <a:pt x="1217256" y="859155"/>
                  </a:lnTo>
                  <a:lnTo>
                    <a:pt x="1333957" y="859155"/>
                  </a:lnTo>
                  <a:lnTo>
                    <a:pt x="1342758" y="857389"/>
                  </a:lnTo>
                  <a:lnTo>
                    <a:pt x="1349946" y="852538"/>
                  </a:lnTo>
                  <a:lnTo>
                    <a:pt x="1354785" y="845362"/>
                  </a:lnTo>
                  <a:lnTo>
                    <a:pt x="1356563" y="836549"/>
                  </a:lnTo>
                  <a:lnTo>
                    <a:pt x="1356563" y="583526"/>
                  </a:lnTo>
                  <a:close/>
                </a:path>
              </a:pathLst>
            </a:custGeom>
            <a:solidFill>
              <a:srgbClr val="EF5237"/>
            </a:solidFill>
          </p:spPr>
          <p:txBody>
            <a:bodyPr wrap="square" lIns="0" tIns="0" rIns="0" bIns="0" rtlCol="0"/>
            <a:lstStyle/>
            <a:p>
              <a:endParaRPr/>
            </a:p>
          </p:txBody>
        </p:sp>
      </p:grpSp>
      <p:grpSp>
        <p:nvGrpSpPr>
          <p:cNvPr id="19" name="object 12"/>
          <p:cNvGrpSpPr/>
          <p:nvPr/>
        </p:nvGrpSpPr>
        <p:grpSpPr>
          <a:xfrm>
            <a:off x="773798" y="7124966"/>
            <a:ext cx="2108200" cy="2108200"/>
            <a:chOff x="773798" y="7124966"/>
            <a:chExt cx="2108200" cy="2108200"/>
          </a:xfrm>
        </p:grpSpPr>
        <p:sp>
          <p:nvSpPr>
            <p:cNvPr id="20" name="object 13"/>
            <p:cNvSpPr/>
            <p:nvPr/>
          </p:nvSpPr>
          <p:spPr>
            <a:xfrm>
              <a:off x="773798" y="7124966"/>
              <a:ext cx="2108200" cy="2108200"/>
            </a:xfrm>
            <a:custGeom>
              <a:avLst/>
              <a:gdLst/>
              <a:ahLst/>
              <a:cxnLst/>
              <a:rect l="l" t="t" r="r" b="b"/>
              <a:pathLst>
                <a:path w="2108200" h="2108200">
                  <a:moveTo>
                    <a:pt x="1054100" y="0"/>
                  </a:moveTo>
                  <a:lnTo>
                    <a:pt x="1005848" y="1084"/>
                  </a:lnTo>
                  <a:lnTo>
                    <a:pt x="958154" y="4307"/>
                  </a:lnTo>
                  <a:lnTo>
                    <a:pt x="911063" y="9622"/>
                  </a:lnTo>
                  <a:lnTo>
                    <a:pt x="864622" y="16983"/>
                  </a:lnTo>
                  <a:lnTo>
                    <a:pt x="818878" y="26342"/>
                  </a:lnTo>
                  <a:lnTo>
                    <a:pt x="773876" y="37654"/>
                  </a:lnTo>
                  <a:lnTo>
                    <a:pt x="729664" y="50871"/>
                  </a:lnTo>
                  <a:lnTo>
                    <a:pt x="686288" y="65948"/>
                  </a:lnTo>
                  <a:lnTo>
                    <a:pt x="643794" y="82837"/>
                  </a:lnTo>
                  <a:lnTo>
                    <a:pt x="602229" y="101493"/>
                  </a:lnTo>
                  <a:lnTo>
                    <a:pt x="561640" y="121868"/>
                  </a:lnTo>
                  <a:lnTo>
                    <a:pt x="522073" y="143917"/>
                  </a:lnTo>
                  <a:lnTo>
                    <a:pt x="483574" y="167592"/>
                  </a:lnTo>
                  <a:lnTo>
                    <a:pt x="446191" y="192848"/>
                  </a:lnTo>
                  <a:lnTo>
                    <a:pt x="409968" y="219637"/>
                  </a:lnTo>
                  <a:lnTo>
                    <a:pt x="374954" y="247913"/>
                  </a:lnTo>
                  <a:lnTo>
                    <a:pt x="341195" y="277630"/>
                  </a:lnTo>
                  <a:lnTo>
                    <a:pt x="308736" y="308741"/>
                  </a:lnTo>
                  <a:lnTo>
                    <a:pt x="277626" y="341200"/>
                  </a:lnTo>
                  <a:lnTo>
                    <a:pt x="247909" y="374960"/>
                  </a:lnTo>
                  <a:lnTo>
                    <a:pt x="219633" y="409974"/>
                  </a:lnTo>
                  <a:lnTo>
                    <a:pt x="192844" y="446196"/>
                  </a:lnTo>
                  <a:lnTo>
                    <a:pt x="167589" y="483580"/>
                  </a:lnTo>
                  <a:lnTo>
                    <a:pt x="143914" y="522079"/>
                  </a:lnTo>
                  <a:lnTo>
                    <a:pt x="121866" y="561646"/>
                  </a:lnTo>
                  <a:lnTo>
                    <a:pt x="101491" y="602235"/>
                  </a:lnTo>
                  <a:lnTo>
                    <a:pt x="82835" y="643800"/>
                  </a:lnTo>
                  <a:lnTo>
                    <a:pt x="65946" y="686293"/>
                  </a:lnTo>
                  <a:lnTo>
                    <a:pt x="50870" y="729669"/>
                  </a:lnTo>
                  <a:lnTo>
                    <a:pt x="37653" y="773881"/>
                  </a:lnTo>
                  <a:lnTo>
                    <a:pt x="26341" y="818882"/>
                  </a:lnTo>
                  <a:lnTo>
                    <a:pt x="16982" y="864626"/>
                  </a:lnTo>
                  <a:lnTo>
                    <a:pt x="9622" y="911066"/>
                  </a:lnTo>
                  <a:lnTo>
                    <a:pt x="4307" y="958156"/>
                  </a:lnTo>
                  <a:lnTo>
                    <a:pt x="1084" y="1005849"/>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3"/>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9"/>
                  </a:lnTo>
                  <a:lnTo>
                    <a:pt x="2103892" y="958156"/>
                  </a:lnTo>
                  <a:lnTo>
                    <a:pt x="2098577" y="911066"/>
                  </a:lnTo>
                  <a:lnTo>
                    <a:pt x="2091217" y="864626"/>
                  </a:lnTo>
                  <a:lnTo>
                    <a:pt x="2081858" y="818882"/>
                  </a:lnTo>
                  <a:lnTo>
                    <a:pt x="2070546" y="773881"/>
                  </a:lnTo>
                  <a:lnTo>
                    <a:pt x="2057329" y="729669"/>
                  </a:lnTo>
                  <a:lnTo>
                    <a:pt x="2042253" y="686293"/>
                  </a:lnTo>
                  <a:lnTo>
                    <a:pt x="2025364" y="643800"/>
                  </a:lnTo>
                  <a:lnTo>
                    <a:pt x="2006708" y="602235"/>
                  </a:lnTo>
                  <a:lnTo>
                    <a:pt x="1986333" y="561646"/>
                  </a:lnTo>
                  <a:lnTo>
                    <a:pt x="1964285" y="522079"/>
                  </a:lnTo>
                  <a:lnTo>
                    <a:pt x="1940610" y="483580"/>
                  </a:lnTo>
                  <a:lnTo>
                    <a:pt x="1915355" y="446196"/>
                  </a:lnTo>
                  <a:lnTo>
                    <a:pt x="1888566" y="409974"/>
                  </a:lnTo>
                  <a:lnTo>
                    <a:pt x="1860290" y="374960"/>
                  </a:lnTo>
                  <a:lnTo>
                    <a:pt x="1830573" y="341200"/>
                  </a:lnTo>
                  <a:lnTo>
                    <a:pt x="1799463" y="308741"/>
                  </a:lnTo>
                  <a:lnTo>
                    <a:pt x="1767004" y="277630"/>
                  </a:lnTo>
                  <a:lnTo>
                    <a:pt x="1733245" y="247913"/>
                  </a:lnTo>
                  <a:lnTo>
                    <a:pt x="1698231" y="219637"/>
                  </a:lnTo>
                  <a:lnTo>
                    <a:pt x="1662008" y="192848"/>
                  </a:lnTo>
                  <a:lnTo>
                    <a:pt x="1624625" y="167592"/>
                  </a:lnTo>
                  <a:lnTo>
                    <a:pt x="1586126" y="143917"/>
                  </a:lnTo>
                  <a:lnTo>
                    <a:pt x="1546559" y="121868"/>
                  </a:lnTo>
                  <a:lnTo>
                    <a:pt x="1505970" y="101493"/>
                  </a:lnTo>
                  <a:lnTo>
                    <a:pt x="1464405" y="82837"/>
                  </a:lnTo>
                  <a:lnTo>
                    <a:pt x="1421911" y="65948"/>
                  </a:lnTo>
                  <a:lnTo>
                    <a:pt x="1378535" y="50871"/>
                  </a:lnTo>
                  <a:lnTo>
                    <a:pt x="1334323" y="37654"/>
                  </a:lnTo>
                  <a:lnTo>
                    <a:pt x="1289321" y="26342"/>
                  </a:lnTo>
                  <a:lnTo>
                    <a:pt x="1243577" y="16983"/>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21" name="object 14"/>
            <p:cNvSpPr/>
            <p:nvPr/>
          </p:nvSpPr>
          <p:spPr>
            <a:xfrm>
              <a:off x="1345006" y="7559954"/>
              <a:ext cx="1236980" cy="1236980"/>
            </a:xfrm>
            <a:custGeom>
              <a:avLst/>
              <a:gdLst/>
              <a:ahLst/>
              <a:cxnLst/>
              <a:rect l="l" t="t" r="r" b="b"/>
              <a:pathLst>
                <a:path w="1236980" h="1236979">
                  <a:moveTo>
                    <a:pt x="579818" y="833501"/>
                  </a:moveTo>
                  <a:lnTo>
                    <a:pt x="576961" y="819404"/>
                  </a:lnTo>
                  <a:lnTo>
                    <a:pt x="569201" y="807872"/>
                  </a:lnTo>
                  <a:lnTo>
                    <a:pt x="557669" y="800112"/>
                  </a:lnTo>
                  <a:lnTo>
                    <a:pt x="543572" y="797255"/>
                  </a:lnTo>
                  <a:lnTo>
                    <a:pt x="181178" y="797255"/>
                  </a:lnTo>
                  <a:lnTo>
                    <a:pt x="167068" y="800112"/>
                  </a:lnTo>
                  <a:lnTo>
                    <a:pt x="155549" y="807872"/>
                  </a:lnTo>
                  <a:lnTo>
                    <a:pt x="147789" y="819404"/>
                  </a:lnTo>
                  <a:lnTo>
                    <a:pt x="144945" y="833501"/>
                  </a:lnTo>
                  <a:lnTo>
                    <a:pt x="147789" y="847610"/>
                  </a:lnTo>
                  <a:lnTo>
                    <a:pt x="155549" y="859129"/>
                  </a:lnTo>
                  <a:lnTo>
                    <a:pt x="167068" y="866889"/>
                  </a:lnTo>
                  <a:lnTo>
                    <a:pt x="181178" y="869734"/>
                  </a:lnTo>
                  <a:lnTo>
                    <a:pt x="543572" y="869734"/>
                  </a:lnTo>
                  <a:lnTo>
                    <a:pt x="557669" y="866889"/>
                  </a:lnTo>
                  <a:lnTo>
                    <a:pt x="569201" y="859129"/>
                  </a:lnTo>
                  <a:lnTo>
                    <a:pt x="576961" y="847610"/>
                  </a:lnTo>
                  <a:lnTo>
                    <a:pt x="579818" y="833501"/>
                  </a:lnTo>
                  <a:close/>
                </a:path>
                <a:path w="1236980" h="1236979">
                  <a:moveTo>
                    <a:pt x="579831" y="688543"/>
                  </a:moveTo>
                  <a:lnTo>
                    <a:pt x="576973" y="674446"/>
                  </a:lnTo>
                  <a:lnTo>
                    <a:pt x="569214" y="662927"/>
                  </a:lnTo>
                  <a:lnTo>
                    <a:pt x="557682" y="655167"/>
                  </a:lnTo>
                  <a:lnTo>
                    <a:pt x="543585" y="652310"/>
                  </a:lnTo>
                  <a:lnTo>
                    <a:pt x="181190" y="652310"/>
                  </a:lnTo>
                  <a:lnTo>
                    <a:pt x="167081" y="655167"/>
                  </a:lnTo>
                  <a:lnTo>
                    <a:pt x="155562" y="662927"/>
                  </a:lnTo>
                  <a:lnTo>
                    <a:pt x="147789" y="674446"/>
                  </a:lnTo>
                  <a:lnTo>
                    <a:pt x="144945" y="688543"/>
                  </a:lnTo>
                  <a:lnTo>
                    <a:pt x="147789" y="702652"/>
                  </a:lnTo>
                  <a:lnTo>
                    <a:pt x="155562" y="714171"/>
                  </a:lnTo>
                  <a:lnTo>
                    <a:pt x="167081" y="721944"/>
                  </a:lnTo>
                  <a:lnTo>
                    <a:pt x="181190" y="724789"/>
                  </a:lnTo>
                  <a:lnTo>
                    <a:pt x="543585" y="724789"/>
                  </a:lnTo>
                  <a:lnTo>
                    <a:pt x="557682" y="721944"/>
                  </a:lnTo>
                  <a:lnTo>
                    <a:pt x="569214" y="714171"/>
                  </a:lnTo>
                  <a:lnTo>
                    <a:pt x="576973" y="702652"/>
                  </a:lnTo>
                  <a:lnTo>
                    <a:pt x="579831" y="688543"/>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76"/>
                  </a:moveTo>
                  <a:lnTo>
                    <a:pt x="721931" y="1041679"/>
                  </a:lnTo>
                  <a:lnTo>
                    <a:pt x="714171" y="1030147"/>
                  </a:lnTo>
                  <a:lnTo>
                    <a:pt x="702640" y="1022388"/>
                  </a:lnTo>
                  <a:lnTo>
                    <a:pt x="688543" y="1019530"/>
                  </a:lnTo>
                  <a:lnTo>
                    <a:pt x="471106" y="1019530"/>
                  </a:lnTo>
                  <a:lnTo>
                    <a:pt x="456996" y="1022388"/>
                  </a:lnTo>
                  <a:lnTo>
                    <a:pt x="445477" y="1030147"/>
                  </a:lnTo>
                  <a:lnTo>
                    <a:pt x="437705" y="1041679"/>
                  </a:lnTo>
                  <a:lnTo>
                    <a:pt x="434860" y="1055776"/>
                  </a:lnTo>
                  <a:lnTo>
                    <a:pt x="437705" y="1069886"/>
                  </a:lnTo>
                  <a:lnTo>
                    <a:pt x="445477" y="1081405"/>
                  </a:lnTo>
                  <a:lnTo>
                    <a:pt x="456996" y="1089164"/>
                  </a:lnTo>
                  <a:lnTo>
                    <a:pt x="471106" y="1092009"/>
                  </a:lnTo>
                  <a:lnTo>
                    <a:pt x="688543" y="1092009"/>
                  </a:lnTo>
                  <a:lnTo>
                    <a:pt x="702640" y="1089164"/>
                  </a:lnTo>
                  <a:lnTo>
                    <a:pt x="714171" y="1081405"/>
                  </a:lnTo>
                  <a:lnTo>
                    <a:pt x="721931" y="1069886"/>
                  </a:lnTo>
                  <a:lnTo>
                    <a:pt x="724789" y="1055776"/>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48499" y="72478"/>
                  </a:lnTo>
                  <a:lnTo>
                    <a:pt x="807885" y="31851"/>
                  </a:lnTo>
                  <a:lnTo>
                    <a:pt x="791286" y="18211"/>
                  </a:lnTo>
                  <a:lnTo>
                    <a:pt x="772629" y="8229"/>
                  </a:lnTo>
                  <a:lnTo>
                    <a:pt x="752373" y="2095"/>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22" name="object 15"/>
          <p:cNvSpPr/>
          <p:nvPr/>
        </p:nvSpPr>
        <p:spPr>
          <a:xfrm>
            <a:off x="3528631" y="3109632"/>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3" name="object 16"/>
          <p:cNvSpPr/>
          <p:nvPr/>
        </p:nvSpPr>
        <p:spPr>
          <a:xfrm>
            <a:off x="3528631" y="411185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4" name="object 17"/>
          <p:cNvSpPr/>
          <p:nvPr/>
        </p:nvSpPr>
        <p:spPr>
          <a:xfrm>
            <a:off x="3528631" y="7465834"/>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5" name="object 18"/>
          <p:cNvSpPr/>
          <p:nvPr/>
        </p:nvSpPr>
        <p:spPr>
          <a:xfrm>
            <a:off x="3528631" y="5324131"/>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6" name="object 19"/>
          <p:cNvSpPr/>
          <p:nvPr/>
        </p:nvSpPr>
        <p:spPr>
          <a:xfrm>
            <a:off x="773798" y="577608"/>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Tree>
    <p:extLst>
      <p:ext uri="{BB962C8B-B14F-4D97-AF65-F5344CB8AC3E}">
        <p14:creationId xmlns:p14="http://schemas.microsoft.com/office/powerpoint/2010/main" val="304723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6" name="object 2"/>
          <p:cNvSpPr/>
          <p:nvPr/>
        </p:nvSpPr>
        <p:spPr>
          <a:xfrm>
            <a:off x="773798" y="2959302"/>
            <a:ext cx="2108200" cy="2108200"/>
          </a:xfrm>
          <a:prstGeom prst="rect">
            <a:avLst/>
          </a:prstGeom>
          <a:blipFill>
            <a:blip r:embed="rId3" cstate="print"/>
            <a:stretch>
              <a:fillRect/>
            </a:stretch>
          </a:blipFill>
        </p:spPr>
        <p:txBody>
          <a:bodyPr wrap="square" lIns="0" tIns="0" rIns="0" bIns="0" rtlCol="0"/>
          <a:lstStyle/>
          <a:p>
            <a:endParaRPr/>
          </a:p>
        </p:txBody>
      </p:sp>
      <p:sp>
        <p:nvSpPr>
          <p:cNvPr id="7" name="object 6"/>
          <p:cNvSpPr txBox="1">
            <a:spLocks noGrp="1"/>
          </p:cNvSpPr>
          <p:nvPr>
            <p:ph type="title"/>
          </p:nvPr>
        </p:nvSpPr>
        <p:spPr>
          <a:xfrm>
            <a:off x="710299" y="1184275"/>
            <a:ext cx="10634005" cy="936154"/>
          </a:xfrm>
          <a:prstGeom prst="rect">
            <a:avLst/>
          </a:prstGeom>
        </p:spPr>
        <p:txBody>
          <a:bodyPr vert="horz" wrap="square" lIns="0" tIns="12700" rIns="0" bIns="0" rtlCol="0">
            <a:spAutoFit/>
          </a:bodyPr>
          <a:lstStyle/>
          <a:p>
            <a:pPr marL="12700">
              <a:lnSpc>
                <a:spcPct val="100000"/>
              </a:lnSpc>
              <a:spcBef>
                <a:spcPts val="100"/>
              </a:spcBef>
            </a:pPr>
            <a:r>
              <a:rPr lang="ru-RU" sz="6000" spc="-210" dirty="0" smtClean="0"/>
              <a:t>1.6 </a:t>
            </a:r>
            <a:r>
              <a:rPr lang="ru-RU" sz="6000" spc="-90" dirty="0"/>
              <a:t>Иные</a:t>
            </a:r>
            <a:r>
              <a:rPr lang="ru-RU" sz="6000" spc="-575" dirty="0"/>
              <a:t> </a:t>
            </a:r>
            <a:r>
              <a:rPr lang="ru-RU" sz="6000" spc="-325" dirty="0"/>
              <a:t>меры</a:t>
            </a:r>
            <a:endParaRPr sz="6000" dirty="0"/>
          </a:p>
        </p:txBody>
      </p:sp>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7"/>
          <p:cNvSpPr/>
          <p:nvPr/>
        </p:nvSpPr>
        <p:spPr>
          <a:xfrm>
            <a:off x="3381349" y="280756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3" name="object 9"/>
          <p:cNvSpPr/>
          <p:nvPr/>
        </p:nvSpPr>
        <p:spPr>
          <a:xfrm>
            <a:off x="3390900" y="5807710"/>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dirty="0"/>
          </a:p>
        </p:txBody>
      </p:sp>
      <p:sp>
        <p:nvSpPr>
          <p:cNvPr id="2" name="Прямоугольник 1"/>
          <p:cNvSpPr/>
          <p:nvPr/>
        </p:nvSpPr>
        <p:spPr>
          <a:xfrm>
            <a:off x="3905250" y="2751731"/>
            <a:ext cx="9630754" cy="2420343"/>
          </a:xfrm>
          <a:prstGeom prst="rect">
            <a:avLst/>
          </a:prstGeom>
        </p:spPr>
        <p:txBody>
          <a:bodyPr wrap="square">
            <a:spAutoFit/>
          </a:bodyPr>
          <a:lstStyle/>
          <a:p>
            <a:pPr algn="just">
              <a:lnSpc>
                <a:spcPct val="107000"/>
              </a:lnSpc>
              <a:spcAft>
                <a:spcPts val="0"/>
              </a:spcAft>
            </a:pPr>
            <a:r>
              <a:rPr lang="ru-RU" sz="2400" b="1" u="sng" spc="-5" dirty="0">
                <a:latin typeface="Gothic Uralic"/>
                <a:cs typeface="Gothic Uralic"/>
              </a:rPr>
              <a:t>Отсрочка по аренде до конца 2020 года.</a:t>
            </a:r>
          </a:p>
          <a:p>
            <a:pPr algn="just">
              <a:lnSpc>
                <a:spcPct val="107000"/>
              </a:lnSpc>
              <a:spcAft>
                <a:spcPts val="0"/>
              </a:spcAft>
            </a:pPr>
            <a:r>
              <a:rPr lang="ru-RU" sz="2000" spc="-5" dirty="0">
                <a:latin typeface="Gothic Uralic"/>
                <a:cs typeface="Gothic Uralic"/>
              </a:rPr>
              <a:t>Отсрочка платежей за арендуемые государственные и муниципальные помещения. Дополнительное соглашение к договору аренды об отсрочке платежей должно быть заключено в течение трех рабочих дней с момента обращения заявителя. </a:t>
            </a:r>
          </a:p>
          <a:p>
            <a:pPr algn="just"/>
            <a:r>
              <a:rPr lang="ru-RU" sz="2000" spc="-5" dirty="0">
                <a:latin typeface="Gothic Uralic"/>
                <a:cs typeface="Gothic Uralic"/>
              </a:rPr>
              <a:t>Отсрочка не распространяется в отношении аренды коммерческой недвижимости.</a:t>
            </a:r>
          </a:p>
        </p:txBody>
      </p:sp>
      <p:sp>
        <p:nvSpPr>
          <p:cNvPr id="3" name="Прямоугольник 2"/>
          <p:cNvSpPr/>
          <p:nvPr/>
        </p:nvSpPr>
        <p:spPr>
          <a:xfrm>
            <a:off x="3905250" y="5729781"/>
            <a:ext cx="9649804" cy="2308324"/>
          </a:xfrm>
          <a:prstGeom prst="rect">
            <a:avLst/>
          </a:prstGeom>
        </p:spPr>
        <p:txBody>
          <a:bodyPr wrap="square">
            <a:spAutoFit/>
          </a:bodyPr>
          <a:lstStyle/>
          <a:p>
            <a:pPr algn="just"/>
            <a:r>
              <a:rPr lang="ru-RU" sz="2400" b="1" u="sng" spc="-5" dirty="0">
                <a:latin typeface="Gothic Uralic"/>
                <a:cs typeface="Gothic Uralic"/>
              </a:rPr>
              <a:t>Кредитные каникулы на 6 месяцев.</a:t>
            </a:r>
          </a:p>
          <a:p>
            <a:pPr algn="just"/>
            <a:r>
              <a:rPr lang="ru-RU" sz="2000" spc="-5" dirty="0">
                <a:latin typeface="Gothic Uralic"/>
                <a:cs typeface="Gothic Uralic"/>
              </a:rPr>
              <a:t>Для индивидуальных предпринимателей, которые столкнулись с резким падением доходов из-за эпидемии </a:t>
            </a:r>
            <a:r>
              <a:rPr lang="ru-RU" sz="2000" spc="-5" dirty="0" err="1">
                <a:latin typeface="Gothic Uralic"/>
                <a:cs typeface="Gothic Uralic"/>
              </a:rPr>
              <a:t>коронавируса</a:t>
            </a:r>
            <a:r>
              <a:rPr lang="ru-RU" sz="2000" spc="-5" dirty="0">
                <a:latin typeface="Gothic Uralic"/>
                <a:cs typeface="Gothic Uralic"/>
              </a:rPr>
              <a:t> (ниже 30%) предусмотрены кредитные каникулы (или уменьшение размера платежа) по кредитному договору (договорам займа) на срок до 6 месяцев. Условия предоставления данной льготы должно рассматриваться в индивидуальном порядке при обращении заявителя в банк.</a:t>
            </a:r>
          </a:p>
        </p:txBody>
      </p:sp>
      <p:sp>
        <p:nvSpPr>
          <p:cNvPr id="15" name="Прямоугольник 14"/>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16" name="Прямоугольник 15"/>
          <p:cNvSpPr/>
          <p:nvPr/>
        </p:nvSpPr>
        <p:spPr>
          <a:xfrm>
            <a:off x="309736" y="9908143"/>
            <a:ext cx="13689285" cy="738664"/>
          </a:xfrm>
          <a:prstGeom prst="rect">
            <a:avLst/>
          </a:prstGeom>
        </p:spPr>
        <p:txBody>
          <a:bodyPr wrap="square">
            <a:spAutoFit/>
          </a:bodyPr>
          <a:lstStyle/>
          <a:p>
            <a:pPr algn="just">
              <a:spcAft>
                <a:spcPts val="0"/>
              </a:spcAft>
            </a:pPr>
            <a:r>
              <a:rPr lang="ru-RU" sz="1400" dirty="0">
                <a:latin typeface="Gothic Uralic"/>
                <a:cs typeface="Gothic Uralic"/>
                <a:hlinkClick r:id="rId5"/>
              </a:rPr>
              <a:t>Распоряжение Правительства Российской Федерации от 19 марта 2020 года №670-р</a:t>
            </a:r>
            <a:r>
              <a:rPr lang="ru-RU" sz="1400" dirty="0">
                <a:latin typeface="Gothic Uralic"/>
                <a:cs typeface="Gothic Uralic"/>
              </a:rPr>
              <a:t>; </a:t>
            </a:r>
            <a:r>
              <a:rPr lang="ru-RU" sz="1400" dirty="0">
                <a:latin typeface="Gothic Uralic"/>
                <a:cs typeface="Gothic Uralic"/>
                <a:hlinkClick r:id="rId6"/>
              </a:rPr>
              <a:t>Федеральный закон от 3 апреля 2020 г. № 106-ФЗ </a:t>
            </a:r>
            <a:r>
              <a:rPr lang="ru-RU" sz="1400" dirty="0">
                <a:latin typeface="Gothic Uralic"/>
                <a:cs typeface="Gothic Uralic"/>
              </a:rPr>
              <a:t>"О внесении изменений в Федеральный закон "О Центральном банке Российской Федерации (Банке России)" и отдельные законодательные акты Российской Федерации в части особенностей изменения условий кредитного договора, договора займа».</a:t>
            </a:r>
          </a:p>
        </p:txBody>
      </p:sp>
    </p:spTree>
    <p:extLst>
      <p:ext uri="{BB962C8B-B14F-4D97-AF65-F5344CB8AC3E}">
        <p14:creationId xmlns:p14="http://schemas.microsoft.com/office/powerpoint/2010/main" val="15643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grpSp>
        <p:nvGrpSpPr>
          <p:cNvPr id="12" name="object 12"/>
          <p:cNvGrpSpPr/>
          <p:nvPr/>
        </p:nvGrpSpPr>
        <p:grpSpPr>
          <a:xfrm>
            <a:off x="754748" y="2733675"/>
            <a:ext cx="2108200" cy="2108200"/>
            <a:chOff x="773798" y="7124966"/>
            <a:chExt cx="2108200" cy="2108200"/>
          </a:xfrm>
        </p:grpSpPr>
        <p:sp>
          <p:nvSpPr>
            <p:cNvPr id="13" name="object 13"/>
            <p:cNvSpPr/>
            <p:nvPr/>
          </p:nvSpPr>
          <p:spPr>
            <a:xfrm>
              <a:off x="773798" y="7124966"/>
              <a:ext cx="2108200" cy="2108200"/>
            </a:xfrm>
            <a:custGeom>
              <a:avLst/>
              <a:gdLst/>
              <a:ahLst/>
              <a:cxnLst/>
              <a:rect l="l" t="t" r="r" b="b"/>
              <a:pathLst>
                <a:path w="2108200" h="2108200">
                  <a:moveTo>
                    <a:pt x="1054100" y="0"/>
                  </a:moveTo>
                  <a:lnTo>
                    <a:pt x="1005848" y="1084"/>
                  </a:lnTo>
                  <a:lnTo>
                    <a:pt x="958154" y="4307"/>
                  </a:lnTo>
                  <a:lnTo>
                    <a:pt x="911063" y="9622"/>
                  </a:lnTo>
                  <a:lnTo>
                    <a:pt x="864622" y="16983"/>
                  </a:lnTo>
                  <a:lnTo>
                    <a:pt x="818878" y="26342"/>
                  </a:lnTo>
                  <a:lnTo>
                    <a:pt x="773876" y="37654"/>
                  </a:lnTo>
                  <a:lnTo>
                    <a:pt x="729664" y="50871"/>
                  </a:lnTo>
                  <a:lnTo>
                    <a:pt x="686288" y="65948"/>
                  </a:lnTo>
                  <a:lnTo>
                    <a:pt x="643794" y="82837"/>
                  </a:lnTo>
                  <a:lnTo>
                    <a:pt x="602229" y="101493"/>
                  </a:lnTo>
                  <a:lnTo>
                    <a:pt x="561640" y="121868"/>
                  </a:lnTo>
                  <a:lnTo>
                    <a:pt x="522073" y="143917"/>
                  </a:lnTo>
                  <a:lnTo>
                    <a:pt x="483574" y="167592"/>
                  </a:lnTo>
                  <a:lnTo>
                    <a:pt x="446191" y="192848"/>
                  </a:lnTo>
                  <a:lnTo>
                    <a:pt x="409968" y="219637"/>
                  </a:lnTo>
                  <a:lnTo>
                    <a:pt x="374954" y="247913"/>
                  </a:lnTo>
                  <a:lnTo>
                    <a:pt x="341195" y="277630"/>
                  </a:lnTo>
                  <a:lnTo>
                    <a:pt x="308736" y="308741"/>
                  </a:lnTo>
                  <a:lnTo>
                    <a:pt x="277626" y="341200"/>
                  </a:lnTo>
                  <a:lnTo>
                    <a:pt x="247909" y="374960"/>
                  </a:lnTo>
                  <a:lnTo>
                    <a:pt x="219633" y="409974"/>
                  </a:lnTo>
                  <a:lnTo>
                    <a:pt x="192844" y="446196"/>
                  </a:lnTo>
                  <a:lnTo>
                    <a:pt x="167589" y="483580"/>
                  </a:lnTo>
                  <a:lnTo>
                    <a:pt x="143914" y="522079"/>
                  </a:lnTo>
                  <a:lnTo>
                    <a:pt x="121866" y="561646"/>
                  </a:lnTo>
                  <a:lnTo>
                    <a:pt x="101491" y="602235"/>
                  </a:lnTo>
                  <a:lnTo>
                    <a:pt x="82835" y="643800"/>
                  </a:lnTo>
                  <a:lnTo>
                    <a:pt x="65946" y="686293"/>
                  </a:lnTo>
                  <a:lnTo>
                    <a:pt x="50870" y="729669"/>
                  </a:lnTo>
                  <a:lnTo>
                    <a:pt x="37653" y="773881"/>
                  </a:lnTo>
                  <a:lnTo>
                    <a:pt x="26341" y="818882"/>
                  </a:lnTo>
                  <a:lnTo>
                    <a:pt x="16982" y="864626"/>
                  </a:lnTo>
                  <a:lnTo>
                    <a:pt x="9622" y="911066"/>
                  </a:lnTo>
                  <a:lnTo>
                    <a:pt x="4307" y="958156"/>
                  </a:lnTo>
                  <a:lnTo>
                    <a:pt x="1084" y="1005849"/>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3"/>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9"/>
                  </a:lnTo>
                  <a:lnTo>
                    <a:pt x="2103892" y="958156"/>
                  </a:lnTo>
                  <a:lnTo>
                    <a:pt x="2098577" y="911066"/>
                  </a:lnTo>
                  <a:lnTo>
                    <a:pt x="2091217" y="864626"/>
                  </a:lnTo>
                  <a:lnTo>
                    <a:pt x="2081858" y="818882"/>
                  </a:lnTo>
                  <a:lnTo>
                    <a:pt x="2070546" y="773881"/>
                  </a:lnTo>
                  <a:lnTo>
                    <a:pt x="2057329" y="729669"/>
                  </a:lnTo>
                  <a:lnTo>
                    <a:pt x="2042253" y="686293"/>
                  </a:lnTo>
                  <a:lnTo>
                    <a:pt x="2025364" y="643800"/>
                  </a:lnTo>
                  <a:lnTo>
                    <a:pt x="2006708" y="602235"/>
                  </a:lnTo>
                  <a:lnTo>
                    <a:pt x="1986333" y="561646"/>
                  </a:lnTo>
                  <a:lnTo>
                    <a:pt x="1964285" y="522079"/>
                  </a:lnTo>
                  <a:lnTo>
                    <a:pt x="1940610" y="483580"/>
                  </a:lnTo>
                  <a:lnTo>
                    <a:pt x="1915355" y="446196"/>
                  </a:lnTo>
                  <a:lnTo>
                    <a:pt x="1888566" y="409974"/>
                  </a:lnTo>
                  <a:lnTo>
                    <a:pt x="1860290" y="374960"/>
                  </a:lnTo>
                  <a:lnTo>
                    <a:pt x="1830573" y="341200"/>
                  </a:lnTo>
                  <a:lnTo>
                    <a:pt x="1799463" y="308741"/>
                  </a:lnTo>
                  <a:lnTo>
                    <a:pt x="1767004" y="277630"/>
                  </a:lnTo>
                  <a:lnTo>
                    <a:pt x="1733245" y="247913"/>
                  </a:lnTo>
                  <a:lnTo>
                    <a:pt x="1698231" y="219637"/>
                  </a:lnTo>
                  <a:lnTo>
                    <a:pt x="1662008" y="192848"/>
                  </a:lnTo>
                  <a:lnTo>
                    <a:pt x="1624625" y="167592"/>
                  </a:lnTo>
                  <a:lnTo>
                    <a:pt x="1586126" y="143917"/>
                  </a:lnTo>
                  <a:lnTo>
                    <a:pt x="1546559" y="121868"/>
                  </a:lnTo>
                  <a:lnTo>
                    <a:pt x="1505970" y="101493"/>
                  </a:lnTo>
                  <a:lnTo>
                    <a:pt x="1464405" y="82837"/>
                  </a:lnTo>
                  <a:lnTo>
                    <a:pt x="1421911" y="65948"/>
                  </a:lnTo>
                  <a:lnTo>
                    <a:pt x="1378535" y="50871"/>
                  </a:lnTo>
                  <a:lnTo>
                    <a:pt x="1334323" y="37654"/>
                  </a:lnTo>
                  <a:lnTo>
                    <a:pt x="1289321" y="26342"/>
                  </a:lnTo>
                  <a:lnTo>
                    <a:pt x="1243577" y="16983"/>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14" name="object 14"/>
            <p:cNvSpPr/>
            <p:nvPr/>
          </p:nvSpPr>
          <p:spPr>
            <a:xfrm>
              <a:off x="1345006" y="7559954"/>
              <a:ext cx="1236980" cy="1236980"/>
            </a:xfrm>
            <a:custGeom>
              <a:avLst/>
              <a:gdLst/>
              <a:ahLst/>
              <a:cxnLst/>
              <a:rect l="l" t="t" r="r" b="b"/>
              <a:pathLst>
                <a:path w="1236980" h="1236979">
                  <a:moveTo>
                    <a:pt x="579818" y="833501"/>
                  </a:moveTo>
                  <a:lnTo>
                    <a:pt x="576961" y="819404"/>
                  </a:lnTo>
                  <a:lnTo>
                    <a:pt x="569201" y="807872"/>
                  </a:lnTo>
                  <a:lnTo>
                    <a:pt x="557669" y="800112"/>
                  </a:lnTo>
                  <a:lnTo>
                    <a:pt x="543572" y="797255"/>
                  </a:lnTo>
                  <a:lnTo>
                    <a:pt x="181178" y="797255"/>
                  </a:lnTo>
                  <a:lnTo>
                    <a:pt x="167068" y="800112"/>
                  </a:lnTo>
                  <a:lnTo>
                    <a:pt x="155549" y="807872"/>
                  </a:lnTo>
                  <a:lnTo>
                    <a:pt x="147789" y="819404"/>
                  </a:lnTo>
                  <a:lnTo>
                    <a:pt x="144945" y="833501"/>
                  </a:lnTo>
                  <a:lnTo>
                    <a:pt x="147789" y="847610"/>
                  </a:lnTo>
                  <a:lnTo>
                    <a:pt x="155549" y="859129"/>
                  </a:lnTo>
                  <a:lnTo>
                    <a:pt x="167068" y="866889"/>
                  </a:lnTo>
                  <a:lnTo>
                    <a:pt x="181178" y="869734"/>
                  </a:lnTo>
                  <a:lnTo>
                    <a:pt x="543572" y="869734"/>
                  </a:lnTo>
                  <a:lnTo>
                    <a:pt x="557669" y="866889"/>
                  </a:lnTo>
                  <a:lnTo>
                    <a:pt x="569201" y="859129"/>
                  </a:lnTo>
                  <a:lnTo>
                    <a:pt x="576961" y="847610"/>
                  </a:lnTo>
                  <a:lnTo>
                    <a:pt x="579818" y="833501"/>
                  </a:lnTo>
                  <a:close/>
                </a:path>
                <a:path w="1236980" h="1236979">
                  <a:moveTo>
                    <a:pt x="579831" y="688543"/>
                  </a:moveTo>
                  <a:lnTo>
                    <a:pt x="576973" y="674446"/>
                  </a:lnTo>
                  <a:lnTo>
                    <a:pt x="569214" y="662927"/>
                  </a:lnTo>
                  <a:lnTo>
                    <a:pt x="557682" y="655167"/>
                  </a:lnTo>
                  <a:lnTo>
                    <a:pt x="543585" y="652310"/>
                  </a:lnTo>
                  <a:lnTo>
                    <a:pt x="181190" y="652310"/>
                  </a:lnTo>
                  <a:lnTo>
                    <a:pt x="167081" y="655167"/>
                  </a:lnTo>
                  <a:lnTo>
                    <a:pt x="155562" y="662927"/>
                  </a:lnTo>
                  <a:lnTo>
                    <a:pt x="147789" y="674446"/>
                  </a:lnTo>
                  <a:lnTo>
                    <a:pt x="144945" y="688543"/>
                  </a:lnTo>
                  <a:lnTo>
                    <a:pt x="147789" y="702652"/>
                  </a:lnTo>
                  <a:lnTo>
                    <a:pt x="155562" y="714171"/>
                  </a:lnTo>
                  <a:lnTo>
                    <a:pt x="167081" y="721944"/>
                  </a:lnTo>
                  <a:lnTo>
                    <a:pt x="181190" y="724789"/>
                  </a:lnTo>
                  <a:lnTo>
                    <a:pt x="543585" y="724789"/>
                  </a:lnTo>
                  <a:lnTo>
                    <a:pt x="557682" y="721944"/>
                  </a:lnTo>
                  <a:lnTo>
                    <a:pt x="569214" y="714171"/>
                  </a:lnTo>
                  <a:lnTo>
                    <a:pt x="576973" y="702652"/>
                  </a:lnTo>
                  <a:lnTo>
                    <a:pt x="579831" y="688543"/>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76"/>
                  </a:moveTo>
                  <a:lnTo>
                    <a:pt x="721931" y="1041679"/>
                  </a:lnTo>
                  <a:lnTo>
                    <a:pt x="714171" y="1030147"/>
                  </a:lnTo>
                  <a:lnTo>
                    <a:pt x="702640" y="1022388"/>
                  </a:lnTo>
                  <a:lnTo>
                    <a:pt x="688543" y="1019530"/>
                  </a:lnTo>
                  <a:lnTo>
                    <a:pt x="471106" y="1019530"/>
                  </a:lnTo>
                  <a:lnTo>
                    <a:pt x="456996" y="1022388"/>
                  </a:lnTo>
                  <a:lnTo>
                    <a:pt x="445477" y="1030147"/>
                  </a:lnTo>
                  <a:lnTo>
                    <a:pt x="437705" y="1041679"/>
                  </a:lnTo>
                  <a:lnTo>
                    <a:pt x="434860" y="1055776"/>
                  </a:lnTo>
                  <a:lnTo>
                    <a:pt x="437705" y="1069886"/>
                  </a:lnTo>
                  <a:lnTo>
                    <a:pt x="445477" y="1081405"/>
                  </a:lnTo>
                  <a:lnTo>
                    <a:pt x="456996" y="1089164"/>
                  </a:lnTo>
                  <a:lnTo>
                    <a:pt x="471106" y="1092009"/>
                  </a:lnTo>
                  <a:lnTo>
                    <a:pt x="688543" y="1092009"/>
                  </a:lnTo>
                  <a:lnTo>
                    <a:pt x="702640" y="1089164"/>
                  </a:lnTo>
                  <a:lnTo>
                    <a:pt x="714171" y="1081405"/>
                  </a:lnTo>
                  <a:lnTo>
                    <a:pt x="721931" y="1069886"/>
                  </a:lnTo>
                  <a:lnTo>
                    <a:pt x="724789" y="1055776"/>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48499" y="72478"/>
                  </a:lnTo>
                  <a:lnTo>
                    <a:pt x="807885" y="31851"/>
                  </a:lnTo>
                  <a:lnTo>
                    <a:pt x="791286" y="18211"/>
                  </a:lnTo>
                  <a:lnTo>
                    <a:pt x="772629" y="8229"/>
                  </a:lnTo>
                  <a:lnTo>
                    <a:pt x="752373" y="2095"/>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15" name="object 6"/>
          <p:cNvSpPr txBox="1"/>
          <p:nvPr/>
        </p:nvSpPr>
        <p:spPr>
          <a:xfrm>
            <a:off x="773798" y="1019212"/>
            <a:ext cx="5779030" cy="936154"/>
          </a:xfrm>
          <a:prstGeom prst="rect">
            <a:avLst/>
          </a:prstGeom>
        </p:spPr>
        <p:txBody>
          <a:bodyPr vert="horz" wrap="square" lIns="0" tIns="12700" rIns="0" bIns="0" rtlCol="0">
            <a:spAutoFit/>
          </a:bodyPr>
          <a:lstStyle/>
          <a:p>
            <a:pPr marL="12700">
              <a:lnSpc>
                <a:spcPct val="100000"/>
              </a:lnSpc>
              <a:spcBef>
                <a:spcPts val="100"/>
              </a:spcBef>
            </a:pPr>
            <a:r>
              <a:rPr sz="6000" b="1" spc="-710" dirty="0">
                <a:solidFill>
                  <a:srgbClr val="4C1913"/>
                </a:solidFill>
                <a:latin typeface="Trebuchet MS"/>
                <a:cs typeface="Trebuchet MS"/>
              </a:rPr>
              <a:t>1.</a:t>
            </a:r>
            <a:r>
              <a:rPr lang="ru-RU" sz="6000" b="1" spc="-710" dirty="0">
                <a:solidFill>
                  <a:srgbClr val="4C1913"/>
                </a:solidFill>
                <a:latin typeface="Trebuchet MS"/>
                <a:cs typeface="Trebuchet MS"/>
              </a:rPr>
              <a:t>6 </a:t>
            </a:r>
            <a:r>
              <a:rPr lang="ru-RU" sz="6000" b="1" spc="-710" dirty="0" smtClean="0">
                <a:solidFill>
                  <a:srgbClr val="4C1913"/>
                </a:solidFill>
                <a:latin typeface="Trebuchet MS"/>
                <a:cs typeface="Trebuchet MS"/>
              </a:rPr>
              <a:t> </a:t>
            </a:r>
            <a:r>
              <a:rPr sz="6000" b="1" spc="-90" dirty="0" err="1" smtClean="0">
                <a:solidFill>
                  <a:srgbClr val="4C1913"/>
                </a:solidFill>
                <a:latin typeface="Trebuchet MS"/>
                <a:cs typeface="Trebuchet MS"/>
              </a:rPr>
              <a:t>Иные</a:t>
            </a:r>
            <a:r>
              <a:rPr sz="6000" b="1" spc="-575" dirty="0" smtClean="0">
                <a:solidFill>
                  <a:srgbClr val="4C1913"/>
                </a:solidFill>
                <a:latin typeface="Trebuchet MS"/>
                <a:cs typeface="Trebuchet MS"/>
              </a:rPr>
              <a:t> </a:t>
            </a:r>
            <a:r>
              <a:rPr sz="6000" b="1" spc="-325" dirty="0">
                <a:solidFill>
                  <a:srgbClr val="4C1913"/>
                </a:solidFill>
                <a:latin typeface="Trebuchet MS"/>
                <a:cs typeface="Trebuchet MS"/>
              </a:rPr>
              <a:t>меры</a:t>
            </a:r>
            <a:endParaRPr sz="6000" dirty="0">
              <a:latin typeface="Trebuchet MS"/>
              <a:cs typeface="Trebuchet MS"/>
            </a:endParaRPr>
          </a:p>
        </p:txBody>
      </p:sp>
      <p:sp>
        <p:nvSpPr>
          <p:cNvPr id="16" name="object 7"/>
          <p:cNvSpPr/>
          <p:nvPr/>
        </p:nvSpPr>
        <p:spPr>
          <a:xfrm>
            <a:off x="3327718" y="4924417"/>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7" name="object 9"/>
          <p:cNvSpPr/>
          <p:nvPr/>
        </p:nvSpPr>
        <p:spPr>
          <a:xfrm>
            <a:off x="3337269" y="6724497"/>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dirty="0"/>
          </a:p>
        </p:txBody>
      </p:sp>
      <p:sp>
        <p:nvSpPr>
          <p:cNvPr id="19" name="Прямоугольник 18"/>
          <p:cNvSpPr/>
          <p:nvPr/>
        </p:nvSpPr>
        <p:spPr>
          <a:xfrm>
            <a:off x="3327718" y="2306761"/>
            <a:ext cx="10350182" cy="2308324"/>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Мораторий на возбуждение дел о банкротстве </a:t>
            </a:r>
            <a:r>
              <a:rPr lang="ru-RU" sz="2400" u="sng" dirty="0">
                <a:latin typeface="Gothic Uralic"/>
                <a:cs typeface="Gothic Uralic"/>
              </a:rPr>
              <a:t>для организаций и ИП, относящихся к пострадавшим отраслям; организаций, включенных в перечень системообразующих и стратегических, а также федеральные органы исполнительной власти, обеспечивающие реализацию единой государственной политики в отраслях экономики, в которых осуществляют деятельность эти организации.</a:t>
            </a:r>
          </a:p>
        </p:txBody>
      </p:sp>
      <p:sp>
        <p:nvSpPr>
          <p:cNvPr id="20" name="Прямоугольник 19"/>
          <p:cNvSpPr/>
          <p:nvPr/>
        </p:nvSpPr>
        <p:spPr>
          <a:xfrm>
            <a:off x="3652201" y="4867275"/>
            <a:ext cx="10025698" cy="954107"/>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Мораторий на возбуждение дел о банкротстве по заявлению кредиторов в отношении следующих должников.</a:t>
            </a:r>
          </a:p>
          <a:p>
            <a:pPr algn="just">
              <a:spcAft>
                <a:spcPts val="0"/>
              </a:spcAft>
              <a:tabLst>
                <a:tab pos="1398270" algn="l"/>
              </a:tabLst>
            </a:pPr>
            <a:r>
              <a:rPr lang="ru-RU" sz="2000" b="1" u="sng" dirty="0">
                <a:latin typeface="Gothic Uralic"/>
                <a:cs typeface="Gothic Uralic"/>
              </a:rPr>
              <a:t>Сроком на 6 месяцев.</a:t>
            </a:r>
          </a:p>
        </p:txBody>
      </p:sp>
      <p:sp>
        <p:nvSpPr>
          <p:cNvPr id="21" name="Прямоугольник 20"/>
          <p:cNvSpPr/>
          <p:nvPr/>
        </p:nvSpPr>
        <p:spPr>
          <a:xfrm>
            <a:off x="3690300" y="6673161"/>
            <a:ext cx="9987599" cy="2616101"/>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Правительство Российской Федерации распорядилось остановить рост взносов ИП. Это значит, что с 2021 года взносы не вырастут. Ранее Минфин показал проект закона, согласно которому взносы ИП будут расти выше уровня </a:t>
            </a:r>
            <a:r>
              <a:rPr lang="ru-RU" dirty="0" err="1">
                <a:latin typeface="Gothic Uralic"/>
                <a:cs typeface="Gothic Uralic"/>
              </a:rPr>
              <a:t>инфляци</a:t>
            </a:r>
            <a:r>
              <a:rPr lang="ru-RU" dirty="0">
                <a:latin typeface="Gothic Uralic"/>
                <a:cs typeface="Gothic Uralic"/>
              </a:rPr>
              <a:t>. </a:t>
            </a:r>
            <a:r>
              <a:rPr lang="ru-RU" dirty="0" err="1">
                <a:latin typeface="Gothic Uralic"/>
                <a:cs typeface="Gothic Uralic"/>
              </a:rPr>
              <a:t>Мишустин</a:t>
            </a:r>
            <a:r>
              <a:rPr lang="ru-RU" dirty="0">
                <a:latin typeface="Gothic Uralic"/>
                <a:cs typeface="Gothic Uralic"/>
              </a:rPr>
              <a:t> сказал, что в сегодняшних условиях такое повышение неприемлемо. "Законопроекты, которые сейчас обсуждаются, – по увеличению нагрузки на индивидуальных предпринимателей, увеличению им размера социальных взносов – мы считаем, что не нужно принимать их, потому что и так ситуация сложная. Подъём размера страховых взносов для ИП можно и отложить, как минимум на ближайшее время", — сказал </a:t>
            </a:r>
            <a:r>
              <a:rPr lang="ru-RU" dirty="0" err="1">
                <a:latin typeface="Gothic Uralic"/>
                <a:cs typeface="Gothic Uralic"/>
              </a:rPr>
              <a:t>Мишустин</a:t>
            </a:r>
            <a:r>
              <a:rPr lang="ru-RU" dirty="0">
                <a:latin typeface="Gothic Uralic"/>
                <a:cs typeface="Gothic Uralic"/>
              </a:rPr>
              <a:t>.</a:t>
            </a:r>
          </a:p>
          <a:p>
            <a:pPr algn="just">
              <a:spcAft>
                <a:spcPts val="0"/>
              </a:spcAft>
              <a:tabLst>
                <a:tab pos="1398270" algn="l"/>
              </a:tabLst>
            </a:pPr>
            <a:r>
              <a:rPr lang="ru-RU" sz="2000" b="1" u="sng" dirty="0">
                <a:latin typeface="Gothic Uralic"/>
                <a:cs typeface="Gothic Uralic"/>
              </a:rPr>
              <a:t>Срок: до конца 2020 года .</a:t>
            </a:r>
          </a:p>
        </p:txBody>
      </p:sp>
      <p:sp>
        <p:nvSpPr>
          <p:cNvPr id="22" name="Прямоугольник 21"/>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3" name="Прямоугольник 22"/>
          <p:cNvSpPr/>
          <p:nvPr/>
        </p:nvSpPr>
        <p:spPr>
          <a:xfrm>
            <a:off x="309736" y="9908143"/>
            <a:ext cx="13689285" cy="307777"/>
          </a:xfrm>
          <a:prstGeom prst="rect">
            <a:avLst/>
          </a:prstGeom>
        </p:spPr>
        <p:txBody>
          <a:bodyPr wrap="square">
            <a:spAutoFit/>
          </a:bodyPr>
          <a:lstStyle/>
          <a:p>
            <a:pPr algn="just">
              <a:spcAft>
                <a:spcPts val="0"/>
              </a:spcAft>
            </a:pPr>
            <a:r>
              <a:rPr lang="ru-RU" sz="1400" dirty="0">
                <a:latin typeface="Gothic Uralic"/>
                <a:cs typeface="Gothic Uralic"/>
                <a:hlinkClick r:id="rId4"/>
              </a:rPr>
              <a:t>Постановление Правительства Российской Федерации от 3 апреля 2020 г. № 428</a:t>
            </a:r>
            <a:r>
              <a:rPr lang="ru-RU" sz="1400" dirty="0">
                <a:latin typeface="Gothic Uralic"/>
                <a:cs typeface="Gothic Uralic"/>
              </a:rPr>
              <a:t>; принятие закона по подъёму размера страховых взносов отложено до конца 2020 года.</a:t>
            </a:r>
          </a:p>
        </p:txBody>
      </p:sp>
      <p:sp>
        <p:nvSpPr>
          <p:cNvPr id="24" name="Прямоугольник 23"/>
          <p:cNvSpPr/>
          <p:nvPr/>
        </p:nvSpPr>
        <p:spPr>
          <a:xfrm>
            <a:off x="3652200" y="5914376"/>
            <a:ext cx="8699735" cy="707886"/>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Мораторий на рост взносов ИП </a:t>
            </a:r>
            <a:r>
              <a:rPr lang="ru-RU" sz="2000" u="sng" dirty="0">
                <a:latin typeface="Gothic Uralic"/>
                <a:cs typeface="Gothic Uralic"/>
              </a:rPr>
              <a:t>для индивидуальных предпринимателей.</a:t>
            </a:r>
          </a:p>
        </p:txBody>
      </p:sp>
    </p:spTree>
    <p:extLst>
      <p:ext uri="{BB962C8B-B14F-4D97-AF65-F5344CB8AC3E}">
        <p14:creationId xmlns:p14="http://schemas.microsoft.com/office/powerpoint/2010/main" val="408107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2003" y="7139279"/>
            <a:ext cx="3429000" cy="167005"/>
          </a:xfrm>
          <a:custGeom>
            <a:avLst/>
            <a:gdLst/>
            <a:ahLst/>
            <a:cxnLst/>
            <a:rect l="l" t="t" r="r" b="b"/>
            <a:pathLst>
              <a:path w="3429000" h="167004">
                <a:moveTo>
                  <a:pt x="3429000" y="0"/>
                </a:moveTo>
                <a:lnTo>
                  <a:pt x="0" y="0"/>
                </a:lnTo>
                <a:lnTo>
                  <a:pt x="0" y="166738"/>
                </a:lnTo>
                <a:lnTo>
                  <a:pt x="3429000" y="166738"/>
                </a:lnTo>
                <a:lnTo>
                  <a:pt x="3429000" y="0"/>
                </a:lnTo>
                <a:close/>
              </a:path>
            </a:pathLst>
          </a:custGeom>
          <a:solidFill>
            <a:srgbClr val="EF5237"/>
          </a:solidFill>
        </p:spPr>
        <p:txBody>
          <a:bodyPr wrap="square" lIns="0" tIns="0" rIns="0" bIns="0" rtlCol="0"/>
          <a:lstStyle/>
          <a:p>
            <a:endParaRPr/>
          </a:p>
        </p:txBody>
      </p:sp>
      <p:sp>
        <p:nvSpPr>
          <p:cNvPr id="3" name="object 3"/>
          <p:cNvSpPr txBox="1">
            <a:spLocks noGrp="1"/>
          </p:cNvSpPr>
          <p:nvPr>
            <p:ph type="title"/>
          </p:nvPr>
        </p:nvSpPr>
        <p:spPr>
          <a:xfrm>
            <a:off x="1389303" y="4170977"/>
            <a:ext cx="11308715" cy="3522118"/>
          </a:xfrm>
          <a:prstGeom prst="rect">
            <a:avLst/>
          </a:prstGeom>
        </p:spPr>
        <p:txBody>
          <a:bodyPr vert="horz" wrap="square" lIns="0" tIns="135255" rIns="0" bIns="0" rtlCol="0">
            <a:spAutoFit/>
          </a:bodyPr>
          <a:lstStyle/>
          <a:p>
            <a:pPr marL="12700" marR="5080">
              <a:lnSpc>
                <a:spcPts val="6620"/>
              </a:lnSpc>
              <a:spcBef>
                <a:spcPts val="1065"/>
              </a:spcBef>
            </a:pPr>
            <a:r>
              <a:rPr lang="ru-RU" sz="6250" spc="-85" dirty="0">
                <a:solidFill>
                  <a:srgbClr val="FFFFFF"/>
                </a:solidFill>
              </a:rPr>
              <a:t>М</a:t>
            </a:r>
            <a:r>
              <a:rPr sz="6250" spc="-235" dirty="0" err="1">
                <a:solidFill>
                  <a:srgbClr val="FFFFFF"/>
                </a:solidFill>
              </a:rPr>
              <a:t>еры</a:t>
            </a:r>
            <a:r>
              <a:rPr sz="6250" spc="-760" dirty="0">
                <a:solidFill>
                  <a:srgbClr val="FFFFFF"/>
                </a:solidFill>
              </a:rPr>
              <a:t> </a:t>
            </a:r>
            <a:r>
              <a:rPr sz="6250" spc="-120" dirty="0" err="1">
                <a:solidFill>
                  <a:srgbClr val="FFFFFF"/>
                </a:solidFill>
              </a:rPr>
              <a:t>поддержки</a:t>
            </a:r>
            <a:r>
              <a:rPr sz="6250" spc="-120" dirty="0">
                <a:solidFill>
                  <a:srgbClr val="FFFFFF"/>
                </a:solidFill>
              </a:rPr>
              <a:t>  </a:t>
            </a:r>
            <a:r>
              <a:rPr lang="ru-RU" sz="6250" spc="-265" dirty="0">
                <a:solidFill>
                  <a:srgbClr val="FFFFFF"/>
                </a:solidFill>
              </a:rPr>
              <a:t>Правительства Архангельской области</a:t>
            </a:r>
            <a:br>
              <a:rPr lang="ru-RU" sz="6250" spc="-265" dirty="0">
                <a:solidFill>
                  <a:srgbClr val="FFFFFF"/>
                </a:solidFill>
              </a:rPr>
            </a:br>
            <a:endParaRPr sz="6250" dirty="0"/>
          </a:p>
        </p:txBody>
      </p:sp>
      <p:pic>
        <p:nvPicPr>
          <p:cNvPr id="1026" name="Picture 2" descr="Герб Архангельской области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9303" y="246280"/>
            <a:ext cx="3974376" cy="392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465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5675200" cy="566822"/>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3600" spc="-170" dirty="0">
                <a:solidFill>
                  <a:srgbClr val="EF5237"/>
                </a:solidFill>
              </a:rPr>
              <a:t>2.1. Налоги</a:t>
            </a:r>
          </a:p>
        </p:txBody>
      </p:sp>
      <p:sp>
        <p:nvSpPr>
          <p:cNvPr id="13"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latin typeface="Arial" panose="020B0604020202020204" pitchFamily="34" charset="0"/>
              <a:cs typeface="Arial" panose="020B0604020202020204" pitchFamily="34" charset="0"/>
            </a:endParaRPr>
          </a:p>
        </p:txBody>
      </p:sp>
      <p:sp>
        <p:nvSpPr>
          <p:cNvPr id="14"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Arial" panose="020B0604020202020204" pitchFamily="34" charset="0"/>
                <a:cs typeface="Arial" panose="020B0604020202020204" pitchFamily="34" charset="0"/>
              </a:rPr>
              <a:t>%</a:t>
            </a:r>
            <a:endParaRPr sz="10100" dirty="0">
              <a:latin typeface="Arial" panose="020B0604020202020204" pitchFamily="34" charset="0"/>
              <a:cs typeface="Arial" panose="020B0604020202020204" pitchFamily="34" charset="0"/>
            </a:endParaRPr>
          </a:p>
        </p:txBody>
      </p:sp>
      <p:sp>
        <p:nvSpPr>
          <p:cNvPr id="15" name="Прямоугольник 14"/>
          <p:cNvSpPr/>
          <p:nvPr/>
        </p:nvSpPr>
        <p:spPr>
          <a:xfrm>
            <a:off x="3863550" y="2810098"/>
            <a:ext cx="9699655" cy="461665"/>
          </a:xfrm>
          <a:prstGeom prst="rect">
            <a:avLst/>
          </a:prstGeom>
        </p:spPr>
        <p:txBody>
          <a:bodyPr wrap="square">
            <a:spAutoFit/>
          </a:bodyPr>
          <a:lstStyle/>
          <a:p>
            <a:r>
              <a:rPr lang="ru-RU" sz="2400" b="1" dirty="0">
                <a:latin typeface="Gothic Uralic"/>
                <a:cs typeface="Gothic Uralic"/>
              </a:rPr>
              <a:t>При использовании </a:t>
            </a:r>
            <a:r>
              <a:rPr lang="ru-RU" sz="2400" b="1" dirty="0" smtClean="0">
                <a:latin typeface="Gothic Uralic"/>
                <a:cs typeface="Gothic Uralic"/>
              </a:rPr>
              <a:t>ПСН</a:t>
            </a:r>
            <a:endParaRPr lang="ru-RU" sz="2400" dirty="0">
              <a:solidFill>
                <a:srgbClr val="000000"/>
              </a:solidFill>
              <a:latin typeface="Gothic Uralic"/>
              <a:ea typeface="Times New Roman" panose="02020603050405020304" pitchFamily="18" charset="0"/>
            </a:endParaRPr>
          </a:p>
        </p:txBody>
      </p:sp>
      <p:sp>
        <p:nvSpPr>
          <p:cNvPr id="21" name="object 26"/>
          <p:cNvSpPr/>
          <p:nvPr/>
        </p:nvSpPr>
        <p:spPr>
          <a:xfrm>
            <a:off x="3448900" y="291993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xmlns="" id="{7FDBE55E-611D-43FE-8A64-D85FBA1DB500}"/>
              </a:ext>
            </a:extLst>
          </p:cNvPr>
          <p:cNvSpPr/>
          <p:nvPr/>
        </p:nvSpPr>
        <p:spPr>
          <a:xfrm>
            <a:off x="469455" y="5451183"/>
            <a:ext cx="2771005" cy="3416320"/>
          </a:xfrm>
          <a:prstGeom prst="rect">
            <a:avLst/>
          </a:prstGeom>
        </p:spPr>
        <p:txBody>
          <a:bodyPr wrap="square">
            <a:spAutoFit/>
          </a:bodyPr>
          <a:lstStyle/>
          <a:p>
            <a:pPr algn="just">
              <a:spcAft>
                <a:spcPts val="0"/>
              </a:spcAft>
              <a:tabLst>
                <a:tab pos="1398270" algn="l"/>
              </a:tabLst>
            </a:pPr>
            <a:r>
              <a:rPr lang="ru-RU" dirty="0">
                <a:latin typeface="Gothic Uralic"/>
                <a:hlinkClick r:id="rId4"/>
              </a:rPr>
              <a:t>Областной закон «О внесении изменения в областной закон «О применении индивидуальными предпринимателями на территории Архангельской области патентной системы налогообложения» от 27 апреля 2020 г.  № 255-16-03.</a:t>
            </a:r>
            <a:endParaRPr lang="ru-RU" dirty="0">
              <a:latin typeface="Gothic Uralic"/>
            </a:endParaRPr>
          </a:p>
        </p:txBody>
      </p:sp>
      <p:sp>
        <p:nvSpPr>
          <p:cNvPr id="22" name="Прямоугольник 21">
            <a:extLst>
              <a:ext uri="{FF2B5EF4-FFF2-40B4-BE49-F238E27FC236}">
                <a16:creationId xmlns:a16="http://schemas.microsoft.com/office/drawing/2014/main" xmlns="" id="{9D3A96BE-B2DB-4774-9B78-2D055A29F97D}"/>
              </a:ext>
            </a:extLst>
          </p:cNvPr>
          <p:cNvSpPr/>
          <p:nvPr/>
        </p:nvSpPr>
        <p:spPr>
          <a:xfrm>
            <a:off x="469455" y="5081851"/>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16"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18"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a:extLst>
              <a:ext uri="{FF2B5EF4-FFF2-40B4-BE49-F238E27FC236}">
                <a16:creationId xmlns:a16="http://schemas.microsoft.com/office/drawing/2014/main" xmlns="" id="{51F16D64-CCDC-4760-A529-98DB0F44AAC1}"/>
              </a:ext>
            </a:extLst>
          </p:cNvPr>
          <p:cNvSpPr/>
          <p:nvPr/>
        </p:nvSpPr>
        <p:spPr>
          <a:xfrm>
            <a:off x="3863550" y="3363935"/>
            <a:ext cx="9632449" cy="2308324"/>
          </a:xfrm>
          <a:prstGeom prst="rect">
            <a:avLst/>
          </a:prstGeom>
        </p:spPr>
        <p:txBody>
          <a:bodyPr wrap="square">
            <a:spAutoFit/>
          </a:bodyPr>
          <a:lstStyle/>
          <a:p>
            <a:r>
              <a:rPr lang="ru-RU" sz="2400" dirty="0">
                <a:solidFill>
                  <a:srgbClr val="000000"/>
                </a:solidFill>
                <a:latin typeface="Gothic Uralic"/>
                <a:ea typeface="Times New Roman" panose="02020603050405020304" pitchFamily="18" charset="0"/>
              </a:rPr>
              <a:t>Для патентов, выданных индивидуальным предпринимателям на осуществление в 2020 году видов предпринимательской деятельности потенциально возможного к получению индивидуальным предпринимателем годового дохода по всем видам предпринимательской деятельности </a:t>
            </a:r>
          </a:p>
          <a:p>
            <a:r>
              <a:rPr lang="ru-RU" sz="2400" b="1" dirty="0">
                <a:solidFill>
                  <a:srgbClr val="000000"/>
                </a:solidFill>
                <a:latin typeface="Gothic Uralic"/>
                <a:ea typeface="Times New Roman" panose="02020603050405020304" pitchFamily="18" charset="0"/>
              </a:rPr>
              <a:t>в размере одного рубля</a:t>
            </a:r>
            <a:endParaRPr lang="ru-RU" sz="2400" b="1" dirty="0">
              <a:latin typeface="Gothic Uralic"/>
            </a:endParaRPr>
          </a:p>
        </p:txBody>
      </p:sp>
      <p:sp>
        <p:nvSpPr>
          <p:cNvPr id="20" name="Прямоугольник 19">
            <a:extLst>
              <a:ext uri="{FF2B5EF4-FFF2-40B4-BE49-F238E27FC236}">
                <a16:creationId xmlns:a16="http://schemas.microsoft.com/office/drawing/2014/main" xmlns="" id="{62673A83-E437-42A3-B2E4-B8D26A2DCB1C}"/>
              </a:ext>
            </a:extLst>
          </p:cNvPr>
          <p:cNvSpPr/>
          <p:nvPr/>
        </p:nvSpPr>
        <p:spPr>
          <a:xfrm>
            <a:off x="3863550" y="5916867"/>
            <a:ext cx="9632448" cy="2308324"/>
          </a:xfrm>
          <a:prstGeom prst="rect">
            <a:avLst/>
          </a:prstGeom>
        </p:spPr>
        <p:txBody>
          <a:bodyPr wrap="square">
            <a:spAutoFit/>
          </a:bodyPr>
          <a:lstStyle/>
          <a:p>
            <a:r>
              <a:rPr lang="ru-RU" sz="2400" dirty="0">
                <a:solidFill>
                  <a:srgbClr val="000000"/>
                </a:solidFill>
                <a:latin typeface="Gothic Uralic"/>
                <a:ea typeface="Times New Roman" panose="02020603050405020304" pitchFamily="18" charset="0"/>
              </a:rPr>
              <a:t>Индивидуальные предприниматели, которые до дня вступления в силу настоящего закона приобрели патенты на осуществление в 2020 году видов предпринимательской деятельности, </a:t>
            </a:r>
            <a:r>
              <a:rPr lang="ru-RU" sz="2400" b="1" dirty="0">
                <a:solidFill>
                  <a:srgbClr val="000000"/>
                </a:solidFill>
                <a:latin typeface="Gothic Uralic"/>
                <a:ea typeface="Times New Roman" panose="02020603050405020304" pitchFamily="18" charset="0"/>
              </a:rPr>
              <a:t>имеют право на зачет или возврат суммы излишне уплаченного налога </a:t>
            </a:r>
            <a:r>
              <a:rPr lang="ru-RU" sz="2400" dirty="0">
                <a:solidFill>
                  <a:srgbClr val="000000"/>
                </a:solidFill>
                <a:latin typeface="Gothic Uralic"/>
                <a:ea typeface="Times New Roman" panose="02020603050405020304" pitchFamily="18" charset="0"/>
              </a:rPr>
              <a:t>в связи с применением патентной системы налогообложения в порядке, предусмотренном статьей 78 Налогового кодекса Российской Федерации</a:t>
            </a:r>
            <a:endParaRPr lang="ru-RU" sz="2400" dirty="0">
              <a:latin typeface="Gothic Uralic"/>
            </a:endParaRPr>
          </a:p>
        </p:txBody>
      </p:sp>
      <p:sp>
        <p:nvSpPr>
          <p:cNvPr id="23" name="Прямоугольник 22"/>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
        <p:nvSpPr>
          <p:cNvPr id="24" name="Прямоугольник 1"/>
          <p:cNvSpPr/>
          <p:nvPr/>
        </p:nvSpPr>
        <p:spPr>
          <a:xfrm>
            <a:off x="11320861" y="8900664"/>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7"/>
              </a:rPr>
              <a:t>www.nalog.ru/rn29</a:t>
            </a:r>
            <a:r>
              <a:rPr lang="en-US" sz="2000" dirty="0">
                <a:latin typeface="Gothic Uralic"/>
                <a:cs typeface="Times New Roman" panose="02020603050405020304" pitchFamily="18" charset="0"/>
                <a:hlinkClick r:id="rId7"/>
              </a:rPr>
              <a:t>/</a:t>
            </a:r>
            <a:endParaRPr lang="ru-RU" sz="2000" dirty="0">
              <a:latin typeface="Gothic Uralic"/>
              <a:cs typeface="Times New Roman" panose="02020603050405020304" pitchFamily="18" charset="0"/>
            </a:endParaRPr>
          </a:p>
        </p:txBody>
      </p:sp>
    </p:spTree>
    <p:extLst>
      <p:ext uri="{BB962C8B-B14F-4D97-AF65-F5344CB8AC3E}">
        <p14:creationId xmlns:p14="http://schemas.microsoft.com/office/powerpoint/2010/main" val="4225321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5675200" cy="566822"/>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3600" spc="-170" dirty="0">
                <a:solidFill>
                  <a:srgbClr val="EF5237"/>
                </a:solidFill>
              </a:rPr>
              <a:t>2.1. Налоги</a:t>
            </a:r>
          </a:p>
        </p:txBody>
      </p:sp>
      <p:sp>
        <p:nvSpPr>
          <p:cNvPr id="13"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latin typeface="Arial" panose="020B0604020202020204" pitchFamily="34" charset="0"/>
              <a:cs typeface="Arial" panose="020B0604020202020204" pitchFamily="34" charset="0"/>
            </a:endParaRPr>
          </a:p>
        </p:txBody>
      </p:sp>
      <p:sp>
        <p:nvSpPr>
          <p:cNvPr id="14"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Arial" panose="020B0604020202020204" pitchFamily="34" charset="0"/>
                <a:cs typeface="Arial" panose="020B0604020202020204" pitchFamily="34" charset="0"/>
              </a:rPr>
              <a:t>%</a:t>
            </a:r>
            <a:endParaRPr sz="10100" dirty="0">
              <a:latin typeface="Arial" panose="020B0604020202020204" pitchFamily="34" charset="0"/>
              <a:cs typeface="Arial" panose="020B0604020202020204" pitchFamily="34" charset="0"/>
            </a:endParaRPr>
          </a:p>
        </p:txBody>
      </p:sp>
      <p:sp>
        <p:nvSpPr>
          <p:cNvPr id="15" name="Прямоугольник 14"/>
          <p:cNvSpPr/>
          <p:nvPr/>
        </p:nvSpPr>
        <p:spPr>
          <a:xfrm>
            <a:off x="3863550" y="2810098"/>
            <a:ext cx="9699655" cy="1846659"/>
          </a:xfrm>
          <a:prstGeom prst="rect">
            <a:avLst/>
          </a:prstGeom>
        </p:spPr>
        <p:txBody>
          <a:bodyPr wrap="square">
            <a:spAutoFit/>
          </a:bodyPr>
          <a:lstStyle/>
          <a:p>
            <a:r>
              <a:rPr lang="ru-RU" sz="2400" b="1" dirty="0">
                <a:latin typeface="Gothic Uralic"/>
                <a:cs typeface="Gothic Uralic"/>
              </a:rPr>
              <a:t>При использовании УСН</a:t>
            </a:r>
            <a:br>
              <a:rPr lang="ru-RU" sz="2400" b="1" dirty="0">
                <a:latin typeface="Gothic Uralic"/>
                <a:cs typeface="Gothic Uralic"/>
              </a:rPr>
            </a:br>
            <a:r>
              <a:rPr lang="ru-RU" dirty="0">
                <a:latin typeface="Gothic Uralic"/>
                <a:cs typeface="Times New Roman" panose="02020603050405020304" pitchFamily="18" charset="0"/>
              </a:rPr>
              <a:t/>
            </a:r>
            <a:br>
              <a:rPr lang="ru-RU" dirty="0">
                <a:latin typeface="Gothic Uralic"/>
                <a:cs typeface="Times New Roman" panose="02020603050405020304" pitchFamily="18" charset="0"/>
              </a:rPr>
            </a:br>
            <a:r>
              <a:rPr lang="ru-RU" sz="2400" dirty="0">
                <a:solidFill>
                  <a:srgbClr val="000000"/>
                </a:solidFill>
                <a:latin typeface="Gothic Uralic"/>
                <a:ea typeface="Times New Roman" panose="02020603050405020304" pitchFamily="18" charset="0"/>
              </a:rPr>
              <a:t>Снижены ставки по УСН (база "доходы") с 6% до 4% для всех налогоплательщиков </a:t>
            </a:r>
            <a:r>
              <a:rPr lang="ru-RU" sz="2400" dirty="0" smtClean="0">
                <a:solidFill>
                  <a:srgbClr val="000000"/>
                </a:solidFill>
                <a:latin typeface="Gothic Uralic"/>
                <a:ea typeface="Times New Roman" panose="02020603050405020304" pitchFamily="18" charset="0"/>
              </a:rPr>
              <a:t>УСН с </a:t>
            </a:r>
            <a:r>
              <a:rPr lang="ru-RU" sz="2400" dirty="0">
                <a:solidFill>
                  <a:srgbClr val="000000"/>
                </a:solidFill>
                <a:latin typeface="Gothic Uralic"/>
                <a:ea typeface="Times New Roman" panose="02020603050405020304" pitchFamily="18" charset="0"/>
              </a:rPr>
              <a:t>1 января 2020 года </a:t>
            </a:r>
            <a:r>
              <a:rPr lang="ru-RU" sz="2400" dirty="0" smtClean="0">
                <a:solidFill>
                  <a:srgbClr val="000000"/>
                </a:solidFill>
                <a:latin typeface="Gothic Uralic"/>
                <a:ea typeface="Times New Roman" panose="02020603050405020304" pitchFamily="18" charset="0"/>
              </a:rPr>
              <a:t>по </a:t>
            </a:r>
            <a:r>
              <a:rPr lang="ru-RU" sz="2400" dirty="0">
                <a:solidFill>
                  <a:srgbClr val="000000"/>
                </a:solidFill>
                <a:latin typeface="Gothic Uralic"/>
                <a:ea typeface="Times New Roman" panose="02020603050405020304" pitchFamily="18" charset="0"/>
              </a:rPr>
              <a:t>31 декабря 2021 года</a:t>
            </a:r>
          </a:p>
        </p:txBody>
      </p:sp>
      <p:sp>
        <p:nvSpPr>
          <p:cNvPr id="21" name="object 26"/>
          <p:cNvSpPr/>
          <p:nvPr/>
        </p:nvSpPr>
        <p:spPr>
          <a:xfrm>
            <a:off x="3448900" y="291993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xmlns="" id="{7FDBE55E-611D-43FE-8A64-D85FBA1DB500}"/>
              </a:ext>
            </a:extLst>
          </p:cNvPr>
          <p:cNvSpPr/>
          <p:nvPr/>
        </p:nvSpPr>
        <p:spPr>
          <a:xfrm>
            <a:off x="1356703" y="5986031"/>
            <a:ext cx="11688394" cy="646331"/>
          </a:xfrm>
          <a:prstGeom prst="rect">
            <a:avLst/>
          </a:prstGeom>
        </p:spPr>
        <p:txBody>
          <a:bodyPr wrap="square">
            <a:spAutoFit/>
          </a:bodyPr>
          <a:lstStyle/>
          <a:p>
            <a:r>
              <a:rPr lang="ru-RU" dirty="0">
                <a:latin typeface="Gothic Uralic"/>
                <a:hlinkClick r:id="rId4"/>
              </a:rPr>
              <a:t>Областной закон «О размере налоговой ставки при применении упрощенной системы налогообложения в случае, если объектом налогообложения являются доходы» от 27 апреля 2020 г. № 254-16-03</a:t>
            </a:r>
            <a:endParaRPr lang="ru-RU" dirty="0">
              <a:latin typeface="Gothic Uralic"/>
            </a:endParaRPr>
          </a:p>
        </p:txBody>
      </p:sp>
      <p:sp>
        <p:nvSpPr>
          <p:cNvPr id="22" name="Прямоугольник 21">
            <a:extLst>
              <a:ext uri="{FF2B5EF4-FFF2-40B4-BE49-F238E27FC236}">
                <a16:creationId xmlns:a16="http://schemas.microsoft.com/office/drawing/2014/main" xmlns="" id="{9D3A96BE-B2DB-4774-9B78-2D055A29F97D}"/>
              </a:ext>
            </a:extLst>
          </p:cNvPr>
          <p:cNvSpPr/>
          <p:nvPr/>
        </p:nvSpPr>
        <p:spPr>
          <a:xfrm>
            <a:off x="1356703" y="5616699"/>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16"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18"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
        <p:nvSpPr>
          <p:cNvPr id="17" name="Прямоугольник 1"/>
          <p:cNvSpPr/>
          <p:nvPr/>
        </p:nvSpPr>
        <p:spPr>
          <a:xfrm>
            <a:off x="11320861" y="8900664"/>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7"/>
              </a:rPr>
              <a:t>www.nalog.ru/rn29</a:t>
            </a:r>
            <a:r>
              <a:rPr lang="en-US" sz="2000" dirty="0">
                <a:latin typeface="Gothic Uralic"/>
                <a:cs typeface="Times New Roman" panose="02020603050405020304" pitchFamily="18" charset="0"/>
                <a:hlinkClick r:id="rId7"/>
              </a:rPr>
              <a:t>/</a:t>
            </a:r>
            <a:endParaRPr lang="ru-RU" sz="2000" dirty="0">
              <a:latin typeface="Gothic Uralic"/>
              <a:cs typeface="Times New Roman" panose="02020603050405020304" pitchFamily="18" charset="0"/>
            </a:endParaRPr>
          </a:p>
        </p:txBody>
      </p:sp>
    </p:spTree>
    <p:extLst>
      <p:ext uri="{BB962C8B-B14F-4D97-AF65-F5344CB8AC3E}">
        <p14:creationId xmlns:p14="http://schemas.microsoft.com/office/powerpoint/2010/main" val="1306820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5675200" cy="566822"/>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3600" spc="-170" dirty="0">
                <a:solidFill>
                  <a:srgbClr val="EF5237"/>
                </a:solidFill>
              </a:rPr>
              <a:t>2.1. Налоги</a:t>
            </a:r>
          </a:p>
        </p:txBody>
      </p:sp>
      <p:sp>
        <p:nvSpPr>
          <p:cNvPr id="13"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latin typeface="Arial" panose="020B0604020202020204" pitchFamily="34" charset="0"/>
              <a:cs typeface="Arial" panose="020B0604020202020204" pitchFamily="34" charset="0"/>
            </a:endParaRPr>
          </a:p>
        </p:txBody>
      </p:sp>
      <p:sp>
        <p:nvSpPr>
          <p:cNvPr id="14"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Arial" panose="020B0604020202020204" pitchFamily="34" charset="0"/>
                <a:cs typeface="Arial" panose="020B0604020202020204" pitchFamily="34" charset="0"/>
              </a:rPr>
              <a:t>%</a:t>
            </a:r>
            <a:endParaRPr sz="10100" dirty="0">
              <a:latin typeface="Arial" panose="020B0604020202020204" pitchFamily="34" charset="0"/>
              <a:cs typeface="Arial" panose="020B0604020202020204" pitchFamily="34" charset="0"/>
            </a:endParaRPr>
          </a:p>
        </p:txBody>
      </p:sp>
      <p:sp>
        <p:nvSpPr>
          <p:cNvPr id="15" name="Прямоугольник 14"/>
          <p:cNvSpPr/>
          <p:nvPr/>
        </p:nvSpPr>
        <p:spPr>
          <a:xfrm>
            <a:off x="3713973" y="1669308"/>
            <a:ext cx="9699655" cy="3724096"/>
          </a:xfrm>
          <a:prstGeom prst="rect">
            <a:avLst/>
          </a:prstGeom>
        </p:spPr>
        <p:txBody>
          <a:bodyPr wrap="square">
            <a:spAutoFit/>
          </a:bodyPr>
          <a:lstStyle/>
          <a:p>
            <a:r>
              <a:rPr lang="ru-RU" sz="4000" b="1" dirty="0">
                <a:latin typeface="Gothic Uralic"/>
                <a:cs typeface="Gothic Uralic"/>
              </a:rPr>
              <a:t>При использовании </a:t>
            </a:r>
            <a:r>
              <a:rPr lang="ru-RU" sz="4000" b="1" dirty="0" smtClean="0">
                <a:latin typeface="Gothic Uralic"/>
                <a:cs typeface="Gothic Uralic"/>
              </a:rPr>
              <a:t>УСН при налоговой базе «доходы – расходы»</a:t>
            </a:r>
            <a:r>
              <a:rPr lang="ru-RU" dirty="0">
                <a:latin typeface="Gothic Uralic"/>
                <a:cs typeface="Times New Roman" panose="02020603050405020304" pitchFamily="18" charset="0"/>
              </a:rPr>
              <a:t/>
            </a:r>
            <a:br>
              <a:rPr lang="ru-RU" dirty="0">
                <a:latin typeface="Gothic Uralic"/>
                <a:cs typeface="Times New Roman" panose="02020603050405020304" pitchFamily="18" charset="0"/>
              </a:rPr>
            </a:br>
            <a:r>
              <a:rPr lang="ru-RU" sz="2400" dirty="0" smtClean="0">
                <a:solidFill>
                  <a:srgbClr val="000000"/>
                </a:solidFill>
                <a:latin typeface="Gothic Uralic"/>
                <a:ea typeface="Times New Roman" panose="02020603050405020304" pitchFamily="18" charset="0"/>
              </a:rPr>
              <a:t>Ставка устанавливается 8% при:</a:t>
            </a:r>
          </a:p>
          <a:p>
            <a:pPr lvl="0" fontAlgn="base"/>
            <a:r>
              <a:rPr lang="ru-RU" dirty="0" smtClean="0"/>
              <a:t>1. отсутствие </a:t>
            </a:r>
            <a:r>
              <a:rPr lang="ru-RU" dirty="0"/>
              <a:t>на конец налогового периода неисполненной обязанности по уплате налогов, сборов и страховых взносов, </a:t>
            </a:r>
          </a:p>
          <a:p>
            <a:pPr lvl="0" fontAlgn="base"/>
            <a:r>
              <a:rPr lang="ru-RU" dirty="0" smtClean="0"/>
              <a:t>2. среднесписочная </a:t>
            </a:r>
            <a:r>
              <a:rPr lang="ru-RU" dirty="0"/>
              <a:t>численность наемных работников за налоговый период, составляет не менее 5 человек и составляет не менее 90 процентов или снижена не более чем на одного наемного работника по отношению к среднесписочной численности наемных работников за предыдущий налоговый период. </a:t>
            </a:r>
          </a:p>
          <a:p>
            <a:endParaRPr lang="ru-RU" sz="2400" dirty="0">
              <a:solidFill>
                <a:srgbClr val="000000"/>
              </a:solidFill>
              <a:latin typeface="Gothic Uralic"/>
              <a:ea typeface="Times New Roman" panose="02020603050405020304" pitchFamily="18" charset="0"/>
            </a:endParaRPr>
          </a:p>
        </p:txBody>
      </p:sp>
      <p:sp>
        <p:nvSpPr>
          <p:cNvPr id="21" name="object 26"/>
          <p:cNvSpPr/>
          <p:nvPr/>
        </p:nvSpPr>
        <p:spPr>
          <a:xfrm>
            <a:off x="3309517" y="189215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xmlns="" id="{7FDBE55E-611D-43FE-8A64-D85FBA1DB500}"/>
              </a:ext>
            </a:extLst>
          </p:cNvPr>
          <p:cNvSpPr/>
          <p:nvPr/>
        </p:nvSpPr>
        <p:spPr>
          <a:xfrm>
            <a:off x="2285134" y="5370893"/>
            <a:ext cx="11688394" cy="830997"/>
          </a:xfrm>
          <a:prstGeom prst="rect">
            <a:avLst/>
          </a:prstGeom>
        </p:spPr>
        <p:txBody>
          <a:bodyPr wrap="square">
            <a:spAutoFit/>
          </a:bodyPr>
          <a:lstStyle/>
          <a:p>
            <a:r>
              <a:rPr lang="ru-RU" sz="1600" dirty="0">
                <a:hlinkClick r:id="rId4"/>
              </a:rPr>
              <a:t>Областной закон от 29 мая 2020 г. № 264-17-03 «О внесении изменения в областной закон «О размере налоговой ставки при применении упрощенной системы налогообложения в случае, если объектом налогообложения являются доходы, уменьшенные на величину расходов»</a:t>
            </a:r>
            <a:endParaRPr lang="ru-RU" sz="1600" dirty="0">
              <a:latin typeface="Gothic Uralic"/>
            </a:endParaRPr>
          </a:p>
        </p:txBody>
      </p:sp>
      <p:sp>
        <p:nvSpPr>
          <p:cNvPr id="22" name="Прямоугольник 21">
            <a:extLst>
              <a:ext uri="{FF2B5EF4-FFF2-40B4-BE49-F238E27FC236}">
                <a16:creationId xmlns:a16="http://schemas.microsoft.com/office/drawing/2014/main" xmlns="" id="{9D3A96BE-B2DB-4774-9B78-2D055A29F97D}"/>
              </a:ext>
            </a:extLst>
          </p:cNvPr>
          <p:cNvSpPr/>
          <p:nvPr/>
        </p:nvSpPr>
        <p:spPr>
          <a:xfrm>
            <a:off x="2285134" y="5001561"/>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16"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18"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
        <p:nvSpPr>
          <p:cNvPr id="17" name="Прямоугольник 1"/>
          <p:cNvSpPr/>
          <p:nvPr/>
        </p:nvSpPr>
        <p:spPr>
          <a:xfrm>
            <a:off x="11320861" y="8900664"/>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7"/>
              </a:rPr>
              <a:t>www.nalog.ru/rn29</a:t>
            </a:r>
            <a:r>
              <a:rPr lang="en-US" sz="2000" dirty="0">
                <a:latin typeface="Gothic Uralic"/>
                <a:cs typeface="Times New Roman" panose="02020603050405020304" pitchFamily="18" charset="0"/>
                <a:hlinkClick r:id="rId7"/>
              </a:rPr>
              <a:t>/</a:t>
            </a:r>
            <a:endParaRPr lang="ru-RU" sz="2000" dirty="0">
              <a:latin typeface="Gothic Uralic"/>
              <a:cs typeface="Times New Roman" panose="02020603050405020304" pitchFamily="18" charset="0"/>
            </a:endParaRPr>
          </a:p>
        </p:txBody>
      </p:sp>
      <p:sp>
        <p:nvSpPr>
          <p:cNvPr id="20" name="Прямоугольник 19"/>
          <p:cNvSpPr/>
          <p:nvPr/>
        </p:nvSpPr>
        <p:spPr>
          <a:xfrm>
            <a:off x="3588282" y="6275078"/>
            <a:ext cx="9699655" cy="3077766"/>
          </a:xfrm>
          <a:prstGeom prst="rect">
            <a:avLst/>
          </a:prstGeom>
        </p:spPr>
        <p:txBody>
          <a:bodyPr wrap="square">
            <a:spAutoFit/>
          </a:bodyPr>
          <a:lstStyle/>
          <a:p>
            <a:r>
              <a:rPr lang="ru-RU" sz="4000" b="1" dirty="0" smtClean="0">
                <a:latin typeface="Gothic Uralic"/>
                <a:cs typeface="Gothic Uralic"/>
              </a:rPr>
              <a:t>Уменьшение налога на имущество организаций</a:t>
            </a:r>
            <a:r>
              <a:rPr lang="ru-RU" dirty="0">
                <a:latin typeface="Gothic Uralic"/>
                <a:cs typeface="Times New Roman" panose="02020603050405020304" pitchFamily="18" charset="0"/>
              </a:rPr>
              <a:t/>
            </a:r>
            <a:br>
              <a:rPr lang="ru-RU" dirty="0">
                <a:latin typeface="Gothic Uralic"/>
                <a:cs typeface="Times New Roman" panose="02020603050405020304" pitchFamily="18" charset="0"/>
              </a:rPr>
            </a:br>
            <a:r>
              <a:rPr lang="ru-RU" sz="2400" dirty="0" smtClean="0">
                <a:solidFill>
                  <a:srgbClr val="000000"/>
                </a:solidFill>
                <a:latin typeface="Gothic Uralic"/>
                <a:ea typeface="Times New Roman" panose="02020603050405020304" pitchFamily="18" charset="0"/>
              </a:rPr>
              <a:t>НПА/Документ:</a:t>
            </a:r>
            <a:br>
              <a:rPr lang="ru-RU" sz="2400" dirty="0" smtClean="0">
                <a:solidFill>
                  <a:srgbClr val="000000"/>
                </a:solidFill>
                <a:latin typeface="Gothic Uralic"/>
                <a:ea typeface="Times New Roman" panose="02020603050405020304" pitchFamily="18" charset="0"/>
              </a:rPr>
            </a:br>
            <a:r>
              <a:rPr lang="ru-RU" sz="2400" dirty="0">
                <a:hlinkClick r:id="rId8"/>
              </a:rPr>
              <a:t>Областной закон 29 мая 2020 г. № 263-17-03 «О внесении изменений в статьи 1.1 и 2 областного закона «О налоге на имущество организаций»</a:t>
            </a:r>
            <a:endParaRPr lang="ru-RU" sz="2400" dirty="0"/>
          </a:p>
          <a:p>
            <a:endParaRPr lang="ru-RU" dirty="0"/>
          </a:p>
          <a:p>
            <a:endParaRPr lang="ru-RU" sz="2400" dirty="0">
              <a:solidFill>
                <a:srgbClr val="000000"/>
              </a:solidFill>
              <a:latin typeface="Gothic Uralic"/>
              <a:ea typeface="Times New Roman" panose="02020603050405020304" pitchFamily="18" charset="0"/>
            </a:endParaRPr>
          </a:p>
        </p:txBody>
      </p:sp>
      <p:sp>
        <p:nvSpPr>
          <p:cNvPr id="23" name="object 26"/>
          <p:cNvSpPr/>
          <p:nvPr/>
        </p:nvSpPr>
        <p:spPr>
          <a:xfrm>
            <a:off x="3183826" y="649792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728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16" name="Прямоугольник 1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9" name="Прямоугольник 18">
            <a:extLst>
              <a:ext uri="{FF2B5EF4-FFF2-40B4-BE49-F238E27FC236}">
                <a16:creationId xmlns:a16="http://schemas.microsoft.com/office/drawing/2014/main" xmlns="" id="{70BDD5E3-7445-4161-BBD7-03B5C37E506D}"/>
              </a:ext>
            </a:extLst>
          </p:cNvPr>
          <p:cNvSpPr/>
          <p:nvPr/>
        </p:nvSpPr>
        <p:spPr>
          <a:xfrm>
            <a:off x="674801" y="1899472"/>
            <a:ext cx="13224567" cy="6886501"/>
          </a:xfrm>
          <a:prstGeom prst="rect">
            <a:avLst/>
          </a:prstGeom>
        </p:spPr>
        <p:txBody>
          <a:bodyPr wrap="square">
            <a:spAutoFit/>
          </a:bodyPr>
          <a:lstStyle/>
          <a:p>
            <a:pPr marL="12700" marR="5080" algn="just">
              <a:spcBef>
                <a:spcPts val="295"/>
              </a:spcBef>
            </a:pPr>
            <a:r>
              <a:rPr lang="ru-RU" dirty="0">
                <a:latin typeface="Gothic Uralic"/>
                <a:cs typeface="Gothic Uralic"/>
              </a:rPr>
              <a:t>В соответствии </a:t>
            </a:r>
            <a:r>
              <a:rPr lang="ru-RU" b="1" dirty="0">
                <a:latin typeface="Gothic Uralic"/>
                <a:cs typeface="Gothic Uralic"/>
              </a:rPr>
              <a:t>с </a:t>
            </a:r>
            <a:r>
              <a:rPr lang="ru-RU" b="1" dirty="0" smtClean="0">
                <a:latin typeface="Gothic Uralic"/>
                <a:cs typeface="Gothic Uralic"/>
                <a:hlinkClick r:id="rId4"/>
              </a:rPr>
              <a:t>постановлением Правительства Архангельской области от 4 апреля 2020 года № 164-пп (в ред. от 29 апреля 2020 г. №244-пп)</a:t>
            </a:r>
            <a:r>
              <a:rPr lang="ru-RU" b="1" dirty="0" smtClean="0">
                <a:latin typeface="Gothic Uralic"/>
                <a:cs typeface="Gothic Uralic"/>
              </a:rPr>
              <a:t> </a:t>
            </a:r>
            <a:r>
              <a:rPr lang="ru-RU" dirty="0" smtClean="0">
                <a:latin typeface="Gothic Uralic"/>
                <a:cs typeface="Gothic Uralic"/>
              </a:rPr>
              <a:t>нормы </a:t>
            </a:r>
            <a:r>
              <a:rPr lang="ru-RU" dirty="0">
                <a:latin typeface="Gothic Uralic"/>
                <a:cs typeface="Gothic Uralic"/>
              </a:rPr>
              <a:t>права о нерабочих днях </a:t>
            </a:r>
            <a:r>
              <a:rPr lang="ru-RU" b="1" dirty="0">
                <a:latin typeface="Gothic Uralic"/>
                <a:cs typeface="Gothic Uralic"/>
              </a:rPr>
              <a:t>не распространяются на следующие </a:t>
            </a:r>
            <a:r>
              <a:rPr lang="ru-RU" b="1" dirty="0" smtClean="0">
                <a:latin typeface="Gothic Uralic"/>
                <a:cs typeface="Gothic Uralic"/>
              </a:rPr>
              <a:t>организации: </a:t>
            </a:r>
          </a:p>
          <a:p>
            <a:pPr marL="12700" marR="5080" algn="just">
              <a:spcBef>
                <a:spcPts val="295"/>
              </a:spcBef>
            </a:pPr>
            <a:endParaRPr lang="ru-RU" b="1"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1.	Организации, включенные в перечень </a:t>
            </a:r>
            <a:r>
              <a:rPr lang="ru-RU" dirty="0" smtClean="0">
                <a:latin typeface="Gothic Uralic"/>
                <a:cs typeface="Gothic Uralic"/>
              </a:rPr>
              <a:t>системообразующих </a:t>
            </a:r>
            <a:r>
              <a:rPr lang="ru-RU" dirty="0">
                <a:latin typeface="Gothic Uralic"/>
                <a:cs typeface="Gothic Uralic"/>
              </a:rPr>
              <a:t>организаций в Архангельской </a:t>
            </a:r>
            <a:r>
              <a:rPr lang="ru-RU" dirty="0" smtClean="0">
                <a:latin typeface="Gothic Uralic"/>
                <a:cs typeface="Gothic Uralic"/>
              </a:rPr>
              <a:t>области (утв. </a:t>
            </a:r>
            <a:r>
              <a:rPr lang="ru-RU" dirty="0">
                <a:latin typeface="Gothic Uralic"/>
                <a:cs typeface="Gothic Uralic"/>
              </a:rPr>
              <a:t>распоряжением Губернатора Архангельской области от 1 апреля 2020 года № </a:t>
            </a:r>
            <a:r>
              <a:rPr lang="ru-RU" dirty="0" smtClean="0">
                <a:latin typeface="Gothic Uralic"/>
                <a:cs typeface="Gothic Uralic"/>
              </a:rPr>
              <a:t>285-р).</a:t>
            </a: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2.	Строительные организации, осуществляющие деятельность в сфере жилищного строительства, за исключением индивидуального жилищного строительства; </a:t>
            </a:r>
            <a:r>
              <a:rPr lang="ru-RU" dirty="0" smtClean="0">
                <a:latin typeface="Gothic Uralic"/>
                <a:cs typeface="Gothic Uralic"/>
              </a:rPr>
              <a:t>выполняющие </a:t>
            </a:r>
            <a:r>
              <a:rPr lang="ru-RU" dirty="0">
                <a:latin typeface="Gothic Uralic"/>
                <a:cs typeface="Gothic Uralic"/>
              </a:rPr>
              <a:t>государственные и (или) муниципальные контракты для государственных нужд </a:t>
            </a:r>
            <a:r>
              <a:rPr lang="ru-RU" dirty="0" smtClean="0">
                <a:latin typeface="Gothic Uralic"/>
                <a:cs typeface="Gothic Uralic"/>
              </a:rPr>
              <a:t>РФ, </a:t>
            </a:r>
            <a:r>
              <a:rPr lang="ru-RU" dirty="0">
                <a:latin typeface="Gothic Uralic"/>
                <a:cs typeface="Gothic Uralic"/>
              </a:rPr>
              <a:t>государственных нужд Архангельской области и муниципальных нужд; строительные организации, выполняющие строительно-монтажные работы на объектах государственной </a:t>
            </a:r>
            <a:r>
              <a:rPr lang="ru-RU" dirty="0" smtClean="0">
                <a:latin typeface="Gothic Uralic"/>
                <a:cs typeface="Gothic Uralic"/>
              </a:rPr>
              <a:t>РФ, </a:t>
            </a:r>
            <a:r>
              <a:rPr lang="ru-RU" dirty="0">
                <a:latin typeface="Gothic Uralic"/>
                <a:cs typeface="Gothic Uralic"/>
              </a:rPr>
              <a:t>государственной собственности Архангельской области и (или) муниципальной собственности.</a:t>
            </a:r>
          </a:p>
          <a:p>
            <a:pPr marL="298450" marR="5080" indent="-285750" algn="just">
              <a:spcBef>
                <a:spcPts val="295"/>
              </a:spcBef>
              <a:buFont typeface="Arial" panose="020B0604020202020204" pitchFamily="34" charset="0"/>
              <a:buChar char="•"/>
            </a:pPr>
            <a:r>
              <a:rPr lang="ru-RU" dirty="0">
                <a:latin typeface="Gothic Uralic"/>
                <a:cs typeface="Gothic Uralic"/>
              </a:rPr>
              <a:t>3.	Организации, осуществляющие дорожную деятельность (проектирование, строительство, реконструкция, капитальный ремонт, ремонт и содержание автомобильных дорог),</a:t>
            </a:r>
          </a:p>
          <a:p>
            <a:pPr marL="298450" marR="5080" indent="-285750" algn="just">
              <a:spcBef>
                <a:spcPts val="295"/>
              </a:spcBef>
              <a:buFont typeface="Arial" panose="020B0604020202020204" pitchFamily="34" charset="0"/>
              <a:buChar char="•"/>
            </a:pPr>
            <a:r>
              <a:rPr lang="ru-RU" dirty="0">
                <a:latin typeface="Gothic Uralic"/>
                <a:cs typeface="Gothic Uralic"/>
              </a:rPr>
              <a:t>4.	Некоммерческая организация «Фонд капитального ремонта многоквартирных домов Архангельской области».</a:t>
            </a:r>
          </a:p>
          <a:p>
            <a:pPr marL="298450" marR="5080" indent="-285750" algn="just">
              <a:spcBef>
                <a:spcPts val="295"/>
              </a:spcBef>
              <a:buFont typeface="Arial" panose="020B0604020202020204" pitchFamily="34" charset="0"/>
              <a:buChar char="•"/>
            </a:pPr>
            <a:r>
              <a:rPr lang="ru-RU" dirty="0">
                <a:latin typeface="Gothic Uralic"/>
                <a:cs typeface="Gothic Uralic"/>
              </a:rPr>
              <a:t>5.	Подрядные организации, оказывающие услуги и (или) выполняющие работы по капитальному ремонту общего имущества в многоквартирных домах, расположенных на территории Архангельской области.</a:t>
            </a:r>
          </a:p>
          <a:p>
            <a:pPr marL="298450" marR="5080" indent="-285750" algn="just">
              <a:spcBef>
                <a:spcPts val="295"/>
              </a:spcBef>
              <a:buFont typeface="Arial" panose="020B0604020202020204" pitchFamily="34" charset="0"/>
              <a:buChar char="•"/>
            </a:pPr>
            <a:r>
              <a:rPr lang="ru-RU" dirty="0">
                <a:latin typeface="Gothic Uralic"/>
                <a:cs typeface="Gothic Uralic"/>
              </a:rPr>
              <a:t>6.	</a:t>
            </a:r>
            <a:r>
              <a:rPr lang="ru-RU" dirty="0" smtClean="0">
                <a:latin typeface="Gothic Uralic"/>
                <a:cs typeface="Gothic Uralic"/>
              </a:rPr>
              <a:t>Организации</a:t>
            </a:r>
            <a:r>
              <a:rPr lang="ru-RU" dirty="0">
                <a:latin typeface="Gothic Uralic"/>
                <a:cs typeface="Gothic Uralic"/>
              </a:rPr>
              <a:t>, осуществляющие рыболовство, рыбоводство и переработку рыбы.</a:t>
            </a:r>
          </a:p>
          <a:p>
            <a:pPr marL="298450" marR="5080" indent="-285750" algn="just">
              <a:spcBef>
                <a:spcPts val="295"/>
              </a:spcBef>
              <a:buFont typeface="Arial" panose="020B0604020202020204" pitchFamily="34" charset="0"/>
              <a:buChar char="•"/>
            </a:pPr>
            <a:r>
              <a:rPr lang="ru-RU" dirty="0">
                <a:latin typeface="Gothic Uralic"/>
                <a:cs typeface="Gothic Uralic"/>
              </a:rPr>
              <a:t>7.	Организации лесопромышленного комплекса; лесозаготовительные организации вертикально-интегрированных структур, осуществляющих деятельность на территории Архангельской области; организации, осуществляющие лесовосстановительные и </a:t>
            </a:r>
            <a:r>
              <a:rPr lang="ru-RU" dirty="0" err="1">
                <a:latin typeface="Gothic Uralic"/>
                <a:cs typeface="Gothic Uralic"/>
              </a:rPr>
              <a:t>рекультивационные</a:t>
            </a:r>
            <a:r>
              <a:rPr lang="ru-RU" dirty="0">
                <a:latin typeface="Gothic Uralic"/>
                <a:cs typeface="Gothic Uralic"/>
              </a:rPr>
              <a:t> мероприятия.</a:t>
            </a:r>
          </a:p>
          <a:p>
            <a:pPr marL="298450" marR="5080" indent="-285750" algn="just">
              <a:spcBef>
                <a:spcPts val="295"/>
              </a:spcBef>
              <a:buFont typeface="Arial" panose="020B0604020202020204" pitchFamily="34" charset="0"/>
              <a:buChar char="•"/>
            </a:pPr>
            <a:r>
              <a:rPr lang="ru-RU" dirty="0">
                <a:latin typeface="Gothic Uralic"/>
                <a:cs typeface="Gothic Uralic"/>
              </a:rPr>
              <a:t>8.	Организации, осуществляющие деятельность в сфере добычи полезных ископаемых.</a:t>
            </a:r>
          </a:p>
          <a:p>
            <a:pPr marL="298450" marR="5080" indent="-285750" algn="just">
              <a:spcBef>
                <a:spcPts val="295"/>
              </a:spcBef>
              <a:buFont typeface="Arial" panose="020B0604020202020204" pitchFamily="34" charset="0"/>
              <a:buChar char="•"/>
            </a:pPr>
            <a:r>
              <a:rPr lang="ru-RU" dirty="0">
                <a:latin typeface="Gothic Uralic"/>
                <a:cs typeface="Gothic Uralic"/>
              </a:rPr>
              <a:t>9.	Сельскохозяйственные товаропроизводители, </a:t>
            </a:r>
          </a:p>
          <a:p>
            <a:pPr marL="298450" marR="5080" indent="-285750" algn="just">
              <a:spcBef>
                <a:spcPts val="295"/>
              </a:spcBef>
              <a:buFont typeface="Arial" panose="020B0604020202020204" pitchFamily="34" charset="0"/>
              <a:buChar char="•"/>
            </a:pPr>
            <a:r>
              <a:rPr lang="ru-RU" dirty="0">
                <a:latin typeface="Gothic Uralic"/>
                <a:cs typeface="Gothic Uralic"/>
              </a:rPr>
              <a:t>10.	Поставщики минеральных удобрений, средств защиты растений, семян сельскохозяйственных растений, в том числе саженцев, и сельскохозяйственных кормов.</a:t>
            </a:r>
          </a:p>
        </p:txBody>
      </p:sp>
      <p:sp>
        <p:nvSpPr>
          <p:cNvPr id="18"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2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
        <p:nvSpPr>
          <p:cNvPr id="68" name="object 2"/>
          <p:cNvSpPr txBox="1">
            <a:spLocks noGrp="1"/>
          </p:cNvSpPr>
          <p:nvPr>
            <p:ph type="title"/>
          </p:nvPr>
        </p:nvSpPr>
        <p:spPr>
          <a:xfrm>
            <a:off x="674801" y="1074548"/>
            <a:ext cx="11451756" cy="566822"/>
          </a:xfrm>
          <a:prstGeom prst="rect">
            <a:avLst/>
          </a:prstGeom>
        </p:spPr>
        <p:txBody>
          <a:bodyPr vert="horz" wrap="square" lIns="0" tIns="12700" rIns="0" bIns="0" rtlCol="0">
            <a:spAutoFit/>
          </a:bodyPr>
          <a:lstStyle/>
          <a:p>
            <a:pPr marL="12700" algn="l">
              <a:lnSpc>
                <a:spcPct val="100000"/>
              </a:lnSpc>
              <a:spcBef>
                <a:spcPts val="100"/>
              </a:spcBef>
            </a:pPr>
            <a:r>
              <a:rPr lang="ru-RU" sz="3600" spc="-20" dirty="0" smtClean="0">
                <a:solidFill>
                  <a:srgbClr val="EF5237"/>
                </a:solidFill>
              </a:rPr>
              <a:t>2.2.</a:t>
            </a:r>
            <a:r>
              <a:rPr sz="3600" spc="-20" dirty="0" smtClean="0">
                <a:solidFill>
                  <a:srgbClr val="EF5237"/>
                </a:solidFill>
              </a:rPr>
              <a:t>О </a:t>
            </a:r>
            <a:r>
              <a:rPr sz="3600" spc="-170" dirty="0">
                <a:solidFill>
                  <a:srgbClr val="EF5237"/>
                </a:solidFill>
              </a:rPr>
              <a:t>возможности </a:t>
            </a:r>
            <a:r>
              <a:rPr sz="3600" spc="-185" dirty="0">
                <a:solidFill>
                  <a:srgbClr val="EF5237"/>
                </a:solidFill>
              </a:rPr>
              <a:t>функционирования</a:t>
            </a:r>
            <a:r>
              <a:rPr sz="3600" spc="-200" dirty="0">
                <a:solidFill>
                  <a:srgbClr val="EF5237"/>
                </a:solidFill>
              </a:rPr>
              <a:t> </a:t>
            </a:r>
            <a:r>
              <a:rPr sz="3600" spc="-180" dirty="0">
                <a:solidFill>
                  <a:srgbClr val="EF5237"/>
                </a:solidFill>
              </a:rPr>
              <a:t>предприятий</a:t>
            </a:r>
          </a:p>
        </p:txBody>
      </p:sp>
    </p:spTree>
    <p:extLst>
      <p:ext uri="{BB962C8B-B14F-4D97-AF65-F5344CB8AC3E}">
        <p14:creationId xmlns:p14="http://schemas.microsoft.com/office/powerpoint/2010/main" val="3001909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68" name="object 2"/>
          <p:cNvSpPr txBox="1">
            <a:spLocks noGrp="1"/>
          </p:cNvSpPr>
          <p:nvPr>
            <p:ph type="title"/>
          </p:nvPr>
        </p:nvSpPr>
        <p:spPr>
          <a:xfrm>
            <a:off x="674801" y="1074548"/>
            <a:ext cx="10588677" cy="566822"/>
          </a:xfrm>
          <a:prstGeom prst="rect">
            <a:avLst/>
          </a:prstGeom>
        </p:spPr>
        <p:txBody>
          <a:bodyPr vert="horz" wrap="square" lIns="0" tIns="12700" rIns="0" bIns="0" rtlCol="0">
            <a:spAutoFit/>
          </a:bodyPr>
          <a:lstStyle/>
          <a:p>
            <a:pPr marL="12700" algn="l">
              <a:lnSpc>
                <a:spcPct val="100000"/>
              </a:lnSpc>
              <a:spcBef>
                <a:spcPts val="100"/>
              </a:spcBef>
            </a:pPr>
            <a:r>
              <a:rPr sz="3600" spc="-20" dirty="0">
                <a:solidFill>
                  <a:srgbClr val="EF5237"/>
                </a:solidFill>
              </a:rPr>
              <a:t>О </a:t>
            </a:r>
            <a:r>
              <a:rPr sz="3600" spc="-170" dirty="0">
                <a:solidFill>
                  <a:srgbClr val="EF5237"/>
                </a:solidFill>
              </a:rPr>
              <a:t>возможности </a:t>
            </a:r>
            <a:r>
              <a:rPr sz="3600" spc="-185" dirty="0">
                <a:solidFill>
                  <a:srgbClr val="EF5237"/>
                </a:solidFill>
              </a:rPr>
              <a:t>функционирования</a:t>
            </a:r>
            <a:r>
              <a:rPr sz="3600" spc="-200" dirty="0">
                <a:solidFill>
                  <a:srgbClr val="EF5237"/>
                </a:solidFill>
              </a:rPr>
              <a:t> </a:t>
            </a:r>
            <a:r>
              <a:rPr sz="3600" spc="-180" dirty="0">
                <a:solidFill>
                  <a:srgbClr val="EF5237"/>
                </a:solidFill>
              </a:rPr>
              <a:t>предприятий</a:t>
            </a:r>
          </a:p>
        </p:txBody>
      </p:sp>
      <p:sp>
        <p:nvSpPr>
          <p:cNvPr id="16" name="Прямоугольник 1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9" name="Прямоугольник 18">
            <a:extLst>
              <a:ext uri="{FF2B5EF4-FFF2-40B4-BE49-F238E27FC236}">
                <a16:creationId xmlns:a16="http://schemas.microsoft.com/office/drawing/2014/main" xmlns="" id="{70BDD5E3-7445-4161-BBD7-03B5C37E506D}"/>
              </a:ext>
            </a:extLst>
          </p:cNvPr>
          <p:cNvSpPr/>
          <p:nvPr/>
        </p:nvSpPr>
        <p:spPr>
          <a:xfrm>
            <a:off x="674801" y="1899472"/>
            <a:ext cx="13224567" cy="6170920"/>
          </a:xfrm>
          <a:prstGeom prst="rect">
            <a:avLst/>
          </a:prstGeom>
        </p:spPr>
        <p:txBody>
          <a:bodyPr wrap="square">
            <a:spAutoFit/>
          </a:bodyPr>
          <a:lstStyle/>
          <a:p>
            <a:pPr marL="12700" marR="5080" algn="just">
              <a:spcBef>
                <a:spcPts val="295"/>
              </a:spcBef>
            </a:pPr>
            <a:r>
              <a:rPr lang="ru-RU" dirty="0">
                <a:latin typeface="Gothic Uralic"/>
                <a:cs typeface="Gothic Uralic"/>
              </a:rPr>
              <a:t>В соответствии </a:t>
            </a:r>
            <a:r>
              <a:rPr lang="ru-RU" b="1" dirty="0">
                <a:latin typeface="Gothic Uralic"/>
                <a:cs typeface="Gothic Uralic"/>
              </a:rPr>
              <a:t>с </a:t>
            </a:r>
            <a:r>
              <a:rPr lang="ru-RU" b="1" dirty="0">
                <a:latin typeface="Gothic Uralic"/>
                <a:cs typeface="Gothic Uralic"/>
                <a:hlinkClick r:id="rId4"/>
              </a:rPr>
              <a:t>постановлением Правительства Архангельской области от 4 апреля 2020 года № 164-пп (в ред. от 29 апреля 2020 г. №244-пп)</a:t>
            </a:r>
            <a:r>
              <a:rPr lang="ru-RU" b="1" dirty="0">
                <a:latin typeface="Gothic Uralic"/>
                <a:cs typeface="Gothic Uralic"/>
              </a:rPr>
              <a:t> </a:t>
            </a:r>
            <a:r>
              <a:rPr lang="ru-RU" dirty="0">
                <a:latin typeface="Gothic Uralic"/>
                <a:cs typeface="Gothic Uralic"/>
              </a:rPr>
              <a:t>нормы права о нерабочих днях </a:t>
            </a:r>
            <a:r>
              <a:rPr lang="ru-RU" b="1" dirty="0">
                <a:latin typeface="Gothic Uralic"/>
                <a:cs typeface="Gothic Uralic"/>
              </a:rPr>
              <a:t>не распространяются на следующие организации: </a:t>
            </a:r>
            <a:endParaRPr lang="ru-RU" b="1" dirty="0" smtClean="0">
              <a:latin typeface="Gothic Uralic"/>
              <a:cs typeface="Gothic Uralic"/>
            </a:endParaRPr>
          </a:p>
          <a:p>
            <a:pPr marL="12700" marR="5080" algn="just">
              <a:spcBef>
                <a:spcPts val="295"/>
              </a:spcBef>
            </a:pPr>
            <a:endParaRPr lang="ru-RU" b="1" dirty="0">
              <a:latin typeface="Gothic Uralic"/>
              <a:cs typeface="Gothic Uralic"/>
            </a:endParaRPr>
          </a:p>
          <a:p>
            <a:pPr marL="298450" marR="5080" indent="-285750" algn="just">
              <a:spcBef>
                <a:spcPts val="295"/>
              </a:spcBef>
              <a:buFont typeface="Arial" panose="020B0604020202020204" pitchFamily="34" charset="0"/>
              <a:buChar char="•"/>
            </a:pPr>
            <a:r>
              <a:rPr lang="ru-RU" dirty="0" smtClean="0">
                <a:latin typeface="Gothic Uralic"/>
                <a:cs typeface="Gothic Uralic"/>
              </a:rPr>
              <a:t>11</a:t>
            </a:r>
            <a:r>
              <a:rPr lang="ru-RU" dirty="0">
                <a:latin typeface="Gothic Uralic"/>
                <a:cs typeface="Gothic Uralic"/>
              </a:rPr>
              <a:t>.	Поставщики ветеринарных </a:t>
            </a:r>
            <a:r>
              <a:rPr lang="ru-RU" dirty="0" smtClean="0">
                <a:latin typeface="Gothic Uralic"/>
                <a:cs typeface="Gothic Uralic"/>
              </a:rPr>
              <a:t>препаратов и </a:t>
            </a:r>
            <a:r>
              <a:rPr lang="ru-RU" dirty="0">
                <a:latin typeface="Gothic Uralic"/>
                <a:cs typeface="Gothic Uralic"/>
              </a:rPr>
              <a:t>организации, оказывающие ветеринарные услуги.</a:t>
            </a:r>
          </a:p>
          <a:p>
            <a:pPr marL="298450" marR="5080" indent="-285750" algn="just">
              <a:spcBef>
                <a:spcPts val="295"/>
              </a:spcBef>
              <a:buFont typeface="Arial" panose="020B0604020202020204" pitchFamily="34" charset="0"/>
              <a:buChar char="•"/>
            </a:pPr>
            <a:r>
              <a:rPr lang="ru-RU" dirty="0">
                <a:latin typeface="Gothic Uralic"/>
                <a:cs typeface="Gothic Uralic"/>
              </a:rPr>
              <a:t>12.	Организации, производящие дезинфицирующие средства; организации, осуществляющие деятельность по уборке, дезинфекции, дезинсекции и дератизации помещений.</a:t>
            </a:r>
          </a:p>
          <a:p>
            <a:pPr marL="298450" marR="5080" indent="-285750" algn="just">
              <a:spcBef>
                <a:spcPts val="295"/>
              </a:spcBef>
              <a:buFont typeface="Arial" panose="020B0604020202020204" pitchFamily="34" charset="0"/>
              <a:buChar char="•"/>
            </a:pPr>
            <a:r>
              <a:rPr lang="ru-RU" dirty="0">
                <a:latin typeface="Gothic Uralic"/>
                <a:cs typeface="Gothic Uralic"/>
              </a:rPr>
              <a:t>13.	Организации, осуществляющие перевозки пассажиров и багажа по регулярным </a:t>
            </a:r>
            <a:r>
              <a:rPr lang="ru-RU" dirty="0" smtClean="0">
                <a:latin typeface="Gothic Uralic"/>
                <a:cs typeface="Gothic Uralic"/>
              </a:rPr>
              <a:t>маршрутам и </a:t>
            </a:r>
            <a:r>
              <a:rPr lang="ru-RU" dirty="0">
                <a:latin typeface="Gothic Uralic"/>
                <a:cs typeface="Gothic Uralic"/>
              </a:rPr>
              <a:t>легковым такси.</a:t>
            </a:r>
          </a:p>
          <a:p>
            <a:pPr marL="298450" marR="5080" indent="-285750" algn="just">
              <a:spcBef>
                <a:spcPts val="295"/>
              </a:spcBef>
              <a:buFont typeface="Arial" panose="020B0604020202020204" pitchFamily="34" charset="0"/>
              <a:buChar char="•"/>
            </a:pPr>
            <a:r>
              <a:rPr lang="ru-RU" dirty="0">
                <a:latin typeface="Gothic Uralic"/>
                <a:cs typeface="Gothic Uralic"/>
              </a:rPr>
              <a:t>14.	Организации, осуществляющие деятельность по техническому обслуживанию и ремонту транспортных средств, включая услуги по авто ремонту и сервисному обслуживанию транспортных средств, поставку запасных частей.</a:t>
            </a:r>
          </a:p>
          <a:p>
            <a:pPr marL="298450" marR="5080" indent="-285750" algn="just">
              <a:spcBef>
                <a:spcPts val="295"/>
              </a:spcBef>
              <a:buFont typeface="Arial" panose="020B0604020202020204" pitchFamily="34" charset="0"/>
              <a:buChar char="•"/>
            </a:pPr>
            <a:r>
              <a:rPr lang="ru-RU" dirty="0">
                <a:latin typeface="Gothic Uralic"/>
                <a:cs typeface="Gothic Uralic"/>
              </a:rPr>
              <a:t>15.	Организации, осуществляющие грузовые перевозки, доставку грузов для организаций, </a:t>
            </a:r>
          </a:p>
          <a:p>
            <a:pPr marL="298450" marR="5080" indent="-285750" algn="just">
              <a:spcBef>
                <a:spcPts val="295"/>
              </a:spcBef>
              <a:buFont typeface="Arial" panose="020B0604020202020204" pitchFamily="34" charset="0"/>
              <a:buChar char="•"/>
            </a:pPr>
            <a:r>
              <a:rPr lang="ru-RU" dirty="0">
                <a:latin typeface="Gothic Uralic"/>
                <a:cs typeface="Gothic Uralic"/>
              </a:rPr>
              <a:t>16.	Организации, осуществляющие деятельность по погребению и иные ритуальные услуги.</a:t>
            </a:r>
          </a:p>
          <a:p>
            <a:pPr marL="298450" marR="5080" indent="-285750" algn="just">
              <a:spcBef>
                <a:spcPts val="295"/>
              </a:spcBef>
              <a:buFont typeface="Arial" panose="020B0604020202020204" pitchFamily="34" charset="0"/>
              <a:buChar char="•"/>
            </a:pPr>
            <a:r>
              <a:rPr lang="ru-RU" dirty="0">
                <a:latin typeface="Gothic Uralic"/>
                <a:cs typeface="Gothic Uralic"/>
              </a:rPr>
              <a:t>17.	</a:t>
            </a:r>
            <a:r>
              <a:rPr lang="ru-RU" dirty="0" smtClean="0">
                <a:latin typeface="Gothic Uralic"/>
                <a:cs typeface="Gothic Uralic"/>
              </a:rPr>
              <a:t>Адвокаты </a:t>
            </a:r>
            <a:r>
              <a:rPr lang="ru-RU" dirty="0">
                <a:latin typeface="Gothic Uralic"/>
                <a:cs typeface="Gothic Uralic"/>
              </a:rPr>
              <a:t>и сотрудники адвокатских </a:t>
            </a:r>
            <a:r>
              <a:rPr lang="ru-RU" dirty="0" smtClean="0">
                <a:latin typeface="Gothic Uralic"/>
                <a:cs typeface="Gothic Uralic"/>
              </a:rPr>
              <a:t>образований, Адвокатская </a:t>
            </a:r>
            <a:r>
              <a:rPr lang="ru-RU" dirty="0">
                <a:latin typeface="Gothic Uralic"/>
                <a:cs typeface="Gothic Uralic"/>
              </a:rPr>
              <a:t>палата Архангельской области.</a:t>
            </a:r>
          </a:p>
          <a:p>
            <a:pPr marL="298450" marR="5080" indent="-285750" algn="just">
              <a:spcBef>
                <a:spcPts val="295"/>
              </a:spcBef>
              <a:buFont typeface="Arial" panose="020B0604020202020204" pitchFamily="34" charset="0"/>
              <a:buChar char="•"/>
            </a:pPr>
            <a:r>
              <a:rPr lang="ru-RU" dirty="0">
                <a:latin typeface="Gothic Uralic"/>
                <a:cs typeface="Gothic Uralic"/>
              </a:rPr>
              <a:t>18.	</a:t>
            </a:r>
            <a:r>
              <a:rPr lang="ru-RU" dirty="0" smtClean="0">
                <a:latin typeface="Gothic Uralic"/>
                <a:cs typeface="Gothic Uralic"/>
              </a:rPr>
              <a:t>Нотариусы </a:t>
            </a:r>
            <a:r>
              <a:rPr lang="ru-RU" dirty="0">
                <a:latin typeface="Gothic Uralic"/>
                <a:cs typeface="Gothic Uralic"/>
              </a:rPr>
              <a:t>и работники нотариальных </a:t>
            </a:r>
            <a:r>
              <a:rPr lang="ru-RU" dirty="0" smtClean="0">
                <a:latin typeface="Gothic Uralic"/>
                <a:cs typeface="Gothic Uralic"/>
              </a:rPr>
              <a:t>контор, Нотариальная палата Архангельской области.</a:t>
            </a: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19.	Организации, осуществляющие изготовление индивидуальных средств защиты, в том числе масок (повязок) гигиенических.</a:t>
            </a:r>
          </a:p>
          <a:p>
            <a:pPr marL="298450" marR="5080" indent="-285750" algn="just">
              <a:spcBef>
                <a:spcPts val="295"/>
              </a:spcBef>
              <a:buFont typeface="Arial" panose="020B0604020202020204" pitchFamily="34" charset="0"/>
              <a:buChar char="•"/>
            </a:pPr>
            <a:r>
              <a:rPr lang="ru-RU" dirty="0">
                <a:latin typeface="Gothic Uralic"/>
                <a:cs typeface="Gothic Uralic"/>
              </a:rPr>
              <a:t>20.	Организации, обеспечивающие население товарами первой </a:t>
            </a:r>
            <a:r>
              <a:rPr lang="ru-RU" dirty="0" smtClean="0">
                <a:latin typeface="Gothic Uralic"/>
                <a:cs typeface="Gothic Uralic"/>
              </a:rPr>
              <a:t>необходимости. </a:t>
            </a: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21.	Организации, осуществляющие деятельность бань для </a:t>
            </a:r>
            <a:r>
              <a:rPr lang="ru-RU" dirty="0" smtClean="0">
                <a:latin typeface="Gothic Uralic"/>
                <a:cs typeface="Gothic Uralic"/>
              </a:rPr>
              <a:t>жителей.</a:t>
            </a: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22.	Частные охранные организации.</a:t>
            </a:r>
          </a:p>
          <a:p>
            <a:pPr marL="298450" marR="5080" indent="-285750" algn="just">
              <a:spcBef>
                <a:spcPts val="295"/>
              </a:spcBef>
              <a:buFont typeface="Arial" panose="020B0604020202020204" pitchFamily="34" charset="0"/>
              <a:buChar char="•"/>
            </a:pPr>
            <a:r>
              <a:rPr lang="ru-RU" dirty="0">
                <a:latin typeface="Gothic Uralic"/>
                <a:cs typeface="Gothic Uralic"/>
              </a:rPr>
              <a:t>23.	Муниципальные и частные дошкольные образовательные организации в части организации дежурных групп для детей работников организаций, </a:t>
            </a:r>
          </a:p>
        </p:txBody>
      </p:sp>
      <p:sp>
        <p:nvSpPr>
          <p:cNvPr id="18"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2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Tree>
    <p:extLst>
      <p:ext uri="{BB962C8B-B14F-4D97-AF65-F5344CB8AC3E}">
        <p14:creationId xmlns:p14="http://schemas.microsoft.com/office/powerpoint/2010/main" val="260468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3" name="object 15"/>
          <p:cNvSpPr txBox="1">
            <a:spLocks noGrp="1"/>
          </p:cNvSpPr>
          <p:nvPr>
            <p:ph type="title"/>
          </p:nvPr>
        </p:nvSpPr>
        <p:spPr>
          <a:xfrm>
            <a:off x="611299" y="944676"/>
            <a:ext cx="5581489" cy="936154"/>
          </a:xfrm>
          <a:prstGeom prst="rect">
            <a:avLst/>
          </a:prstGeom>
        </p:spPr>
        <p:txBody>
          <a:bodyPr vert="horz" wrap="square" lIns="0" tIns="12700" rIns="0" bIns="0" rtlCol="0">
            <a:spAutoFit/>
          </a:bodyPr>
          <a:lstStyle/>
          <a:p>
            <a:pPr marL="12700">
              <a:lnSpc>
                <a:spcPct val="100000"/>
              </a:lnSpc>
              <a:spcBef>
                <a:spcPts val="100"/>
              </a:spcBef>
            </a:pPr>
            <a:r>
              <a:rPr lang="ru-RU" sz="6000" spc="-175" dirty="0" smtClean="0"/>
              <a:t>Содержание</a:t>
            </a:r>
            <a:endParaRPr sz="6000" dirty="0"/>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49" name="Прямоугольник 4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 name="Рисунок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35" name="object 7"/>
          <p:cNvSpPr txBox="1"/>
          <p:nvPr/>
        </p:nvSpPr>
        <p:spPr>
          <a:xfrm>
            <a:off x="1424736" y="2096763"/>
            <a:ext cx="12286805" cy="8202887"/>
          </a:xfrm>
          <a:prstGeom prst="rect">
            <a:avLst/>
          </a:prstGeom>
        </p:spPr>
        <p:txBody>
          <a:bodyPr vert="horz" wrap="square" lIns="0" tIns="13335" rIns="0" bIns="0" rtlCol="0">
            <a:spAutoFit/>
          </a:bodyPr>
          <a:lstStyle>
            <a:defPPr>
              <a:defRPr lang="ru-RU"/>
            </a:defPPr>
            <a:lvl1pPr marL="12700">
              <a:spcBef>
                <a:spcPts val="105"/>
              </a:spcBef>
              <a:defRPr sz="1600">
                <a:latin typeface="Gothic Uralic"/>
                <a:cs typeface="Gothic Uralic"/>
              </a:defRPr>
            </a:lvl1pPr>
          </a:lstStyle>
          <a:p>
            <a:r>
              <a:rPr lang="ru-RU" sz="2400" spc="20" dirty="0"/>
              <a:t>1. </a:t>
            </a:r>
            <a:r>
              <a:rPr lang="ru-RU" sz="2400" b="1" spc="20" dirty="0">
                <a:hlinkClick r:id="rId4" action="ppaction://hlinksldjump"/>
              </a:rPr>
              <a:t>Финансовые меры поддержки на уровне Правительства РФ</a:t>
            </a:r>
            <a:r>
              <a:rPr lang="ru-RU" sz="2400" b="1" spc="20" dirty="0"/>
              <a:t> </a:t>
            </a:r>
            <a:br>
              <a:rPr lang="ru-RU" sz="2400" b="1" spc="20" dirty="0"/>
            </a:br>
            <a:r>
              <a:rPr lang="ru-RU" sz="2400" spc="20" dirty="0"/>
              <a:t>1.1 </a:t>
            </a:r>
            <a:r>
              <a:rPr lang="ru-RU" sz="2400" spc="20" dirty="0">
                <a:hlinkClick r:id="rId5" action="ppaction://hlinksldjump"/>
              </a:rPr>
              <a:t>Налоги</a:t>
            </a:r>
            <a:r>
              <a:rPr lang="ru-RU" sz="2400" spc="20" dirty="0"/>
              <a:t> </a:t>
            </a:r>
            <a:br>
              <a:rPr lang="ru-RU" sz="2400" spc="20" dirty="0"/>
            </a:br>
            <a:r>
              <a:rPr lang="ru-RU" sz="2400" spc="20" dirty="0"/>
              <a:t>1.2 </a:t>
            </a:r>
            <a:r>
              <a:rPr lang="ru-RU" sz="2400" spc="20" dirty="0">
                <a:hlinkClick r:id="rId6" action="ppaction://hlinksldjump"/>
              </a:rPr>
              <a:t>Кредитование</a:t>
            </a:r>
            <a:r>
              <a:rPr lang="ru-RU" sz="2400" spc="20" dirty="0"/>
              <a:t> </a:t>
            </a:r>
            <a:br>
              <a:rPr lang="ru-RU" sz="2400" spc="20" dirty="0"/>
            </a:br>
            <a:r>
              <a:rPr lang="ru-RU" sz="2400" spc="20" dirty="0"/>
              <a:t>1.3 </a:t>
            </a:r>
            <a:r>
              <a:rPr lang="ru-RU" sz="2400" spc="20" dirty="0">
                <a:hlinkClick r:id="rId7" action="ppaction://hlinksldjump"/>
              </a:rPr>
              <a:t>Субсидии</a:t>
            </a:r>
            <a:r>
              <a:rPr lang="ru-RU" sz="2400" spc="20" dirty="0"/>
              <a:t>  </a:t>
            </a:r>
            <a:br>
              <a:rPr lang="ru-RU" sz="2400" spc="20" dirty="0"/>
            </a:br>
            <a:r>
              <a:rPr lang="ru-RU" sz="2400" spc="20" dirty="0"/>
              <a:t>1.4 </a:t>
            </a:r>
            <a:r>
              <a:rPr lang="ru-RU" sz="2400" spc="20" dirty="0">
                <a:hlinkClick r:id="rId8" action="ppaction://hlinksldjump"/>
              </a:rPr>
              <a:t>Поддержка в сфере закупок</a:t>
            </a:r>
            <a:r>
              <a:rPr lang="ru-RU" sz="2400" spc="20" dirty="0"/>
              <a:t> </a:t>
            </a:r>
            <a:br>
              <a:rPr lang="ru-RU" sz="2400" spc="20" dirty="0"/>
            </a:br>
            <a:r>
              <a:rPr lang="ru-RU" sz="2400" spc="20" dirty="0"/>
              <a:t>1.5 </a:t>
            </a:r>
            <a:r>
              <a:rPr lang="ru-RU" sz="2400" spc="20" dirty="0">
                <a:hlinkClick r:id="rId9" action="ppaction://hlinksldjump"/>
              </a:rPr>
              <a:t>Импорт, экспорт, грузоперевозки</a:t>
            </a:r>
            <a:r>
              <a:rPr lang="ru-RU" sz="2400" spc="20" dirty="0"/>
              <a:t> </a:t>
            </a:r>
          </a:p>
          <a:p>
            <a:r>
              <a:rPr lang="ru-RU" sz="2400" spc="20" dirty="0"/>
              <a:t>1.6 </a:t>
            </a:r>
            <a:r>
              <a:rPr lang="ru-RU" sz="2400" spc="20" dirty="0">
                <a:hlinkClick r:id="rId10" action="ppaction://hlinksldjump"/>
              </a:rPr>
              <a:t>Иные меры</a:t>
            </a:r>
            <a:r>
              <a:rPr lang="ru-RU" sz="2400" spc="20" dirty="0"/>
              <a:t> </a:t>
            </a:r>
          </a:p>
          <a:p>
            <a:r>
              <a:rPr lang="ru-RU" sz="2400" spc="20" dirty="0" smtClean="0"/>
              <a:t>2</a:t>
            </a:r>
            <a:r>
              <a:rPr lang="ru-RU" sz="2400" spc="20" dirty="0"/>
              <a:t>. </a:t>
            </a:r>
            <a:r>
              <a:rPr lang="ru-RU" sz="2400" b="1" spc="20" dirty="0">
                <a:hlinkClick r:id="rId11" action="ppaction://hlinksldjump"/>
              </a:rPr>
              <a:t>Меры поддержки Правительства Архангельской области</a:t>
            </a:r>
            <a:endParaRPr lang="ru-RU" sz="2400" b="1" spc="20" dirty="0"/>
          </a:p>
          <a:p>
            <a:r>
              <a:rPr lang="ru-RU" sz="2400" spc="20" dirty="0"/>
              <a:t>2.1. </a:t>
            </a:r>
            <a:r>
              <a:rPr lang="ru-RU" sz="2400" spc="20" dirty="0">
                <a:hlinkClick r:id="rId12" action="ppaction://hlinksldjump"/>
              </a:rPr>
              <a:t>Налоги</a:t>
            </a:r>
            <a:r>
              <a:rPr lang="ru-RU" sz="2400" spc="20" dirty="0"/>
              <a:t/>
            </a:r>
            <a:br>
              <a:rPr lang="ru-RU" sz="2400" spc="20" dirty="0"/>
            </a:br>
            <a:r>
              <a:rPr lang="ru-RU" sz="2400" spc="20" dirty="0"/>
              <a:t>2.2</a:t>
            </a:r>
            <a:r>
              <a:rPr lang="ru-RU" sz="2400" spc="20" dirty="0" smtClean="0"/>
              <a:t>. </a:t>
            </a:r>
            <a:r>
              <a:rPr lang="ru-RU" sz="2400" spc="20" dirty="0" smtClean="0">
                <a:hlinkClick r:id="rId13" action="ppaction://hlinksldjump"/>
              </a:rPr>
              <a:t>О </a:t>
            </a:r>
            <a:r>
              <a:rPr lang="ru-RU" sz="2400" spc="20" dirty="0">
                <a:hlinkClick r:id="rId13" action="ppaction://hlinksldjump"/>
              </a:rPr>
              <a:t>возможности функционирования предприятий</a:t>
            </a:r>
            <a:r>
              <a:rPr lang="ru-RU" sz="2400" spc="20" dirty="0"/>
              <a:t> </a:t>
            </a:r>
            <a:br>
              <a:rPr lang="ru-RU" sz="2400" spc="20" dirty="0"/>
            </a:br>
            <a:r>
              <a:rPr lang="ru-RU" sz="2400" spc="20" dirty="0"/>
              <a:t>3. </a:t>
            </a:r>
            <a:r>
              <a:rPr lang="ru-RU" sz="2400" b="1" spc="20" dirty="0">
                <a:hlinkClick r:id="rId14" action="ppaction://hlinksldjump"/>
              </a:rPr>
              <a:t>Меры поддержки региональных институтов поддержки бизнеса</a:t>
            </a:r>
            <a:r>
              <a:rPr lang="ru-RU" sz="2400" spc="20" dirty="0"/>
              <a:t> </a:t>
            </a:r>
            <a:br>
              <a:rPr lang="ru-RU" sz="2400" spc="20" dirty="0"/>
            </a:br>
            <a:r>
              <a:rPr lang="ru-RU" sz="2400" spc="20" dirty="0"/>
              <a:t>3.1 </a:t>
            </a:r>
            <a:r>
              <a:rPr lang="ru-RU" sz="2400" spc="20" dirty="0" smtClean="0">
                <a:hlinkClick r:id="rId15" action="ppaction://hlinksldjump"/>
              </a:rPr>
              <a:t>Меры поддержки АНО АО «Агентство регионального развития»</a:t>
            </a:r>
            <a:r>
              <a:rPr lang="ru-RU" sz="2400" spc="20" dirty="0"/>
              <a:t> </a:t>
            </a:r>
            <a:br>
              <a:rPr lang="ru-RU" sz="2400" spc="20" dirty="0"/>
            </a:br>
            <a:r>
              <a:rPr lang="ru-RU" sz="2400" spc="20"/>
              <a:t>3.2 </a:t>
            </a:r>
            <a:r>
              <a:rPr lang="ru-RU" sz="2400" spc="20" smtClean="0">
                <a:hlinkClick r:id="rId16" action="ppaction://hlinksldjump"/>
              </a:rPr>
              <a:t>Финансовая </a:t>
            </a:r>
            <a:r>
              <a:rPr lang="ru-RU" sz="2400" spc="20" dirty="0">
                <a:hlinkClick r:id="rId16" action="ppaction://hlinksldjump"/>
              </a:rPr>
              <a:t>поддержка по линии МКК Развитие</a:t>
            </a:r>
            <a:r>
              <a:rPr lang="ru-RU" sz="2400" spc="20" dirty="0"/>
              <a:t> </a:t>
            </a:r>
            <a:br>
              <a:rPr lang="ru-RU" sz="2400" spc="20" dirty="0"/>
            </a:br>
            <a:r>
              <a:rPr lang="ru-RU" sz="2400" spc="20" dirty="0"/>
              <a:t>3.3 </a:t>
            </a:r>
            <a:r>
              <a:rPr lang="ru-RU" sz="2400" spc="20" dirty="0">
                <a:hlinkClick r:id="rId17" action="ppaction://hlinksldjump"/>
              </a:rPr>
              <a:t>Финансовая поддержка предоставляемая ГУП «ИК «Архангельск»</a:t>
            </a:r>
            <a:r>
              <a:rPr lang="ru-RU" sz="2400" spc="20" dirty="0"/>
              <a:t> </a:t>
            </a:r>
            <a:br>
              <a:rPr lang="ru-RU" sz="2400" spc="20" dirty="0"/>
            </a:br>
            <a:r>
              <a:rPr lang="ru-RU" sz="2400" b="1" spc="20" dirty="0">
                <a:hlinkClick r:id="rId18" action="ppaction://hlinksldjump"/>
              </a:rPr>
              <a:t>Типовые инструкции для субъектов малого и среднего предпринимательства</a:t>
            </a:r>
            <a:r>
              <a:rPr lang="ru-RU" sz="2400" spc="20" dirty="0"/>
              <a:t> </a:t>
            </a:r>
            <a:br>
              <a:rPr lang="ru-RU" sz="2400" spc="20" dirty="0"/>
            </a:br>
            <a:r>
              <a:rPr lang="ru-RU" sz="2400" spc="20" dirty="0">
                <a:hlinkClick r:id="rId19" action="ppaction://hlinksldjump"/>
              </a:rPr>
              <a:t>Перевод на неполное рабочее время (неполный рабочий день и/или неполная рабочая неделя) </a:t>
            </a:r>
            <a:br>
              <a:rPr lang="ru-RU" sz="2400" spc="20" dirty="0">
                <a:hlinkClick r:id="rId19" action="ppaction://hlinksldjump"/>
              </a:rPr>
            </a:br>
            <a:r>
              <a:rPr lang="ru-RU" sz="2400" spc="20" dirty="0">
                <a:hlinkClick r:id="rId20" action="ppaction://hlinksldjump"/>
              </a:rPr>
              <a:t>О возможностях использования труда работников</a:t>
            </a:r>
            <a:r>
              <a:rPr lang="ru-RU" sz="2400" spc="20" dirty="0"/>
              <a:t> </a:t>
            </a:r>
            <a:br>
              <a:rPr lang="ru-RU" sz="2400" spc="20" dirty="0"/>
            </a:br>
            <a:r>
              <a:rPr lang="ru-RU" sz="2400" spc="20" dirty="0">
                <a:hlinkClick r:id="rId21" action="ppaction://hlinksldjump"/>
              </a:rPr>
              <a:t>Обстоятельства непреодолимой силы</a:t>
            </a:r>
            <a:br>
              <a:rPr lang="ru-RU" sz="2400" spc="20" dirty="0">
                <a:hlinkClick r:id="rId21" action="ppaction://hlinksldjump"/>
              </a:rPr>
            </a:br>
            <a:r>
              <a:rPr lang="ru-RU" sz="2400" spc="20" dirty="0">
                <a:hlinkClick r:id="rId22" action="ppaction://hlinksldjump"/>
              </a:rPr>
              <a:t>Меры поддержки банков</a:t>
            </a:r>
            <a:r>
              <a:rPr lang="ru-RU" sz="2400" spc="20" dirty="0"/>
              <a:t> </a:t>
            </a:r>
            <a:endParaRPr lang="ru-RU" sz="2400" spc="20" dirty="0" smtClean="0"/>
          </a:p>
          <a:p>
            <a:endParaRPr lang="ru-RU" sz="2400" spc="20" dirty="0"/>
          </a:p>
          <a:p>
            <a:r>
              <a:rPr lang="ru-RU" sz="2400" b="1" spc="20" dirty="0">
                <a:hlinkClick r:id="rId23" action="ppaction://hlinksldjump"/>
              </a:rPr>
              <a:t>Контакты «горячих линий» </a:t>
            </a:r>
            <a:endParaRPr sz="2400" b="1" spc="20" dirty="0"/>
          </a:p>
        </p:txBody>
      </p:sp>
      <p:sp>
        <p:nvSpPr>
          <p:cNvPr id="42" name="object 23"/>
          <p:cNvSpPr/>
          <p:nvPr/>
        </p:nvSpPr>
        <p:spPr>
          <a:xfrm>
            <a:off x="709394" y="215011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5" name="object 23"/>
          <p:cNvSpPr/>
          <p:nvPr/>
        </p:nvSpPr>
        <p:spPr>
          <a:xfrm>
            <a:off x="709394" y="735188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6" name="object 23"/>
          <p:cNvSpPr/>
          <p:nvPr/>
        </p:nvSpPr>
        <p:spPr>
          <a:xfrm>
            <a:off x="702105" y="590223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8" name="object 23"/>
          <p:cNvSpPr/>
          <p:nvPr/>
        </p:nvSpPr>
        <p:spPr>
          <a:xfrm>
            <a:off x="709394" y="474763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51" name="object 23"/>
          <p:cNvSpPr/>
          <p:nvPr/>
        </p:nvSpPr>
        <p:spPr>
          <a:xfrm>
            <a:off x="702105" y="981676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242395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68" name="object 2"/>
          <p:cNvSpPr txBox="1">
            <a:spLocks noGrp="1"/>
          </p:cNvSpPr>
          <p:nvPr>
            <p:ph type="title"/>
          </p:nvPr>
        </p:nvSpPr>
        <p:spPr>
          <a:xfrm>
            <a:off x="674801" y="1074548"/>
            <a:ext cx="10588677" cy="566822"/>
          </a:xfrm>
          <a:prstGeom prst="rect">
            <a:avLst/>
          </a:prstGeom>
        </p:spPr>
        <p:txBody>
          <a:bodyPr vert="horz" wrap="square" lIns="0" tIns="12700" rIns="0" bIns="0" rtlCol="0">
            <a:spAutoFit/>
          </a:bodyPr>
          <a:lstStyle/>
          <a:p>
            <a:pPr marL="12700" algn="l">
              <a:lnSpc>
                <a:spcPct val="100000"/>
              </a:lnSpc>
              <a:spcBef>
                <a:spcPts val="100"/>
              </a:spcBef>
            </a:pPr>
            <a:r>
              <a:rPr sz="3600" spc="-20" dirty="0">
                <a:solidFill>
                  <a:srgbClr val="EF5237"/>
                </a:solidFill>
              </a:rPr>
              <a:t>О </a:t>
            </a:r>
            <a:r>
              <a:rPr sz="3600" spc="-170" dirty="0">
                <a:solidFill>
                  <a:srgbClr val="EF5237"/>
                </a:solidFill>
              </a:rPr>
              <a:t>возможности </a:t>
            </a:r>
            <a:r>
              <a:rPr sz="3600" spc="-185" dirty="0">
                <a:solidFill>
                  <a:srgbClr val="EF5237"/>
                </a:solidFill>
              </a:rPr>
              <a:t>функционирования</a:t>
            </a:r>
            <a:r>
              <a:rPr sz="3600" spc="-200" dirty="0">
                <a:solidFill>
                  <a:srgbClr val="EF5237"/>
                </a:solidFill>
              </a:rPr>
              <a:t> </a:t>
            </a:r>
            <a:r>
              <a:rPr sz="3600" spc="-180" dirty="0">
                <a:solidFill>
                  <a:srgbClr val="EF5237"/>
                </a:solidFill>
              </a:rPr>
              <a:t>предприятий</a:t>
            </a:r>
          </a:p>
        </p:txBody>
      </p:sp>
      <p:sp>
        <p:nvSpPr>
          <p:cNvPr id="16" name="Прямоугольник 1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9" name="Прямоугольник 18">
            <a:extLst>
              <a:ext uri="{FF2B5EF4-FFF2-40B4-BE49-F238E27FC236}">
                <a16:creationId xmlns:a16="http://schemas.microsoft.com/office/drawing/2014/main" xmlns="" id="{70BDD5E3-7445-4161-BBD7-03B5C37E506D}"/>
              </a:ext>
            </a:extLst>
          </p:cNvPr>
          <p:cNvSpPr/>
          <p:nvPr/>
        </p:nvSpPr>
        <p:spPr>
          <a:xfrm>
            <a:off x="674801" y="1899472"/>
            <a:ext cx="13224567" cy="7363554"/>
          </a:xfrm>
          <a:prstGeom prst="rect">
            <a:avLst/>
          </a:prstGeom>
        </p:spPr>
        <p:txBody>
          <a:bodyPr wrap="square">
            <a:spAutoFit/>
          </a:bodyPr>
          <a:lstStyle/>
          <a:p>
            <a:pPr marL="12700" marR="5080" algn="just">
              <a:spcBef>
                <a:spcPts val="295"/>
              </a:spcBef>
            </a:pPr>
            <a:r>
              <a:rPr lang="ru-RU" dirty="0">
                <a:latin typeface="Gothic Uralic"/>
                <a:cs typeface="Gothic Uralic"/>
              </a:rPr>
              <a:t>В соответствии </a:t>
            </a:r>
            <a:r>
              <a:rPr lang="ru-RU" b="1" dirty="0">
                <a:latin typeface="Gothic Uralic"/>
                <a:cs typeface="Gothic Uralic"/>
              </a:rPr>
              <a:t>с </a:t>
            </a:r>
            <a:r>
              <a:rPr lang="ru-RU" b="1" dirty="0">
                <a:latin typeface="Gothic Uralic"/>
                <a:cs typeface="Gothic Uralic"/>
                <a:hlinkClick r:id="rId4"/>
              </a:rPr>
              <a:t>постановлением Правительства Архангельской области от 4 апреля 2020 года № 164-пп (в ред. от 29 апреля 2020 г. №244-пп)</a:t>
            </a:r>
            <a:r>
              <a:rPr lang="ru-RU" b="1" dirty="0">
                <a:latin typeface="Gothic Uralic"/>
                <a:cs typeface="Gothic Uralic"/>
              </a:rPr>
              <a:t> </a:t>
            </a:r>
            <a:r>
              <a:rPr lang="ru-RU" dirty="0">
                <a:latin typeface="Gothic Uralic"/>
                <a:cs typeface="Gothic Uralic"/>
              </a:rPr>
              <a:t>нормы права о нерабочих днях </a:t>
            </a:r>
            <a:r>
              <a:rPr lang="ru-RU" b="1" dirty="0">
                <a:latin typeface="Gothic Uralic"/>
                <a:cs typeface="Gothic Uralic"/>
              </a:rPr>
              <a:t>не распространяются на следующие организации: </a:t>
            </a:r>
          </a:p>
          <a:p>
            <a:pPr marL="298450" marR="5080" indent="-285750" algn="just">
              <a:spcBef>
                <a:spcPts val="295"/>
              </a:spcBef>
              <a:buFont typeface="Arial" panose="020B0604020202020204" pitchFamily="34" charset="0"/>
              <a:buChar char="•"/>
            </a:pP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24.	</a:t>
            </a:r>
            <a:r>
              <a:rPr lang="ru-RU" dirty="0" smtClean="0">
                <a:latin typeface="Gothic Uralic"/>
                <a:cs typeface="Gothic Uralic"/>
              </a:rPr>
              <a:t>АНО АО «Агентство </a:t>
            </a:r>
            <a:r>
              <a:rPr lang="ru-RU" dirty="0">
                <a:latin typeface="Gothic Uralic"/>
                <a:cs typeface="Gothic Uralic"/>
              </a:rPr>
              <a:t>регионального развития»; </a:t>
            </a:r>
            <a:r>
              <a:rPr lang="ru-RU" dirty="0" smtClean="0">
                <a:latin typeface="Gothic Uralic"/>
                <a:cs typeface="Gothic Uralic"/>
              </a:rPr>
              <a:t>ГУП АО «Инвестиционная </a:t>
            </a:r>
            <a:r>
              <a:rPr lang="ru-RU" dirty="0">
                <a:latin typeface="Gothic Uralic"/>
                <a:cs typeface="Gothic Uralic"/>
              </a:rPr>
              <a:t>компания «Архангельск»; </a:t>
            </a:r>
            <a:r>
              <a:rPr lang="ru-RU" dirty="0" err="1">
                <a:latin typeface="Gothic Uralic"/>
                <a:cs typeface="Gothic Uralic"/>
              </a:rPr>
              <a:t>микрокредитная</a:t>
            </a:r>
            <a:r>
              <a:rPr lang="ru-RU" dirty="0">
                <a:latin typeface="Gothic Uralic"/>
                <a:cs typeface="Gothic Uralic"/>
              </a:rPr>
              <a:t> компания Архангельский региональный фонд «Развитие»; </a:t>
            </a:r>
            <a:r>
              <a:rPr lang="ru-RU" dirty="0" err="1">
                <a:latin typeface="Gothic Uralic"/>
                <a:cs typeface="Gothic Uralic"/>
              </a:rPr>
              <a:t>микрокредитная</a:t>
            </a:r>
            <a:r>
              <a:rPr lang="ru-RU" dirty="0">
                <a:latin typeface="Gothic Uralic"/>
                <a:cs typeface="Gothic Uralic"/>
              </a:rPr>
              <a:t> компания «Фонд микрофинансирования субъектов малого и среднего предпринимательства Северодвинска».</a:t>
            </a:r>
          </a:p>
          <a:p>
            <a:pPr marL="298450" marR="5080" indent="-285750" algn="just">
              <a:spcBef>
                <a:spcPts val="295"/>
              </a:spcBef>
              <a:buFont typeface="Arial" panose="020B0604020202020204" pitchFamily="34" charset="0"/>
              <a:buChar char="•"/>
            </a:pPr>
            <a:r>
              <a:rPr lang="ru-RU" dirty="0">
                <a:latin typeface="Gothic Uralic"/>
                <a:cs typeface="Gothic Uralic"/>
              </a:rPr>
              <a:t>25.	Союз «Торгово-промышленная палата Архангельской области» исключительно в части оказания услуг по выдаче сертификатов происхождения товаров, заключений об обстоятельствах непреодолимой силы.</a:t>
            </a:r>
          </a:p>
          <a:p>
            <a:pPr marL="298450" marR="5080" indent="-285750" algn="just">
              <a:spcBef>
                <a:spcPts val="295"/>
              </a:spcBef>
              <a:buFont typeface="Arial" panose="020B0604020202020204" pitchFamily="34" charset="0"/>
              <a:buChar char="•"/>
            </a:pPr>
            <a:r>
              <a:rPr lang="ru-RU" dirty="0">
                <a:latin typeface="Gothic Uralic"/>
                <a:cs typeface="Gothic Uralic"/>
              </a:rPr>
              <a:t>26.	Организации, обеспечивающие деятельность волонтеров, привлекаемых к работам по обеспечению предотвращения распространения новой </a:t>
            </a:r>
            <a:r>
              <a:rPr lang="ru-RU" dirty="0" err="1">
                <a:latin typeface="Gothic Uralic"/>
                <a:cs typeface="Gothic Uralic"/>
              </a:rPr>
              <a:t>коронавирусной</a:t>
            </a:r>
            <a:r>
              <a:rPr lang="ru-RU" dirty="0">
                <a:latin typeface="Gothic Uralic"/>
                <a:cs typeface="Gothic Uralic"/>
              </a:rPr>
              <a:t> инфекции (COVID-2019), а также к работам по обеспечению населения социальными услугами.</a:t>
            </a:r>
          </a:p>
          <a:p>
            <a:pPr marL="298450" marR="5080" indent="-285750" algn="just">
              <a:spcBef>
                <a:spcPts val="295"/>
              </a:spcBef>
              <a:buFont typeface="Arial" panose="020B0604020202020204" pitchFamily="34" charset="0"/>
              <a:buChar char="•"/>
            </a:pPr>
            <a:r>
              <a:rPr lang="ru-RU" dirty="0">
                <a:latin typeface="Gothic Uralic"/>
                <a:cs typeface="Gothic Uralic"/>
              </a:rPr>
              <a:t>27.	Государственные учреждения Архангельской области, муниципальные учреждения муниципальных образований Архангельской области, </a:t>
            </a:r>
          </a:p>
          <a:p>
            <a:pPr marL="298450" marR="5080" indent="-285750" algn="just">
              <a:spcBef>
                <a:spcPts val="295"/>
              </a:spcBef>
              <a:buFont typeface="Arial" panose="020B0604020202020204" pitchFamily="34" charset="0"/>
              <a:buChar char="•"/>
            </a:pPr>
            <a:r>
              <a:rPr lang="ru-RU" dirty="0">
                <a:latin typeface="Gothic Uralic"/>
                <a:cs typeface="Gothic Uralic"/>
              </a:rPr>
              <a:t>28.  Судостроительные и судоремонтные предприятия, не включенные в перечень системообразующих организаций в Архангельской области, утвержденный распоряжением Губернатора Архангельской области от 1 апреля 2020 года № 285-р «О перечне системообразующих организаций в Архангельской области».</a:t>
            </a:r>
          </a:p>
          <a:p>
            <a:pPr marL="298450" marR="5080" indent="-285750" algn="just">
              <a:spcBef>
                <a:spcPts val="295"/>
              </a:spcBef>
              <a:buFont typeface="Arial" panose="020B0604020202020204" pitchFamily="34" charset="0"/>
              <a:buChar char="•"/>
            </a:pPr>
            <a:r>
              <a:rPr lang="ru-RU" dirty="0">
                <a:latin typeface="Gothic Uralic"/>
                <a:cs typeface="Gothic Uralic"/>
              </a:rPr>
              <a:t>29.  Организации, осуществляющие деятельность по производству и поставке материалов, конструкций, изделий, оборудования, необходимых для обеспечения производственно-технологической деятельности организаций, указанных в пунктах 1 – 6 настоящего перечня. </a:t>
            </a:r>
          </a:p>
          <a:p>
            <a:pPr marL="298450" marR="5080" indent="-285750" algn="just">
              <a:spcBef>
                <a:spcPts val="295"/>
              </a:spcBef>
              <a:buFont typeface="Arial" panose="020B0604020202020204" pitchFamily="34" charset="0"/>
              <a:buChar char="•"/>
            </a:pPr>
            <a:r>
              <a:rPr lang="ru-RU" dirty="0">
                <a:latin typeface="Gothic Uralic"/>
                <a:cs typeface="Gothic Uralic"/>
              </a:rPr>
              <a:t>30. Организации, обеспечивающие непрерывность производственно-технологической деятельности организаций, указанных в подпунктах «а» – «д» пункта 3 Указа Президента Российской Федерации от 28 апреля 2020 года № 294 “О продлении действия мер по обеспечению санитарно-эпидемиологического благополучия населения на территории Российской Федерации в связи с распространением новой </a:t>
            </a:r>
            <a:r>
              <a:rPr lang="ru-RU" dirty="0" err="1">
                <a:latin typeface="Gothic Uralic"/>
                <a:cs typeface="Gothic Uralic"/>
              </a:rPr>
              <a:t>коронавирусной</a:t>
            </a:r>
            <a:r>
              <a:rPr lang="ru-RU" dirty="0">
                <a:latin typeface="Gothic Uralic"/>
                <a:cs typeface="Gothic Uralic"/>
              </a:rPr>
              <a:t> инфекции (COVID-19)”.</a:t>
            </a:r>
          </a:p>
          <a:p>
            <a:pPr marL="298450" marR="5080" indent="-285750" algn="just">
              <a:spcBef>
                <a:spcPts val="295"/>
              </a:spcBef>
              <a:buFont typeface="Arial" panose="020B0604020202020204" pitchFamily="34" charset="0"/>
              <a:buChar char="•"/>
            </a:pPr>
            <a:endParaRPr lang="ru-RU" dirty="0">
              <a:latin typeface="Gothic Uralic"/>
              <a:cs typeface="Gothic Uralic"/>
            </a:endParaRPr>
          </a:p>
        </p:txBody>
      </p:sp>
      <p:sp>
        <p:nvSpPr>
          <p:cNvPr id="18"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2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Tree>
    <p:extLst>
      <p:ext uri="{BB962C8B-B14F-4D97-AF65-F5344CB8AC3E}">
        <p14:creationId xmlns:p14="http://schemas.microsoft.com/office/powerpoint/2010/main" val="959753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68" name="object 2"/>
          <p:cNvSpPr txBox="1">
            <a:spLocks noGrp="1"/>
          </p:cNvSpPr>
          <p:nvPr>
            <p:ph type="title"/>
          </p:nvPr>
        </p:nvSpPr>
        <p:spPr>
          <a:xfrm>
            <a:off x="674801" y="1074548"/>
            <a:ext cx="10588677" cy="566822"/>
          </a:xfrm>
          <a:prstGeom prst="rect">
            <a:avLst/>
          </a:prstGeom>
        </p:spPr>
        <p:txBody>
          <a:bodyPr vert="horz" wrap="square" lIns="0" tIns="12700" rIns="0" bIns="0" rtlCol="0">
            <a:spAutoFit/>
          </a:bodyPr>
          <a:lstStyle/>
          <a:p>
            <a:pPr marL="12700" algn="l">
              <a:lnSpc>
                <a:spcPct val="100000"/>
              </a:lnSpc>
              <a:spcBef>
                <a:spcPts val="100"/>
              </a:spcBef>
            </a:pPr>
            <a:r>
              <a:rPr sz="3600" spc="-20" dirty="0">
                <a:solidFill>
                  <a:srgbClr val="EF5237"/>
                </a:solidFill>
              </a:rPr>
              <a:t>О </a:t>
            </a:r>
            <a:r>
              <a:rPr sz="3600" spc="-170" dirty="0">
                <a:solidFill>
                  <a:srgbClr val="EF5237"/>
                </a:solidFill>
              </a:rPr>
              <a:t>возможности </a:t>
            </a:r>
            <a:r>
              <a:rPr sz="3600" spc="-185" dirty="0">
                <a:solidFill>
                  <a:srgbClr val="EF5237"/>
                </a:solidFill>
              </a:rPr>
              <a:t>функционирования</a:t>
            </a:r>
            <a:r>
              <a:rPr sz="3600" spc="-200" dirty="0">
                <a:solidFill>
                  <a:srgbClr val="EF5237"/>
                </a:solidFill>
              </a:rPr>
              <a:t> </a:t>
            </a:r>
            <a:r>
              <a:rPr sz="3600" spc="-180" dirty="0">
                <a:solidFill>
                  <a:srgbClr val="EF5237"/>
                </a:solidFill>
              </a:rPr>
              <a:t>предприятий</a:t>
            </a:r>
          </a:p>
        </p:txBody>
      </p:sp>
      <p:sp>
        <p:nvSpPr>
          <p:cNvPr id="16" name="Прямоугольник 1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9" name="Прямоугольник 18">
            <a:extLst>
              <a:ext uri="{FF2B5EF4-FFF2-40B4-BE49-F238E27FC236}">
                <a16:creationId xmlns:a16="http://schemas.microsoft.com/office/drawing/2014/main" xmlns="" id="{70BDD5E3-7445-4161-BBD7-03B5C37E506D}"/>
              </a:ext>
            </a:extLst>
          </p:cNvPr>
          <p:cNvSpPr/>
          <p:nvPr/>
        </p:nvSpPr>
        <p:spPr>
          <a:xfrm>
            <a:off x="674801" y="1899472"/>
            <a:ext cx="13224567" cy="5940088"/>
          </a:xfrm>
          <a:prstGeom prst="rect">
            <a:avLst/>
          </a:prstGeom>
        </p:spPr>
        <p:txBody>
          <a:bodyPr wrap="square">
            <a:spAutoFit/>
          </a:bodyPr>
          <a:lstStyle/>
          <a:p>
            <a:pPr marL="12700" marR="5080" algn="just">
              <a:spcBef>
                <a:spcPts val="295"/>
              </a:spcBef>
            </a:pPr>
            <a:r>
              <a:rPr lang="ru-RU" dirty="0">
                <a:latin typeface="Gothic Uralic"/>
                <a:cs typeface="Gothic Uralic"/>
              </a:rPr>
              <a:t>В соответствии </a:t>
            </a:r>
            <a:r>
              <a:rPr lang="ru-RU" b="1" dirty="0">
                <a:latin typeface="Gothic Uralic"/>
                <a:cs typeface="Gothic Uralic"/>
              </a:rPr>
              <a:t>с </a:t>
            </a:r>
            <a:r>
              <a:rPr lang="ru-RU" b="1" dirty="0">
                <a:latin typeface="Gothic Uralic"/>
                <a:cs typeface="Gothic Uralic"/>
                <a:hlinkClick r:id="rId4"/>
              </a:rPr>
              <a:t>постановлением Правительства Архангельской области от 4 апреля 2020 года № 164-пп (в ред. от 29 апреля 2020 г. №244-пп)</a:t>
            </a:r>
            <a:r>
              <a:rPr lang="ru-RU" b="1" dirty="0">
                <a:latin typeface="Gothic Uralic"/>
                <a:cs typeface="Gothic Uralic"/>
              </a:rPr>
              <a:t> </a:t>
            </a:r>
            <a:r>
              <a:rPr lang="ru-RU" dirty="0">
                <a:latin typeface="Gothic Uralic"/>
                <a:cs typeface="Gothic Uralic"/>
              </a:rPr>
              <a:t>нормы права о нерабочих днях </a:t>
            </a:r>
            <a:r>
              <a:rPr lang="ru-RU" b="1" dirty="0">
                <a:latin typeface="Gothic Uralic"/>
                <a:cs typeface="Gothic Uralic"/>
              </a:rPr>
              <a:t>не распространяются на следующие организации: </a:t>
            </a:r>
          </a:p>
          <a:p>
            <a:pPr marL="298450" marR="5080" indent="-285750" algn="just">
              <a:spcBef>
                <a:spcPts val="295"/>
              </a:spcBef>
              <a:buFont typeface="Arial" panose="020B0604020202020204" pitchFamily="34" charset="0"/>
              <a:buChar char="•"/>
            </a:pP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31.  Организации, осуществляющие деятельность, связанную с инженерно-техническим проектированием, проведением экспертизы проектной документации и результатов инженерных изысканий, строительным контролем; организации, выполняющие геодезическую, картографическую и кадастровую деятельность.</a:t>
            </a:r>
          </a:p>
          <a:p>
            <a:pPr marL="298450" marR="5080" indent="-285750" algn="just">
              <a:spcBef>
                <a:spcPts val="295"/>
              </a:spcBef>
              <a:buFont typeface="Arial" panose="020B0604020202020204" pitchFamily="34" charset="0"/>
              <a:buChar char="•"/>
            </a:pPr>
            <a:r>
              <a:rPr lang="ru-RU" dirty="0">
                <a:latin typeface="Gothic Uralic"/>
                <a:cs typeface="Gothic Uralic"/>
              </a:rPr>
              <a:t>32.  Организации связи, включая организации почтовой связи; организации, осуществляющие деятельность в области телекоммуникаций, информационных технологий и технологий обработки данных.</a:t>
            </a:r>
          </a:p>
          <a:p>
            <a:pPr marL="298450" marR="5080" indent="-285750" algn="just">
              <a:spcBef>
                <a:spcPts val="295"/>
              </a:spcBef>
              <a:buFont typeface="Arial" panose="020B0604020202020204" pitchFamily="34" charset="0"/>
              <a:buChar char="•"/>
            </a:pPr>
            <a:r>
              <a:rPr lang="ru-RU" dirty="0">
                <a:latin typeface="Gothic Uralic"/>
                <a:cs typeface="Gothic Uralic"/>
              </a:rPr>
              <a:t>33.  Организации, осуществляющие деятельность по оказанию парикмахерских услуг, а также салоны красоты, предоставляющие услуги на основании лицензии на осуществление медицинской деятельности, при условии применения работниками и предоставления посетителям средств индивидуальной защиты (масок и перчаток), обязательного соблюдения режимов предварительной записи потребителей, одновременной загрузки мест обслуживания потребителей услуг не более 50 процентов от общего количества мест в залах обслуживания и обеспечения расстояния между местами обслуживания и нахождения потребителей услуг в залах не менее 1,5 метра, а в случае расположения указанных организаций в многоквартирном доме также при условии наличия автономной от многоквартирного дома вентиляции, с обязательной санитарной обработкой помещений и дезинфекцией после каждой группы посетителей.</a:t>
            </a:r>
          </a:p>
          <a:p>
            <a:pPr marL="298450" marR="5080" indent="-285750" algn="just">
              <a:spcBef>
                <a:spcPts val="295"/>
              </a:spcBef>
              <a:buFont typeface="Arial" panose="020B0604020202020204" pitchFamily="34" charset="0"/>
              <a:buChar char="•"/>
            </a:pPr>
            <a:r>
              <a:rPr lang="ru-RU" dirty="0">
                <a:latin typeface="Gothic Uralic"/>
                <a:cs typeface="Gothic Uralic"/>
              </a:rPr>
              <a:t>34. Организации, осуществляющие управление особо охраняемыми природными территориями.</a:t>
            </a:r>
          </a:p>
          <a:p>
            <a:pPr marL="298450" marR="5080" indent="-285750" algn="just">
              <a:spcBef>
                <a:spcPts val="295"/>
              </a:spcBef>
              <a:buFont typeface="Arial" panose="020B0604020202020204" pitchFamily="34" charset="0"/>
              <a:buChar char="•"/>
            </a:pPr>
            <a:r>
              <a:rPr lang="ru-RU" dirty="0">
                <a:latin typeface="Gothic Uralic"/>
                <a:cs typeface="Gothic Uralic"/>
              </a:rPr>
              <a:t>35.  Организации, осуществляющие производство медицинских изделий, в том числе ортопедических изделий.</a:t>
            </a:r>
          </a:p>
          <a:p>
            <a:pPr marL="298450" marR="5080" indent="-285750" algn="just">
              <a:spcBef>
                <a:spcPts val="295"/>
              </a:spcBef>
              <a:buFont typeface="Arial" panose="020B0604020202020204" pitchFamily="34" charset="0"/>
              <a:buChar char="•"/>
            </a:pPr>
            <a:r>
              <a:rPr lang="ru-RU" dirty="0">
                <a:latin typeface="Gothic Uralic"/>
                <a:cs typeface="Gothic Uralic"/>
              </a:rPr>
              <a:t>36.  Организации, осуществляющие судебно-экспертную деятельность. </a:t>
            </a:r>
          </a:p>
        </p:txBody>
      </p:sp>
      <p:sp>
        <p:nvSpPr>
          <p:cNvPr id="18"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2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Tree>
    <p:extLst>
      <p:ext uri="{BB962C8B-B14F-4D97-AF65-F5344CB8AC3E}">
        <p14:creationId xmlns:p14="http://schemas.microsoft.com/office/powerpoint/2010/main" val="283956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68" name="object 2"/>
          <p:cNvSpPr txBox="1">
            <a:spLocks noGrp="1"/>
          </p:cNvSpPr>
          <p:nvPr>
            <p:ph type="title"/>
          </p:nvPr>
        </p:nvSpPr>
        <p:spPr>
          <a:xfrm>
            <a:off x="674801" y="1074548"/>
            <a:ext cx="10588677" cy="566822"/>
          </a:xfrm>
          <a:prstGeom prst="rect">
            <a:avLst/>
          </a:prstGeom>
        </p:spPr>
        <p:txBody>
          <a:bodyPr vert="horz" wrap="square" lIns="0" tIns="12700" rIns="0" bIns="0" rtlCol="0">
            <a:spAutoFit/>
          </a:bodyPr>
          <a:lstStyle/>
          <a:p>
            <a:pPr marL="12700" algn="l">
              <a:lnSpc>
                <a:spcPct val="100000"/>
              </a:lnSpc>
              <a:spcBef>
                <a:spcPts val="100"/>
              </a:spcBef>
            </a:pPr>
            <a:r>
              <a:rPr sz="3600" spc="-20" dirty="0">
                <a:solidFill>
                  <a:srgbClr val="EF5237"/>
                </a:solidFill>
              </a:rPr>
              <a:t>О </a:t>
            </a:r>
            <a:r>
              <a:rPr sz="3600" spc="-170" dirty="0">
                <a:solidFill>
                  <a:srgbClr val="EF5237"/>
                </a:solidFill>
              </a:rPr>
              <a:t>возможности </a:t>
            </a:r>
            <a:r>
              <a:rPr sz="3600" spc="-185" dirty="0">
                <a:solidFill>
                  <a:srgbClr val="EF5237"/>
                </a:solidFill>
              </a:rPr>
              <a:t>функционирования</a:t>
            </a:r>
            <a:r>
              <a:rPr sz="3600" spc="-200" dirty="0">
                <a:solidFill>
                  <a:srgbClr val="EF5237"/>
                </a:solidFill>
              </a:rPr>
              <a:t> </a:t>
            </a:r>
            <a:r>
              <a:rPr sz="3600" spc="-180" dirty="0">
                <a:solidFill>
                  <a:srgbClr val="EF5237"/>
                </a:solidFill>
              </a:rPr>
              <a:t>предприятий</a:t>
            </a:r>
          </a:p>
        </p:txBody>
      </p:sp>
      <p:sp>
        <p:nvSpPr>
          <p:cNvPr id="16" name="Прямоугольник 1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9" name="Прямоугольник 18">
            <a:extLst>
              <a:ext uri="{FF2B5EF4-FFF2-40B4-BE49-F238E27FC236}">
                <a16:creationId xmlns:a16="http://schemas.microsoft.com/office/drawing/2014/main" xmlns="" id="{70BDD5E3-7445-4161-BBD7-03B5C37E506D}"/>
              </a:ext>
            </a:extLst>
          </p:cNvPr>
          <p:cNvSpPr/>
          <p:nvPr/>
        </p:nvSpPr>
        <p:spPr>
          <a:xfrm>
            <a:off x="674801" y="1899472"/>
            <a:ext cx="13224567" cy="6332503"/>
          </a:xfrm>
          <a:prstGeom prst="rect">
            <a:avLst/>
          </a:prstGeom>
        </p:spPr>
        <p:txBody>
          <a:bodyPr wrap="square">
            <a:spAutoFit/>
          </a:bodyPr>
          <a:lstStyle/>
          <a:p>
            <a:pPr marL="12700" marR="5080" algn="just">
              <a:spcBef>
                <a:spcPts val="295"/>
              </a:spcBef>
            </a:pPr>
            <a:r>
              <a:rPr lang="ru-RU" dirty="0">
                <a:latin typeface="Gothic Uralic"/>
                <a:cs typeface="Gothic Uralic"/>
              </a:rPr>
              <a:t>В соответствии </a:t>
            </a:r>
            <a:r>
              <a:rPr lang="ru-RU" b="1" dirty="0">
                <a:latin typeface="Gothic Uralic"/>
                <a:cs typeface="Gothic Uralic"/>
              </a:rPr>
              <a:t>с </a:t>
            </a:r>
            <a:r>
              <a:rPr lang="ru-RU" b="1" dirty="0">
                <a:latin typeface="Gothic Uralic"/>
                <a:cs typeface="Gothic Uralic"/>
                <a:hlinkClick r:id="rId4"/>
              </a:rPr>
              <a:t>постановлением Правительства Архангельской области от 4 апреля 2020 года № 164-пп (в ред. от 29 апреля 2020 г. №244-пп)</a:t>
            </a:r>
            <a:r>
              <a:rPr lang="ru-RU" b="1" dirty="0">
                <a:latin typeface="Gothic Uralic"/>
                <a:cs typeface="Gothic Uralic"/>
              </a:rPr>
              <a:t> </a:t>
            </a:r>
            <a:r>
              <a:rPr lang="ru-RU" dirty="0">
                <a:latin typeface="Gothic Uralic"/>
                <a:cs typeface="Gothic Uralic"/>
              </a:rPr>
              <a:t>нормы права о нерабочих днях </a:t>
            </a:r>
            <a:r>
              <a:rPr lang="ru-RU" b="1" dirty="0">
                <a:latin typeface="Gothic Uralic"/>
                <a:cs typeface="Gothic Uralic"/>
              </a:rPr>
              <a:t>не распространяются на следующие организации: </a:t>
            </a:r>
          </a:p>
          <a:p>
            <a:pPr marL="298450" marR="5080" indent="-285750" algn="just">
              <a:spcBef>
                <a:spcPts val="295"/>
              </a:spcBef>
              <a:buFont typeface="Arial" panose="020B0604020202020204" pitchFamily="34" charset="0"/>
              <a:buChar char="•"/>
            </a:pP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37. Организации, обеспечивающие деятельность систем обеспечения безопасности.</a:t>
            </a:r>
          </a:p>
          <a:p>
            <a:pPr marL="298450" marR="5080" indent="-285750" algn="just">
              <a:spcBef>
                <a:spcPts val="295"/>
              </a:spcBef>
              <a:buFont typeface="Arial" panose="020B0604020202020204" pitchFamily="34" charset="0"/>
              <a:buChar char="•"/>
            </a:pPr>
            <a:r>
              <a:rPr lang="ru-RU" dirty="0">
                <a:latin typeface="Gothic Uralic"/>
                <a:cs typeface="Gothic Uralic"/>
              </a:rPr>
              <a:t>38.  Организации, обеспечивающие содействие деятельности добровольных пожарных, привлечение населения к обеспечению пожарной безопасности.</a:t>
            </a:r>
          </a:p>
          <a:p>
            <a:pPr marL="298450" marR="5080" indent="-285750" algn="just">
              <a:spcBef>
                <a:spcPts val="295"/>
              </a:spcBef>
              <a:buFont typeface="Arial" panose="020B0604020202020204" pitchFamily="34" charset="0"/>
              <a:buChar char="•"/>
            </a:pPr>
            <a:r>
              <a:rPr lang="ru-RU" dirty="0">
                <a:latin typeface="Gothic Uralic"/>
                <a:cs typeface="Gothic Uralic"/>
              </a:rPr>
              <a:t>39.  Организации, осуществляющие деятельность в области фотографии в части изготовления фотографий на документы, удостоверяющие личность, а также фотографий, используемых при погребении умершего.</a:t>
            </a:r>
          </a:p>
          <a:p>
            <a:pPr marL="298450" marR="5080" indent="-285750" algn="just">
              <a:spcBef>
                <a:spcPts val="295"/>
              </a:spcBef>
              <a:buFont typeface="Arial" panose="020B0604020202020204" pitchFamily="34" charset="0"/>
              <a:buChar char="•"/>
            </a:pPr>
            <a:r>
              <a:rPr lang="ru-RU" dirty="0">
                <a:latin typeface="Gothic Uralic"/>
                <a:cs typeface="Gothic Uralic"/>
              </a:rPr>
              <a:t>40. Организации, осуществляющие ремонт компьютеров, предметов личного потребления и хозяйственно-бытового назначения.</a:t>
            </a:r>
          </a:p>
          <a:p>
            <a:pPr marL="298450" marR="5080" indent="-285750" algn="just">
              <a:spcBef>
                <a:spcPts val="295"/>
              </a:spcBef>
              <a:buFont typeface="Arial" panose="020B0604020202020204" pitchFamily="34" charset="0"/>
              <a:buChar char="•"/>
            </a:pPr>
            <a:r>
              <a:rPr lang="ru-RU" dirty="0">
                <a:latin typeface="Gothic Uralic"/>
                <a:cs typeface="Gothic Uralic"/>
              </a:rPr>
              <a:t>41.  Организации, осуществляющие стирку и химическую чистку изделий.</a:t>
            </a:r>
          </a:p>
          <a:p>
            <a:pPr marL="298450" marR="5080" indent="-285750" algn="just">
              <a:spcBef>
                <a:spcPts val="295"/>
              </a:spcBef>
              <a:buFont typeface="Arial" panose="020B0604020202020204" pitchFamily="34" charset="0"/>
              <a:buChar char="•"/>
            </a:pPr>
            <a:r>
              <a:rPr lang="ru-RU" dirty="0">
                <a:latin typeface="Gothic Uralic"/>
                <a:cs typeface="Gothic Uralic"/>
              </a:rPr>
              <a:t>42.  Организации, осуществляющие полиграфическую деятельность и предоставление услуг в этой области, деятельность рекламную дистанционным образом с соблюдением требований, предусмотренных пунктом 46 настоящего перечня.</a:t>
            </a:r>
          </a:p>
          <a:p>
            <a:pPr marL="298450" marR="5080" indent="-285750" algn="just">
              <a:spcBef>
                <a:spcPts val="295"/>
              </a:spcBef>
              <a:buFont typeface="Arial" panose="020B0604020202020204" pitchFamily="34" charset="0"/>
              <a:buChar char="•"/>
            </a:pPr>
            <a:r>
              <a:rPr lang="ru-RU" dirty="0">
                <a:latin typeface="Gothic Uralic"/>
                <a:cs typeface="Gothic Uralic"/>
              </a:rPr>
              <a:t>43.  Организации, осуществляющие деятельность информационно-расчетных центров по жилищно-коммунальным услугам. </a:t>
            </a:r>
          </a:p>
          <a:p>
            <a:pPr marL="298450" marR="5080" indent="-285750" algn="just">
              <a:spcBef>
                <a:spcPts val="295"/>
              </a:spcBef>
              <a:buFont typeface="Arial" panose="020B0604020202020204" pitchFamily="34" charset="0"/>
              <a:buChar char="•"/>
            </a:pPr>
            <a:r>
              <a:rPr lang="ru-RU" dirty="0">
                <a:latin typeface="Gothic Uralic"/>
                <a:cs typeface="Gothic Uralic"/>
              </a:rPr>
              <a:t>44. Организации, обеспечивающие функционирование региональной горячей линии по оказанию помощи населению в ситуации распространения </a:t>
            </a:r>
            <a:r>
              <a:rPr lang="ru-RU" dirty="0" err="1">
                <a:latin typeface="Gothic Uralic"/>
                <a:cs typeface="Gothic Uralic"/>
              </a:rPr>
              <a:t>коронавирусной</a:t>
            </a:r>
            <a:r>
              <a:rPr lang="ru-RU" dirty="0">
                <a:latin typeface="Gothic Uralic"/>
                <a:cs typeface="Gothic Uralic"/>
              </a:rPr>
              <a:t> инфекции.</a:t>
            </a:r>
          </a:p>
          <a:p>
            <a:pPr marL="298450" marR="5080" indent="-285750" algn="just">
              <a:spcBef>
                <a:spcPts val="295"/>
              </a:spcBef>
              <a:buFont typeface="Arial" panose="020B0604020202020204" pitchFamily="34" charset="0"/>
              <a:buChar char="•"/>
            </a:pPr>
            <a:r>
              <a:rPr lang="ru-RU" dirty="0">
                <a:latin typeface="Gothic Uralic"/>
                <a:cs typeface="Gothic Uralic"/>
              </a:rPr>
              <a:t>45. Организации, предоставляющие услуги по изготовлению ключей.</a:t>
            </a:r>
          </a:p>
          <a:p>
            <a:pPr marL="298450" marR="5080" indent="-285750" algn="just">
              <a:spcBef>
                <a:spcPts val="295"/>
              </a:spcBef>
              <a:buFont typeface="Arial" panose="020B0604020202020204" pitchFamily="34" charset="0"/>
              <a:buChar char="•"/>
            </a:pPr>
            <a:r>
              <a:rPr lang="ru-RU" dirty="0">
                <a:latin typeface="Gothic Uralic"/>
                <a:cs typeface="Gothic Uralic"/>
              </a:rPr>
              <a:t>46. Организации, оказывающие образовательные, финансовые, бухгалтерские, аудиторские, страховые, правовые и иные услуги дистанционным образом.</a:t>
            </a:r>
          </a:p>
        </p:txBody>
      </p:sp>
      <p:sp>
        <p:nvSpPr>
          <p:cNvPr id="18"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2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Tree>
    <p:extLst>
      <p:ext uri="{BB962C8B-B14F-4D97-AF65-F5344CB8AC3E}">
        <p14:creationId xmlns:p14="http://schemas.microsoft.com/office/powerpoint/2010/main" val="2951380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68" name="object 2"/>
          <p:cNvSpPr txBox="1">
            <a:spLocks noGrp="1"/>
          </p:cNvSpPr>
          <p:nvPr>
            <p:ph type="title"/>
          </p:nvPr>
        </p:nvSpPr>
        <p:spPr>
          <a:xfrm>
            <a:off x="674801" y="1074548"/>
            <a:ext cx="10588677" cy="566822"/>
          </a:xfrm>
          <a:prstGeom prst="rect">
            <a:avLst/>
          </a:prstGeom>
        </p:spPr>
        <p:txBody>
          <a:bodyPr vert="horz" wrap="square" lIns="0" tIns="12700" rIns="0" bIns="0" rtlCol="0">
            <a:spAutoFit/>
          </a:bodyPr>
          <a:lstStyle/>
          <a:p>
            <a:pPr marL="12700" algn="l">
              <a:lnSpc>
                <a:spcPct val="100000"/>
              </a:lnSpc>
              <a:spcBef>
                <a:spcPts val="100"/>
              </a:spcBef>
            </a:pPr>
            <a:r>
              <a:rPr sz="3600" spc="-20" dirty="0">
                <a:solidFill>
                  <a:srgbClr val="EF5237"/>
                </a:solidFill>
              </a:rPr>
              <a:t>О </a:t>
            </a:r>
            <a:r>
              <a:rPr sz="3600" spc="-170" dirty="0">
                <a:solidFill>
                  <a:srgbClr val="EF5237"/>
                </a:solidFill>
              </a:rPr>
              <a:t>возможности </a:t>
            </a:r>
            <a:r>
              <a:rPr sz="3600" spc="-185" dirty="0">
                <a:solidFill>
                  <a:srgbClr val="EF5237"/>
                </a:solidFill>
              </a:rPr>
              <a:t>функционирования</a:t>
            </a:r>
            <a:r>
              <a:rPr sz="3600" spc="-200" dirty="0">
                <a:solidFill>
                  <a:srgbClr val="EF5237"/>
                </a:solidFill>
              </a:rPr>
              <a:t> </a:t>
            </a:r>
            <a:r>
              <a:rPr sz="3600" spc="-180" dirty="0">
                <a:solidFill>
                  <a:srgbClr val="EF5237"/>
                </a:solidFill>
              </a:rPr>
              <a:t>предприятий</a:t>
            </a:r>
          </a:p>
        </p:txBody>
      </p:sp>
      <p:sp>
        <p:nvSpPr>
          <p:cNvPr id="16" name="Прямоугольник 1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9" name="Прямоугольник 18">
            <a:extLst>
              <a:ext uri="{FF2B5EF4-FFF2-40B4-BE49-F238E27FC236}">
                <a16:creationId xmlns:a16="http://schemas.microsoft.com/office/drawing/2014/main" xmlns="" id="{70BDD5E3-7445-4161-BBD7-03B5C37E506D}"/>
              </a:ext>
            </a:extLst>
          </p:cNvPr>
          <p:cNvSpPr/>
          <p:nvPr/>
        </p:nvSpPr>
        <p:spPr>
          <a:xfrm>
            <a:off x="674801" y="1899472"/>
            <a:ext cx="13224567" cy="4362733"/>
          </a:xfrm>
          <a:prstGeom prst="rect">
            <a:avLst/>
          </a:prstGeom>
        </p:spPr>
        <p:txBody>
          <a:bodyPr wrap="square">
            <a:spAutoFit/>
          </a:bodyPr>
          <a:lstStyle/>
          <a:p>
            <a:pPr marL="12700" marR="5080" algn="just">
              <a:spcBef>
                <a:spcPts val="295"/>
              </a:spcBef>
            </a:pPr>
            <a:r>
              <a:rPr lang="ru-RU" dirty="0">
                <a:latin typeface="Gothic Uralic"/>
                <a:cs typeface="Gothic Uralic"/>
              </a:rPr>
              <a:t>В соответствии </a:t>
            </a:r>
            <a:r>
              <a:rPr lang="ru-RU" b="1" dirty="0">
                <a:latin typeface="Gothic Uralic"/>
                <a:cs typeface="Gothic Uralic"/>
              </a:rPr>
              <a:t>с </a:t>
            </a:r>
            <a:r>
              <a:rPr lang="ru-RU" b="1" dirty="0">
                <a:latin typeface="Gothic Uralic"/>
                <a:cs typeface="Gothic Uralic"/>
                <a:hlinkClick r:id="rId4"/>
              </a:rPr>
              <a:t>постановлением Правительства Архангельской области от 4 апреля 2020 года № 164-пп (в ред. от 29 апреля 2020 г. №244-пп)</a:t>
            </a:r>
            <a:r>
              <a:rPr lang="ru-RU" b="1" dirty="0">
                <a:latin typeface="Gothic Uralic"/>
                <a:cs typeface="Gothic Uralic"/>
              </a:rPr>
              <a:t> </a:t>
            </a:r>
            <a:r>
              <a:rPr lang="ru-RU" dirty="0">
                <a:latin typeface="Gothic Uralic"/>
                <a:cs typeface="Gothic Uralic"/>
              </a:rPr>
              <a:t>нормы права о нерабочих днях </a:t>
            </a:r>
            <a:r>
              <a:rPr lang="ru-RU" b="1" dirty="0">
                <a:latin typeface="Gothic Uralic"/>
                <a:cs typeface="Gothic Uralic"/>
              </a:rPr>
              <a:t>не распространяются на следующие организации: </a:t>
            </a:r>
          </a:p>
          <a:p>
            <a:pPr marL="298450" marR="5080" indent="-285750" algn="just">
              <a:spcBef>
                <a:spcPts val="295"/>
              </a:spcBef>
              <a:buFont typeface="Arial" panose="020B0604020202020204" pitchFamily="34" charset="0"/>
              <a:buChar char="•"/>
            </a:pPr>
            <a:endParaRPr lang="ru-RU" dirty="0">
              <a:latin typeface="Gothic Uralic"/>
              <a:cs typeface="Gothic Uralic"/>
            </a:endParaRPr>
          </a:p>
          <a:p>
            <a:pPr marL="298450" marR="5080" indent="-285750" algn="just">
              <a:spcBef>
                <a:spcPts val="295"/>
              </a:spcBef>
              <a:buFont typeface="Arial" panose="020B0604020202020204" pitchFamily="34" charset="0"/>
              <a:buChar char="•"/>
            </a:pPr>
            <a:r>
              <a:rPr lang="ru-RU" dirty="0">
                <a:latin typeface="Gothic Uralic"/>
                <a:cs typeface="Gothic Uralic"/>
              </a:rPr>
              <a:t>47. Школы подготовки водителей автотранспортных средств, а также организации, осуществляющие образовательную деятельность и реализующие программы профессионального обучения, переподготовки и повышения квалификации водителей транспортных средств соответствующих категорий и подкатегорий, организующие образовательный процесс в части теоретических занятий с использованием дистанционных образовательных технологий, в части практических занятий – по индивидуальным учебным планам с использованием обучающимися и мастерами производственного обучения средств индивидуальной защиты, а также проведением дезинфекции транспортных средств после проведения занятия с каждым обучающимся.</a:t>
            </a:r>
          </a:p>
          <a:p>
            <a:pPr marL="298450" marR="5080" indent="-285750" algn="just">
              <a:spcBef>
                <a:spcPts val="295"/>
              </a:spcBef>
              <a:buFont typeface="Arial" panose="020B0604020202020204" pitchFamily="34" charset="0"/>
              <a:buChar char="•"/>
            </a:pPr>
            <a:r>
              <a:rPr lang="ru-RU" dirty="0">
                <a:latin typeface="Gothic Uralic"/>
                <a:cs typeface="Gothic Uralic"/>
              </a:rPr>
              <a:t>48. Общероссийская общественно-государственная организация «Добровольное общество содействия армии, авиации и флоту России», </a:t>
            </a:r>
            <a:r>
              <a:rPr lang="ru-RU" dirty="0" smtClean="0">
                <a:latin typeface="Gothic Uralic"/>
                <a:cs typeface="Gothic Uralic"/>
              </a:rPr>
              <a:t>ее </a:t>
            </a:r>
            <a:r>
              <a:rPr lang="ru-RU" dirty="0">
                <a:latin typeface="Gothic Uralic"/>
                <a:cs typeface="Gothic Uralic"/>
              </a:rPr>
              <a:t>региональное отделение в Архангельской области и подведомственные образовательные организации в части организации и осуществления образовательного процесса граждан по военно-учетным специальностям (теоретические занятия – с использованием дистанционных образовательных технологий, практические занятия – по индивидуальным учебным планам).</a:t>
            </a:r>
          </a:p>
        </p:txBody>
      </p:sp>
      <p:sp>
        <p:nvSpPr>
          <p:cNvPr id="18"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2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6"/>
              </a:rPr>
              <a:t>msp29.ru</a:t>
            </a:r>
            <a:endParaRPr lang="ru-RU" sz="2200" spc="45" dirty="0">
              <a:solidFill>
                <a:srgbClr val="EF5237"/>
              </a:solidFill>
              <a:latin typeface="Gothic Uralic"/>
              <a:cs typeface="Gothic Uralic"/>
            </a:endParaRPr>
          </a:p>
        </p:txBody>
      </p:sp>
    </p:spTree>
    <p:extLst>
      <p:ext uri="{BB962C8B-B14F-4D97-AF65-F5344CB8AC3E}">
        <p14:creationId xmlns:p14="http://schemas.microsoft.com/office/powerpoint/2010/main" val="211604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16" name="Прямоугольник 1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8"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2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5"/>
              </a:rPr>
              <a:t>msp29.ru</a:t>
            </a:r>
            <a:endParaRPr lang="ru-RU" sz="2200" spc="45" dirty="0">
              <a:solidFill>
                <a:srgbClr val="EF5237"/>
              </a:solidFill>
              <a:latin typeface="Gothic Uralic"/>
              <a:cs typeface="Gothic Uralic"/>
            </a:endParaRPr>
          </a:p>
        </p:txBody>
      </p:sp>
      <p:sp>
        <p:nvSpPr>
          <p:cNvPr id="2" name="Прямоугольник 1"/>
          <p:cNvSpPr/>
          <p:nvPr/>
        </p:nvSpPr>
        <p:spPr>
          <a:xfrm>
            <a:off x="1080221" y="3213070"/>
            <a:ext cx="12862868" cy="3139321"/>
          </a:xfrm>
          <a:prstGeom prst="rect">
            <a:avLst/>
          </a:prstGeom>
        </p:spPr>
        <p:txBody>
          <a:bodyPr wrap="square">
            <a:spAutoFit/>
          </a:bodyPr>
          <a:lstStyle/>
          <a:p>
            <a:r>
              <a:rPr lang="ru-RU" sz="6600" b="1" kern="0" spc="-85" dirty="0">
                <a:latin typeface="Gothic Uralic"/>
                <a:ea typeface="+mj-ea"/>
              </a:rPr>
              <a:t>М</a:t>
            </a:r>
            <a:r>
              <a:rPr lang="ru-RU" sz="6600" b="1" kern="0" spc="-235" dirty="0">
                <a:latin typeface="Gothic Uralic"/>
                <a:ea typeface="+mj-ea"/>
              </a:rPr>
              <a:t>еры</a:t>
            </a:r>
            <a:r>
              <a:rPr lang="ru-RU" sz="6600" b="1" kern="0" spc="-760" dirty="0">
                <a:latin typeface="Gothic Uralic"/>
                <a:ea typeface="+mj-ea"/>
              </a:rPr>
              <a:t> </a:t>
            </a:r>
            <a:r>
              <a:rPr lang="ru-RU" sz="6600" b="1" kern="0" spc="-120" dirty="0">
                <a:latin typeface="Gothic Uralic"/>
                <a:ea typeface="+mj-ea"/>
              </a:rPr>
              <a:t>поддержки </a:t>
            </a:r>
            <a:r>
              <a:rPr lang="ru-RU" sz="6600" b="1" kern="0" spc="-120" dirty="0">
                <a:latin typeface="Gothic Uralic"/>
                <a:ea typeface="+mj-ea"/>
                <a:hlinkClick r:id="rId6"/>
              </a:rPr>
              <a:t>Муниципальных образований Архангельской области</a:t>
            </a:r>
            <a:endParaRPr lang="ru-RU" sz="2000" dirty="0">
              <a:latin typeface="Gothic Uralic"/>
            </a:endParaRPr>
          </a:p>
        </p:txBody>
      </p:sp>
    </p:spTree>
    <p:extLst>
      <p:ext uri="{BB962C8B-B14F-4D97-AF65-F5344CB8AC3E}">
        <p14:creationId xmlns:p14="http://schemas.microsoft.com/office/powerpoint/2010/main" val="199892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2003" y="7139279"/>
            <a:ext cx="3429000" cy="167005"/>
          </a:xfrm>
          <a:custGeom>
            <a:avLst/>
            <a:gdLst/>
            <a:ahLst/>
            <a:cxnLst/>
            <a:rect l="l" t="t" r="r" b="b"/>
            <a:pathLst>
              <a:path w="3429000" h="167004">
                <a:moveTo>
                  <a:pt x="3429000" y="0"/>
                </a:moveTo>
                <a:lnTo>
                  <a:pt x="0" y="0"/>
                </a:lnTo>
                <a:lnTo>
                  <a:pt x="0" y="166738"/>
                </a:lnTo>
                <a:lnTo>
                  <a:pt x="3429000" y="166738"/>
                </a:lnTo>
                <a:lnTo>
                  <a:pt x="3429000" y="0"/>
                </a:lnTo>
                <a:close/>
              </a:path>
            </a:pathLst>
          </a:custGeom>
          <a:solidFill>
            <a:srgbClr val="EF5237"/>
          </a:solidFill>
        </p:spPr>
        <p:txBody>
          <a:bodyPr wrap="square" lIns="0" tIns="0" rIns="0" bIns="0" rtlCol="0"/>
          <a:lstStyle/>
          <a:p>
            <a:endParaRPr/>
          </a:p>
        </p:txBody>
      </p:sp>
      <p:sp>
        <p:nvSpPr>
          <p:cNvPr id="3" name="object 3"/>
          <p:cNvSpPr txBox="1">
            <a:spLocks noGrp="1"/>
          </p:cNvSpPr>
          <p:nvPr>
            <p:ph type="title"/>
          </p:nvPr>
        </p:nvSpPr>
        <p:spPr>
          <a:xfrm>
            <a:off x="1389303" y="4170977"/>
            <a:ext cx="11308715" cy="2675732"/>
          </a:xfrm>
          <a:prstGeom prst="rect">
            <a:avLst/>
          </a:prstGeom>
        </p:spPr>
        <p:txBody>
          <a:bodyPr vert="horz" wrap="square" lIns="0" tIns="135255" rIns="0" bIns="0" rtlCol="0">
            <a:spAutoFit/>
          </a:bodyPr>
          <a:lstStyle/>
          <a:p>
            <a:pPr marL="12700" marR="5080">
              <a:lnSpc>
                <a:spcPts val="6620"/>
              </a:lnSpc>
              <a:spcBef>
                <a:spcPts val="1065"/>
              </a:spcBef>
            </a:pPr>
            <a:r>
              <a:rPr lang="ru-RU" sz="6250" spc="-85" dirty="0">
                <a:solidFill>
                  <a:srgbClr val="FFFFFF"/>
                </a:solidFill>
              </a:rPr>
              <a:t>М</a:t>
            </a:r>
            <a:r>
              <a:rPr sz="6250" spc="-235" dirty="0" err="1">
                <a:solidFill>
                  <a:srgbClr val="FFFFFF"/>
                </a:solidFill>
              </a:rPr>
              <a:t>еры</a:t>
            </a:r>
            <a:r>
              <a:rPr sz="6250" spc="-760" dirty="0">
                <a:solidFill>
                  <a:srgbClr val="FFFFFF"/>
                </a:solidFill>
              </a:rPr>
              <a:t> </a:t>
            </a:r>
            <a:r>
              <a:rPr sz="6250" spc="-120" dirty="0" err="1" smtClean="0">
                <a:solidFill>
                  <a:srgbClr val="FFFFFF"/>
                </a:solidFill>
              </a:rPr>
              <a:t>поддержки</a:t>
            </a:r>
            <a:r>
              <a:rPr lang="ru-RU" sz="6250" spc="-120" dirty="0" smtClean="0">
                <a:solidFill>
                  <a:srgbClr val="FFFFFF"/>
                </a:solidFill>
              </a:rPr>
              <a:t> региональных институтов поддержки бизнеса</a:t>
            </a:r>
            <a:endParaRPr sz="6250" dirty="0"/>
          </a:p>
        </p:txBody>
      </p:sp>
    </p:spTree>
    <p:extLst>
      <p:ext uri="{BB962C8B-B14F-4D97-AF65-F5344CB8AC3E}">
        <p14:creationId xmlns:p14="http://schemas.microsoft.com/office/powerpoint/2010/main" val="2478147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4" name="object 4"/>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6" name="object 6"/>
          <p:cNvSpPr txBox="1"/>
          <p:nvPr/>
        </p:nvSpPr>
        <p:spPr>
          <a:xfrm>
            <a:off x="4318749" y="2850723"/>
            <a:ext cx="8381277" cy="5952912"/>
          </a:xfrm>
          <a:prstGeom prst="rect">
            <a:avLst/>
          </a:prstGeom>
        </p:spPr>
        <p:txBody>
          <a:bodyPr vert="horz" wrap="square" lIns="0" tIns="12700" rIns="0" bIns="0" rtlCol="0">
            <a:spAutoFit/>
          </a:bodyPr>
          <a:lstStyle/>
          <a:p>
            <a:pPr algn="just"/>
            <a:endParaRPr lang="ru-RU" sz="2200" b="1" spc="-114" dirty="0">
              <a:solidFill>
                <a:srgbClr val="231F20"/>
              </a:solidFill>
              <a:latin typeface="Gothic Uralic"/>
              <a:cs typeface="Arial"/>
            </a:endParaRPr>
          </a:p>
          <a:p>
            <a:pPr algn="just"/>
            <a:r>
              <a:rPr lang="ru-RU" sz="2400" spc="-5" dirty="0">
                <a:latin typeface="Gothic Uralic"/>
                <a:cs typeface="Gothic Uralic"/>
              </a:rPr>
              <a:t>Организована работа «горячей» линии для обращений предпринимателей по телефону </a:t>
            </a:r>
            <a:r>
              <a:rPr lang="ru-RU" sz="2800" b="1" spc="-5" dirty="0">
                <a:solidFill>
                  <a:srgbClr val="EF5237"/>
                </a:solidFill>
                <a:latin typeface="Gothic Uralic"/>
                <a:cs typeface="Gothic Uralic"/>
              </a:rPr>
              <a:t>8 800 100 7000 </a:t>
            </a:r>
            <a:r>
              <a:rPr lang="ru-RU" sz="2400" spc="-5" dirty="0">
                <a:latin typeface="Gothic Uralic"/>
                <a:cs typeface="Gothic Uralic"/>
              </a:rPr>
              <a:t>;</a:t>
            </a:r>
          </a:p>
          <a:p>
            <a:pPr algn="just"/>
            <a:endParaRPr lang="ru-RU" sz="2400" spc="-5" dirty="0">
              <a:latin typeface="Gothic Uralic"/>
              <a:cs typeface="Gothic Uralic"/>
            </a:endParaRPr>
          </a:p>
          <a:p>
            <a:pPr algn="just"/>
            <a:r>
              <a:rPr lang="ru-RU" sz="2400" spc="-5" dirty="0">
                <a:latin typeface="Gothic Uralic"/>
                <a:cs typeface="Gothic Uralic"/>
              </a:rPr>
              <a:t>Обеспечена готовность для проведения обучающих мероприятий в формате </a:t>
            </a:r>
            <a:r>
              <a:rPr lang="ru-RU" sz="2400" spc="-5" dirty="0" err="1">
                <a:latin typeface="Gothic Uralic"/>
                <a:cs typeface="Gothic Uralic"/>
              </a:rPr>
              <a:t>вебинаров</a:t>
            </a:r>
            <a:r>
              <a:rPr lang="ru-RU" sz="2400" spc="-5" dirty="0">
                <a:latin typeface="Gothic Uralic"/>
                <a:cs typeface="Gothic Uralic"/>
              </a:rPr>
              <a:t>;</a:t>
            </a:r>
          </a:p>
          <a:p>
            <a:pPr algn="just"/>
            <a:endParaRPr lang="ru-RU" sz="2400" spc="-5" dirty="0">
              <a:latin typeface="Gothic Uralic"/>
              <a:cs typeface="Gothic Uralic"/>
            </a:endParaRPr>
          </a:p>
          <a:p>
            <a:pPr algn="just"/>
            <a:r>
              <a:rPr lang="ru-RU" sz="2400" spc="-5" dirty="0">
                <a:latin typeface="Gothic Uralic"/>
                <a:cs typeface="Gothic Uralic"/>
              </a:rPr>
              <a:t>Проводится разъяснительная работа о первоочередных мерах в условиях ухудшения экономической ситуации в связи с распространением </a:t>
            </a:r>
            <a:r>
              <a:rPr lang="ru-RU" sz="2400" spc="-5" dirty="0" err="1">
                <a:latin typeface="Gothic Uralic"/>
                <a:cs typeface="Gothic Uralic"/>
              </a:rPr>
              <a:t>коронавирусной</a:t>
            </a:r>
            <a:r>
              <a:rPr lang="ru-RU" sz="2400" spc="-5" dirty="0">
                <a:latin typeface="Gothic Uralic"/>
                <a:cs typeface="Gothic Uralic"/>
              </a:rPr>
              <a:t> инфекции;</a:t>
            </a:r>
          </a:p>
          <a:p>
            <a:pPr algn="just"/>
            <a:endParaRPr lang="ru-RU" sz="2400" spc="-5" dirty="0">
              <a:latin typeface="Gothic Uralic"/>
              <a:cs typeface="Gothic Uralic"/>
            </a:endParaRPr>
          </a:p>
          <a:p>
            <a:pPr algn="just"/>
            <a:r>
              <a:rPr lang="ru-RU" sz="2400" spc="-5" dirty="0">
                <a:latin typeface="Gothic Uralic"/>
                <a:cs typeface="Gothic Uralic"/>
              </a:rPr>
              <a:t>Заявки на предоставление услуг центра «Мой бизнес» принимаются в дистанционном режиме</a:t>
            </a:r>
            <a:r>
              <a:rPr lang="ru-RU" sz="2400" spc="-5" dirty="0" smtClean="0">
                <a:latin typeface="Gothic Uralic"/>
                <a:cs typeface="Gothic Uralic"/>
              </a:rPr>
              <a:t>. Ознакомиться с мерами поддержки можно </a:t>
            </a:r>
            <a:r>
              <a:rPr lang="ru-RU" sz="2400" spc="-5" dirty="0" smtClean="0">
                <a:latin typeface="Gothic Uralic"/>
                <a:cs typeface="Gothic Uralic"/>
                <a:hlinkClick r:id="rId2"/>
              </a:rPr>
              <a:t>на сайте Агентства </a:t>
            </a:r>
            <a:r>
              <a:rPr lang="ru-RU" sz="2400" spc="-5" dirty="0" smtClean="0">
                <a:latin typeface="Gothic Uralic"/>
                <a:cs typeface="Gothic Uralic"/>
              </a:rPr>
              <a:t>и в социальных сетях: </a:t>
            </a:r>
            <a:r>
              <a:rPr lang="ru-RU" sz="2400" spc="-5" dirty="0" err="1" smtClean="0">
                <a:latin typeface="Gothic Uralic"/>
                <a:cs typeface="Gothic Uralic"/>
                <a:hlinkClick r:id="rId3"/>
              </a:rPr>
              <a:t>Вконтакте</a:t>
            </a:r>
            <a:r>
              <a:rPr lang="ru-RU" sz="2400" spc="-5" dirty="0" smtClean="0">
                <a:latin typeface="Gothic Uralic"/>
                <a:cs typeface="Gothic Uralic"/>
              </a:rPr>
              <a:t>, </a:t>
            </a:r>
            <a:r>
              <a:rPr lang="ru-RU" sz="2400" spc="-5" dirty="0" err="1" smtClean="0">
                <a:latin typeface="Gothic Uralic"/>
                <a:cs typeface="Gothic Uralic"/>
                <a:hlinkClick r:id="rId4"/>
              </a:rPr>
              <a:t>Инстаграм</a:t>
            </a:r>
            <a:r>
              <a:rPr lang="ru-RU" sz="2400" spc="-5" dirty="0" smtClean="0">
                <a:latin typeface="Gothic Uralic"/>
                <a:cs typeface="Gothic Uralic"/>
              </a:rPr>
              <a:t>, </a:t>
            </a:r>
            <a:r>
              <a:rPr lang="ru-RU" sz="2400" spc="-5" dirty="0" err="1" smtClean="0">
                <a:latin typeface="Gothic Uralic"/>
                <a:cs typeface="Gothic Uralic"/>
                <a:hlinkClick r:id="rId5"/>
              </a:rPr>
              <a:t>Фэйсбук</a:t>
            </a:r>
            <a:r>
              <a:rPr lang="ru-RU" sz="2400" spc="-5" dirty="0" smtClean="0">
                <a:latin typeface="Gothic Uralic"/>
                <a:cs typeface="Gothic Uralic"/>
              </a:rPr>
              <a:t>.</a:t>
            </a:r>
            <a:endParaRPr lang="ru-RU" sz="2400" spc="-5" dirty="0">
              <a:latin typeface="Gothic Uralic"/>
              <a:cs typeface="Gothic Uralic"/>
            </a:endParaRPr>
          </a:p>
          <a:p>
            <a:pPr algn="just"/>
            <a:endParaRPr lang="ru-RU" sz="2400" spc="-5" dirty="0">
              <a:latin typeface="Gothic Uralic"/>
              <a:cs typeface="Gothic Uralic"/>
            </a:endParaRPr>
          </a:p>
        </p:txBody>
      </p:sp>
      <p:grpSp>
        <p:nvGrpSpPr>
          <p:cNvPr id="7" name="object 7"/>
          <p:cNvGrpSpPr/>
          <p:nvPr/>
        </p:nvGrpSpPr>
        <p:grpSpPr>
          <a:xfrm>
            <a:off x="577871" y="3519842"/>
            <a:ext cx="2108200" cy="2108200"/>
            <a:chOff x="914400" y="2656801"/>
            <a:chExt cx="2108200" cy="2108200"/>
          </a:xfrm>
        </p:grpSpPr>
        <p:sp>
          <p:nvSpPr>
            <p:cNvPr id="8" name="object 8"/>
            <p:cNvSpPr/>
            <p:nvPr/>
          </p:nvSpPr>
          <p:spPr>
            <a:xfrm>
              <a:off x="914400" y="2656801"/>
              <a:ext cx="2108200" cy="2108200"/>
            </a:xfrm>
            <a:custGeom>
              <a:avLst/>
              <a:gdLst/>
              <a:ahLst/>
              <a:cxnLst/>
              <a:rect l="l" t="t" r="r" b="b"/>
              <a:pathLst>
                <a:path w="2108200" h="2108200">
                  <a:moveTo>
                    <a:pt x="1054100" y="0"/>
                  </a:moveTo>
                  <a:lnTo>
                    <a:pt x="1005849" y="1084"/>
                  </a:lnTo>
                  <a:lnTo>
                    <a:pt x="958156" y="4307"/>
                  </a:lnTo>
                  <a:lnTo>
                    <a:pt x="911066" y="9622"/>
                  </a:lnTo>
                  <a:lnTo>
                    <a:pt x="864626" y="16982"/>
                  </a:lnTo>
                  <a:lnTo>
                    <a:pt x="818882" y="26341"/>
                  </a:lnTo>
                  <a:lnTo>
                    <a:pt x="773881" y="37653"/>
                  </a:lnTo>
                  <a:lnTo>
                    <a:pt x="729669" y="50870"/>
                  </a:lnTo>
                  <a:lnTo>
                    <a:pt x="686293" y="65946"/>
                  </a:lnTo>
                  <a:lnTo>
                    <a:pt x="643800" y="82835"/>
                  </a:lnTo>
                  <a:lnTo>
                    <a:pt x="602235" y="101491"/>
                  </a:lnTo>
                  <a:lnTo>
                    <a:pt x="561646" y="121866"/>
                  </a:lnTo>
                  <a:lnTo>
                    <a:pt x="522079" y="143914"/>
                  </a:lnTo>
                  <a:lnTo>
                    <a:pt x="483580" y="167589"/>
                  </a:lnTo>
                  <a:lnTo>
                    <a:pt x="446196" y="192844"/>
                  </a:lnTo>
                  <a:lnTo>
                    <a:pt x="409974" y="219633"/>
                  </a:lnTo>
                  <a:lnTo>
                    <a:pt x="374960" y="247909"/>
                  </a:lnTo>
                  <a:lnTo>
                    <a:pt x="341200" y="277626"/>
                  </a:lnTo>
                  <a:lnTo>
                    <a:pt x="308741" y="308737"/>
                  </a:lnTo>
                  <a:lnTo>
                    <a:pt x="277630" y="341195"/>
                  </a:lnTo>
                  <a:lnTo>
                    <a:pt x="247913" y="374954"/>
                  </a:lnTo>
                  <a:lnTo>
                    <a:pt x="219637" y="409968"/>
                  </a:lnTo>
                  <a:lnTo>
                    <a:pt x="192848" y="446191"/>
                  </a:lnTo>
                  <a:lnTo>
                    <a:pt x="167592" y="483574"/>
                  </a:lnTo>
                  <a:lnTo>
                    <a:pt x="143917" y="522073"/>
                  </a:lnTo>
                  <a:lnTo>
                    <a:pt x="121868" y="561640"/>
                  </a:lnTo>
                  <a:lnTo>
                    <a:pt x="101493" y="602229"/>
                  </a:lnTo>
                  <a:lnTo>
                    <a:pt x="82837" y="643794"/>
                  </a:lnTo>
                  <a:lnTo>
                    <a:pt x="65948" y="686288"/>
                  </a:lnTo>
                  <a:lnTo>
                    <a:pt x="50871" y="729664"/>
                  </a:lnTo>
                  <a:lnTo>
                    <a:pt x="37654" y="773876"/>
                  </a:lnTo>
                  <a:lnTo>
                    <a:pt x="26342" y="818878"/>
                  </a:lnTo>
                  <a:lnTo>
                    <a:pt x="16983" y="864622"/>
                  </a:lnTo>
                  <a:lnTo>
                    <a:pt x="9622" y="911063"/>
                  </a:lnTo>
                  <a:lnTo>
                    <a:pt x="4307" y="958154"/>
                  </a:lnTo>
                  <a:lnTo>
                    <a:pt x="1084" y="1005848"/>
                  </a:lnTo>
                  <a:lnTo>
                    <a:pt x="0" y="1054100"/>
                  </a:lnTo>
                  <a:lnTo>
                    <a:pt x="1084" y="1102351"/>
                  </a:lnTo>
                  <a:lnTo>
                    <a:pt x="4307" y="1150045"/>
                  </a:lnTo>
                  <a:lnTo>
                    <a:pt x="9622" y="1197136"/>
                  </a:lnTo>
                  <a:lnTo>
                    <a:pt x="16983" y="1243577"/>
                  </a:lnTo>
                  <a:lnTo>
                    <a:pt x="26342" y="1289321"/>
                  </a:lnTo>
                  <a:lnTo>
                    <a:pt x="37654" y="1334323"/>
                  </a:lnTo>
                  <a:lnTo>
                    <a:pt x="50871" y="1378535"/>
                  </a:lnTo>
                  <a:lnTo>
                    <a:pt x="65948" y="1421911"/>
                  </a:lnTo>
                  <a:lnTo>
                    <a:pt x="82837" y="1464405"/>
                  </a:lnTo>
                  <a:lnTo>
                    <a:pt x="101493" y="1505970"/>
                  </a:lnTo>
                  <a:lnTo>
                    <a:pt x="121868" y="1546559"/>
                  </a:lnTo>
                  <a:lnTo>
                    <a:pt x="143917" y="1586126"/>
                  </a:lnTo>
                  <a:lnTo>
                    <a:pt x="167592" y="1624625"/>
                  </a:lnTo>
                  <a:lnTo>
                    <a:pt x="192848" y="1662008"/>
                  </a:lnTo>
                  <a:lnTo>
                    <a:pt x="219637" y="1698231"/>
                  </a:lnTo>
                  <a:lnTo>
                    <a:pt x="247913" y="1733245"/>
                  </a:lnTo>
                  <a:lnTo>
                    <a:pt x="277630" y="1767004"/>
                  </a:lnTo>
                  <a:lnTo>
                    <a:pt x="308741" y="1799462"/>
                  </a:lnTo>
                  <a:lnTo>
                    <a:pt x="341200" y="1830573"/>
                  </a:lnTo>
                  <a:lnTo>
                    <a:pt x="374960" y="1860290"/>
                  </a:lnTo>
                  <a:lnTo>
                    <a:pt x="409974" y="1888566"/>
                  </a:lnTo>
                  <a:lnTo>
                    <a:pt x="446196" y="1915355"/>
                  </a:lnTo>
                  <a:lnTo>
                    <a:pt x="483580" y="1940610"/>
                  </a:lnTo>
                  <a:lnTo>
                    <a:pt x="522079" y="1964285"/>
                  </a:lnTo>
                  <a:lnTo>
                    <a:pt x="561646" y="1986333"/>
                  </a:lnTo>
                  <a:lnTo>
                    <a:pt x="602235" y="2006708"/>
                  </a:lnTo>
                  <a:lnTo>
                    <a:pt x="643800" y="2025364"/>
                  </a:lnTo>
                  <a:lnTo>
                    <a:pt x="686293" y="2042253"/>
                  </a:lnTo>
                  <a:lnTo>
                    <a:pt x="729669" y="2057329"/>
                  </a:lnTo>
                  <a:lnTo>
                    <a:pt x="773881" y="2070546"/>
                  </a:lnTo>
                  <a:lnTo>
                    <a:pt x="818882" y="2081858"/>
                  </a:lnTo>
                  <a:lnTo>
                    <a:pt x="864626" y="2091217"/>
                  </a:lnTo>
                  <a:lnTo>
                    <a:pt x="911066" y="2098577"/>
                  </a:lnTo>
                  <a:lnTo>
                    <a:pt x="958156" y="2103892"/>
                  </a:lnTo>
                  <a:lnTo>
                    <a:pt x="1005849" y="2107115"/>
                  </a:lnTo>
                  <a:lnTo>
                    <a:pt x="1054100" y="2108200"/>
                  </a:lnTo>
                  <a:lnTo>
                    <a:pt x="1102351" y="2107115"/>
                  </a:lnTo>
                  <a:lnTo>
                    <a:pt x="1150045" y="2103892"/>
                  </a:lnTo>
                  <a:lnTo>
                    <a:pt x="1197136" y="2098577"/>
                  </a:lnTo>
                  <a:lnTo>
                    <a:pt x="1243577" y="2091217"/>
                  </a:lnTo>
                  <a:lnTo>
                    <a:pt x="1289321" y="2081858"/>
                  </a:lnTo>
                  <a:lnTo>
                    <a:pt x="1334323" y="2070546"/>
                  </a:lnTo>
                  <a:lnTo>
                    <a:pt x="1378535" y="2057329"/>
                  </a:lnTo>
                  <a:lnTo>
                    <a:pt x="1421911" y="2042253"/>
                  </a:lnTo>
                  <a:lnTo>
                    <a:pt x="1464405" y="2025364"/>
                  </a:lnTo>
                  <a:lnTo>
                    <a:pt x="1505970" y="2006708"/>
                  </a:lnTo>
                  <a:lnTo>
                    <a:pt x="1546559" y="1986333"/>
                  </a:lnTo>
                  <a:lnTo>
                    <a:pt x="1586126" y="1964285"/>
                  </a:lnTo>
                  <a:lnTo>
                    <a:pt x="1624625" y="1940610"/>
                  </a:lnTo>
                  <a:lnTo>
                    <a:pt x="1662008" y="1915355"/>
                  </a:lnTo>
                  <a:lnTo>
                    <a:pt x="1698231" y="1888566"/>
                  </a:lnTo>
                  <a:lnTo>
                    <a:pt x="1733245" y="1860290"/>
                  </a:lnTo>
                  <a:lnTo>
                    <a:pt x="1767004" y="1830573"/>
                  </a:lnTo>
                  <a:lnTo>
                    <a:pt x="1799463" y="1799463"/>
                  </a:lnTo>
                  <a:lnTo>
                    <a:pt x="1830573" y="1767004"/>
                  </a:lnTo>
                  <a:lnTo>
                    <a:pt x="1860290" y="1733245"/>
                  </a:lnTo>
                  <a:lnTo>
                    <a:pt x="1888566" y="1698231"/>
                  </a:lnTo>
                  <a:lnTo>
                    <a:pt x="1915355" y="1662008"/>
                  </a:lnTo>
                  <a:lnTo>
                    <a:pt x="1940610" y="1624625"/>
                  </a:lnTo>
                  <a:lnTo>
                    <a:pt x="1964285" y="1586126"/>
                  </a:lnTo>
                  <a:lnTo>
                    <a:pt x="1986333" y="1546559"/>
                  </a:lnTo>
                  <a:lnTo>
                    <a:pt x="2006708" y="1505970"/>
                  </a:lnTo>
                  <a:lnTo>
                    <a:pt x="2025364" y="1464405"/>
                  </a:lnTo>
                  <a:lnTo>
                    <a:pt x="2042253" y="1421911"/>
                  </a:lnTo>
                  <a:lnTo>
                    <a:pt x="2057329" y="1378535"/>
                  </a:lnTo>
                  <a:lnTo>
                    <a:pt x="2070546" y="1334323"/>
                  </a:lnTo>
                  <a:lnTo>
                    <a:pt x="2081858" y="1289321"/>
                  </a:lnTo>
                  <a:lnTo>
                    <a:pt x="2091217" y="1243577"/>
                  </a:lnTo>
                  <a:lnTo>
                    <a:pt x="2098577" y="1197136"/>
                  </a:lnTo>
                  <a:lnTo>
                    <a:pt x="2103892" y="1150045"/>
                  </a:lnTo>
                  <a:lnTo>
                    <a:pt x="2107115" y="1102351"/>
                  </a:lnTo>
                  <a:lnTo>
                    <a:pt x="2108200" y="1054100"/>
                  </a:lnTo>
                  <a:lnTo>
                    <a:pt x="2107115" y="1005848"/>
                  </a:lnTo>
                  <a:lnTo>
                    <a:pt x="2103892" y="958154"/>
                  </a:lnTo>
                  <a:lnTo>
                    <a:pt x="2098577" y="911063"/>
                  </a:lnTo>
                  <a:lnTo>
                    <a:pt x="2091217" y="864622"/>
                  </a:lnTo>
                  <a:lnTo>
                    <a:pt x="2081858" y="818878"/>
                  </a:lnTo>
                  <a:lnTo>
                    <a:pt x="2070546" y="773876"/>
                  </a:lnTo>
                  <a:lnTo>
                    <a:pt x="2057329" y="729664"/>
                  </a:lnTo>
                  <a:lnTo>
                    <a:pt x="2042253" y="686288"/>
                  </a:lnTo>
                  <a:lnTo>
                    <a:pt x="2025364" y="643794"/>
                  </a:lnTo>
                  <a:lnTo>
                    <a:pt x="2006708" y="602229"/>
                  </a:lnTo>
                  <a:lnTo>
                    <a:pt x="1986333" y="561640"/>
                  </a:lnTo>
                  <a:lnTo>
                    <a:pt x="1964285" y="522073"/>
                  </a:lnTo>
                  <a:lnTo>
                    <a:pt x="1940610" y="483574"/>
                  </a:lnTo>
                  <a:lnTo>
                    <a:pt x="1915355" y="446191"/>
                  </a:lnTo>
                  <a:lnTo>
                    <a:pt x="1888566" y="409968"/>
                  </a:lnTo>
                  <a:lnTo>
                    <a:pt x="1860290" y="374954"/>
                  </a:lnTo>
                  <a:lnTo>
                    <a:pt x="1830573" y="341195"/>
                  </a:lnTo>
                  <a:lnTo>
                    <a:pt x="1799463" y="308737"/>
                  </a:lnTo>
                  <a:lnTo>
                    <a:pt x="1767004" y="277626"/>
                  </a:lnTo>
                  <a:lnTo>
                    <a:pt x="1733245" y="247909"/>
                  </a:lnTo>
                  <a:lnTo>
                    <a:pt x="1698231" y="219633"/>
                  </a:lnTo>
                  <a:lnTo>
                    <a:pt x="1662008" y="192844"/>
                  </a:lnTo>
                  <a:lnTo>
                    <a:pt x="1624625" y="167589"/>
                  </a:lnTo>
                  <a:lnTo>
                    <a:pt x="1586126" y="143914"/>
                  </a:lnTo>
                  <a:lnTo>
                    <a:pt x="1546559" y="121866"/>
                  </a:lnTo>
                  <a:lnTo>
                    <a:pt x="1505970" y="101491"/>
                  </a:lnTo>
                  <a:lnTo>
                    <a:pt x="1464405" y="82835"/>
                  </a:lnTo>
                  <a:lnTo>
                    <a:pt x="1421911" y="65946"/>
                  </a:lnTo>
                  <a:lnTo>
                    <a:pt x="1378535" y="50870"/>
                  </a:lnTo>
                  <a:lnTo>
                    <a:pt x="1334323" y="37653"/>
                  </a:lnTo>
                  <a:lnTo>
                    <a:pt x="1289321" y="26341"/>
                  </a:lnTo>
                  <a:lnTo>
                    <a:pt x="1243577" y="16982"/>
                  </a:lnTo>
                  <a:lnTo>
                    <a:pt x="1197136" y="9622"/>
                  </a:lnTo>
                  <a:lnTo>
                    <a:pt x="1150045" y="4307"/>
                  </a:lnTo>
                  <a:lnTo>
                    <a:pt x="1102351" y="1084"/>
                  </a:lnTo>
                  <a:lnTo>
                    <a:pt x="1054100" y="0"/>
                  </a:lnTo>
                  <a:close/>
                </a:path>
              </a:pathLst>
            </a:custGeom>
            <a:solidFill>
              <a:srgbClr val="F0E5DB"/>
            </a:solidFill>
          </p:spPr>
          <p:txBody>
            <a:bodyPr wrap="square" lIns="0" tIns="0" rIns="0" bIns="0" rtlCol="0"/>
            <a:lstStyle/>
            <a:p>
              <a:endParaRPr/>
            </a:p>
          </p:txBody>
        </p:sp>
        <p:sp>
          <p:nvSpPr>
            <p:cNvPr id="9" name="object 9"/>
            <p:cNvSpPr/>
            <p:nvPr/>
          </p:nvSpPr>
          <p:spPr>
            <a:xfrm>
              <a:off x="1485607" y="3091788"/>
              <a:ext cx="1236980" cy="1236980"/>
            </a:xfrm>
            <a:custGeom>
              <a:avLst/>
              <a:gdLst/>
              <a:ahLst/>
              <a:cxnLst/>
              <a:rect l="l" t="t" r="r" b="b"/>
              <a:pathLst>
                <a:path w="1236980" h="1236979">
                  <a:moveTo>
                    <a:pt x="579818" y="833513"/>
                  </a:moveTo>
                  <a:lnTo>
                    <a:pt x="576961" y="819416"/>
                  </a:lnTo>
                  <a:lnTo>
                    <a:pt x="569201" y="807897"/>
                  </a:lnTo>
                  <a:lnTo>
                    <a:pt x="557669" y="800138"/>
                  </a:lnTo>
                  <a:lnTo>
                    <a:pt x="543572" y="797280"/>
                  </a:lnTo>
                  <a:lnTo>
                    <a:pt x="181178" y="797280"/>
                  </a:lnTo>
                  <a:lnTo>
                    <a:pt x="167068" y="800138"/>
                  </a:lnTo>
                  <a:lnTo>
                    <a:pt x="155549" y="807897"/>
                  </a:lnTo>
                  <a:lnTo>
                    <a:pt x="147789" y="819416"/>
                  </a:lnTo>
                  <a:lnTo>
                    <a:pt x="144945" y="833513"/>
                  </a:lnTo>
                  <a:lnTo>
                    <a:pt x="147789" y="847623"/>
                  </a:lnTo>
                  <a:lnTo>
                    <a:pt x="155549" y="859142"/>
                  </a:lnTo>
                  <a:lnTo>
                    <a:pt x="167068" y="866914"/>
                  </a:lnTo>
                  <a:lnTo>
                    <a:pt x="181178" y="869759"/>
                  </a:lnTo>
                  <a:lnTo>
                    <a:pt x="543572" y="869759"/>
                  </a:lnTo>
                  <a:lnTo>
                    <a:pt x="557669" y="866914"/>
                  </a:lnTo>
                  <a:lnTo>
                    <a:pt x="569201" y="859142"/>
                  </a:lnTo>
                  <a:lnTo>
                    <a:pt x="576961" y="847623"/>
                  </a:lnTo>
                  <a:lnTo>
                    <a:pt x="579818" y="833513"/>
                  </a:lnTo>
                  <a:close/>
                </a:path>
                <a:path w="1236980" h="1236979">
                  <a:moveTo>
                    <a:pt x="579831" y="688555"/>
                  </a:moveTo>
                  <a:lnTo>
                    <a:pt x="576973" y="674458"/>
                  </a:lnTo>
                  <a:lnTo>
                    <a:pt x="569214" y="662940"/>
                  </a:lnTo>
                  <a:lnTo>
                    <a:pt x="557682" y="655180"/>
                  </a:lnTo>
                  <a:lnTo>
                    <a:pt x="543585" y="652322"/>
                  </a:lnTo>
                  <a:lnTo>
                    <a:pt x="181190" y="652322"/>
                  </a:lnTo>
                  <a:lnTo>
                    <a:pt x="167081" y="655180"/>
                  </a:lnTo>
                  <a:lnTo>
                    <a:pt x="155562" y="662940"/>
                  </a:lnTo>
                  <a:lnTo>
                    <a:pt x="147789" y="674458"/>
                  </a:lnTo>
                  <a:lnTo>
                    <a:pt x="144945" y="688555"/>
                  </a:lnTo>
                  <a:lnTo>
                    <a:pt x="147789" y="702665"/>
                  </a:lnTo>
                  <a:lnTo>
                    <a:pt x="155562" y="714184"/>
                  </a:lnTo>
                  <a:lnTo>
                    <a:pt x="167081" y="721956"/>
                  </a:lnTo>
                  <a:lnTo>
                    <a:pt x="181190" y="724801"/>
                  </a:lnTo>
                  <a:lnTo>
                    <a:pt x="543585" y="724801"/>
                  </a:lnTo>
                  <a:lnTo>
                    <a:pt x="557682" y="721956"/>
                  </a:lnTo>
                  <a:lnTo>
                    <a:pt x="569214" y="714184"/>
                  </a:lnTo>
                  <a:lnTo>
                    <a:pt x="576973" y="702665"/>
                  </a:lnTo>
                  <a:lnTo>
                    <a:pt x="579831" y="688555"/>
                  </a:lnTo>
                  <a:close/>
                </a:path>
                <a:path w="1236980" h="1236979">
                  <a:moveTo>
                    <a:pt x="579831" y="543585"/>
                  </a:moveTo>
                  <a:lnTo>
                    <a:pt x="576973" y="529488"/>
                  </a:lnTo>
                  <a:lnTo>
                    <a:pt x="569214" y="517969"/>
                  </a:lnTo>
                  <a:lnTo>
                    <a:pt x="557682" y="510209"/>
                  </a:lnTo>
                  <a:lnTo>
                    <a:pt x="543585" y="507352"/>
                  </a:lnTo>
                  <a:lnTo>
                    <a:pt x="181190" y="507352"/>
                  </a:lnTo>
                  <a:lnTo>
                    <a:pt x="167081" y="510209"/>
                  </a:lnTo>
                  <a:lnTo>
                    <a:pt x="155562" y="517969"/>
                  </a:lnTo>
                  <a:lnTo>
                    <a:pt x="147789" y="529488"/>
                  </a:lnTo>
                  <a:lnTo>
                    <a:pt x="144945" y="543585"/>
                  </a:lnTo>
                  <a:lnTo>
                    <a:pt x="147789" y="557695"/>
                  </a:lnTo>
                  <a:lnTo>
                    <a:pt x="155562" y="569214"/>
                  </a:lnTo>
                  <a:lnTo>
                    <a:pt x="167081" y="576986"/>
                  </a:lnTo>
                  <a:lnTo>
                    <a:pt x="181190" y="579831"/>
                  </a:lnTo>
                  <a:lnTo>
                    <a:pt x="543585" y="579831"/>
                  </a:lnTo>
                  <a:lnTo>
                    <a:pt x="557682" y="576986"/>
                  </a:lnTo>
                  <a:lnTo>
                    <a:pt x="569214" y="569214"/>
                  </a:lnTo>
                  <a:lnTo>
                    <a:pt x="576973" y="557695"/>
                  </a:lnTo>
                  <a:lnTo>
                    <a:pt x="579831" y="543585"/>
                  </a:lnTo>
                  <a:close/>
                </a:path>
                <a:path w="1236980" h="1236979">
                  <a:moveTo>
                    <a:pt x="724789" y="1055789"/>
                  </a:moveTo>
                  <a:lnTo>
                    <a:pt x="721931" y="1041692"/>
                  </a:lnTo>
                  <a:lnTo>
                    <a:pt x="714171" y="1030160"/>
                  </a:lnTo>
                  <a:lnTo>
                    <a:pt x="702640" y="1022400"/>
                  </a:lnTo>
                  <a:lnTo>
                    <a:pt x="688543" y="1019543"/>
                  </a:lnTo>
                  <a:lnTo>
                    <a:pt x="471106" y="1019543"/>
                  </a:lnTo>
                  <a:lnTo>
                    <a:pt x="456996" y="1022400"/>
                  </a:lnTo>
                  <a:lnTo>
                    <a:pt x="445477" y="1030160"/>
                  </a:lnTo>
                  <a:lnTo>
                    <a:pt x="437705" y="1041692"/>
                  </a:lnTo>
                  <a:lnTo>
                    <a:pt x="434860" y="1055789"/>
                  </a:lnTo>
                  <a:lnTo>
                    <a:pt x="437705" y="1069898"/>
                  </a:lnTo>
                  <a:lnTo>
                    <a:pt x="445477" y="1081417"/>
                  </a:lnTo>
                  <a:lnTo>
                    <a:pt x="456996" y="1089177"/>
                  </a:lnTo>
                  <a:lnTo>
                    <a:pt x="471106" y="1092022"/>
                  </a:lnTo>
                  <a:lnTo>
                    <a:pt x="688543" y="1092022"/>
                  </a:lnTo>
                  <a:lnTo>
                    <a:pt x="702640" y="1089177"/>
                  </a:lnTo>
                  <a:lnTo>
                    <a:pt x="714171" y="1081417"/>
                  </a:lnTo>
                  <a:lnTo>
                    <a:pt x="721931" y="1069898"/>
                  </a:lnTo>
                  <a:lnTo>
                    <a:pt x="724789" y="1055789"/>
                  </a:lnTo>
                  <a:close/>
                </a:path>
                <a:path w="1236980" h="1236979">
                  <a:moveTo>
                    <a:pt x="724789" y="398627"/>
                  </a:moveTo>
                  <a:lnTo>
                    <a:pt x="721931" y="384530"/>
                  </a:lnTo>
                  <a:lnTo>
                    <a:pt x="714171" y="373011"/>
                  </a:lnTo>
                  <a:lnTo>
                    <a:pt x="702640" y="365252"/>
                  </a:lnTo>
                  <a:lnTo>
                    <a:pt x="688543" y="362394"/>
                  </a:lnTo>
                  <a:lnTo>
                    <a:pt x="181190" y="362394"/>
                  </a:lnTo>
                  <a:lnTo>
                    <a:pt x="167081" y="365252"/>
                  </a:lnTo>
                  <a:lnTo>
                    <a:pt x="155562" y="373011"/>
                  </a:lnTo>
                  <a:lnTo>
                    <a:pt x="147789" y="384530"/>
                  </a:lnTo>
                  <a:lnTo>
                    <a:pt x="144945" y="398627"/>
                  </a:lnTo>
                  <a:lnTo>
                    <a:pt x="147789" y="412737"/>
                  </a:lnTo>
                  <a:lnTo>
                    <a:pt x="155562" y="424256"/>
                  </a:lnTo>
                  <a:lnTo>
                    <a:pt x="167081" y="432028"/>
                  </a:lnTo>
                  <a:lnTo>
                    <a:pt x="181190" y="434873"/>
                  </a:lnTo>
                  <a:lnTo>
                    <a:pt x="688543" y="434873"/>
                  </a:lnTo>
                  <a:lnTo>
                    <a:pt x="702640" y="432028"/>
                  </a:lnTo>
                  <a:lnTo>
                    <a:pt x="714171" y="424256"/>
                  </a:lnTo>
                  <a:lnTo>
                    <a:pt x="721931" y="412737"/>
                  </a:lnTo>
                  <a:lnTo>
                    <a:pt x="724789" y="398627"/>
                  </a:lnTo>
                  <a:close/>
                </a:path>
                <a:path w="1236980" h="1236979">
                  <a:moveTo>
                    <a:pt x="1236865" y="466128"/>
                  </a:moveTo>
                  <a:lnTo>
                    <a:pt x="1228902" y="425259"/>
                  </a:lnTo>
                  <a:lnTo>
                    <a:pt x="1205014" y="389280"/>
                  </a:lnTo>
                  <a:lnTo>
                    <a:pt x="1169060" y="365442"/>
                  </a:lnTo>
                  <a:lnTo>
                    <a:pt x="1164374" y="364540"/>
                  </a:lnTo>
                  <a:lnTo>
                    <a:pt x="1164374" y="466166"/>
                  </a:lnTo>
                  <a:lnTo>
                    <a:pt x="1161732" y="479780"/>
                  </a:lnTo>
                  <a:lnTo>
                    <a:pt x="1153756" y="491794"/>
                  </a:lnTo>
                  <a:lnTo>
                    <a:pt x="1116393" y="529183"/>
                  </a:lnTo>
                  <a:lnTo>
                    <a:pt x="1085621" y="498411"/>
                  </a:lnTo>
                  <a:lnTo>
                    <a:pt x="1065161" y="477951"/>
                  </a:lnTo>
                  <a:lnTo>
                    <a:pt x="1065161" y="580453"/>
                  </a:lnTo>
                  <a:lnTo>
                    <a:pt x="890955" y="754799"/>
                  </a:lnTo>
                  <a:lnTo>
                    <a:pt x="839724" y="703567"/>
                  </a:lnTo>
                  <a:lnTo>
                    <a:pt x="839724" y="806069"/>
                  </a:lnTo>
                  <a:lnTo>
                    <a:pt x="820140" y="825639"/>
                  </a:lnTo>
                  <a:lnTo>
                    <a:pt x="743267" y="851268"/>
                  </a:lnTo>
                  <a:lnTo>
                    <a:pt x="768896" y="774395"/>
                  </a:lnTo>
                  <a:lnTo>
                    <a:pt x="788466" y="754811"/>
                  </a:lnTo>
                  <a:lnTo>
                    <a:pt x="839724" y="806069"/>
                  </a:lnTo>
                  <a:lnTo>
                    <a:pt x="839724" y="703567"/>
                  </a:lnTo>
                  <a:lnTo>
                    <a:pt x="1013917" y="529209"/>
                  </a:lnTo>
                  <a:lnTo>
                    <a:pt x="1065161" y="580453"/>
                  </a:lnTo>
                  <a:lnTo>
                    <a:pt x="1065161" y="477951"/>
                  </a:lnTo>
                  <a:lnTo>
                    <a:pt x="1102512" y="440524"/>
                  </a:lnTo>
                  <a:lnTo>
                    <a:pt x="1114488" y="432587"/>
                  </a:lnTo>
                  <a:lnTo>
                    <a:pt x="1128141" y="429933"/>
                  </a:lnTo>
                  <a:lnTo>
                    <a:pt x="1141780" y="432587"/>
                  </a:lnTo>
                  <a:lnTo>
                    <a:pt x="1153769" y="440524"/>
                  </a:lnTo>
                  <a:lnTo>
                    <a:pt x="1161719" y="452501"/>
                  </a:lnTo>
                  <a:lnTo>
                    <a:pt x="1164374" y="466166"/>
                  </a:lnTo>
                  <a:lnTo>
                    <a:pt x="1164374" y="364540"/>
                  </a:lnTo>
                  <a:lnTo>
                    <a:pt x="1128128" y="357492"/>
                  </a:lnTo>
                  <a:lnTo>
                    <a:pt x="1087196" y="365442"/>
                  </a:lnTo>
                  <a:lnTo>
                    <a:pt x="1051255" y="389293"/>
                  </a:lnTo>
                  <a:lnTo>
                    <a:pt x="942225" y="498411"/>
                  </a:lnTo>
                  <a:lnTo>
                    <a:pt x="942225" y="217436"/>
                  </a:lnTo>
                  <a:lnTo>
                    <a:pt x="933996" y="169595"/>
                  </a:lnTo>
                  <a:lnTo>
                    <a:pt x="910374" y="134353"/>
                  </a:lnTo>
                  <a:lnTo>
                    <a:pt x="869746" y="93726"/>
                  </a:lnTo>
                  <a:lnTo>
                    <a:pt x="869746" y="217436"/>
                  </a:lnTo>
                  <a:lnTo>
                    <a:pt x="869746" y="289915"/>
                  </a:lnTo>
                  <a:lnTo>
                    <a:pt x="869746" y="570953"/>
                  </a:lnTo>
                  <a:lnTo>
                    <a:pt x="707618" y="733171"/>
                  </a:lnTo>
                  <a:lnTo>
                    <a:pt x="704621" y="738022"/>
                  </a:lnTo>
                  <a:lnTo>
                    <a:pt x="651586" y="897102"/>
                  </a:lnTo>
                  <a:lnTo>
                    <a:pt x="649744" y="907034"/>
                  </a:lnTo>
                  <a:lnTo>
                    <a:pt x="650684" y="916901"/>
                  </a:lnTo>
                  <a:lnTo>
                    <a:pt x="677646" y="943851"/>
                  </a:lnTo>
                  <a:lnTo>
                    <a:pt x="687514" y="944778"/>
                  </a:lnTo>
                  <a:lnTo>
                    <a:pt x="697433" y="942949"/>
                  </a:lnTo>
                  <a:lnTo>
                    <a:pt x="856513" y="889914"/>
                  </a:lnTo>
                  <a:lnTo>
                    <a:pt x="861364" y="886917"/>
                  </a:lnTo>
                  <a:lnTo>
                    <a:pt x="869746" y="878547"/>
                  </a:lnTo>
                  <a:lnTo>
                    <a:pt x="869746" y="1128255"/>
                  </a:lnTo>
                  <a:lnTo>
                    <a:pt x="866889" y="1142352"/>
                  </a:lnTo>
                  <a:lnTo>
                    <a:pt x="859116" y="1153883"/>
                  </a:lnTo>
                  <a:lnTo>
                    <a:pt x="847585" y="1161656"/>
                  </a:lnTo>
                  <a:lnTo>
                    <a:pt x="833501" y="1164501"/>
                  </a:lnTo>
                  <a:lnTo>
                    <a:pt x="108712" y="1164501"/>
                  </a:lnTo>
                  <a:lnTo>
                    <a:pt x="94615" y="1161656"/>
                  </a:lnTo>
                  <a:lnTo>
                    <a:pt x="83096" y="1153883"/>
                  </a:lnTo>
                  <a:lnTo>
                    <a:pt x="75323" y="1142352"/>
                  </a:lnTo>
                  <a:lnTo>
                    <a:pt x="72478" y="1128255"/>
                  </a:lnTo>
                  <a:lnTo>
                    <a:pt x="72478" y="108724"/>
                  </a:lnTo>
                  <a:lnTo>
                    <a:pt x="75323" y="94640"/>
                  </a:lnTo>
                  <a:lnTo>
                    <a:pt x="83108" y="83096"/>
                  </a:lnTo>
                  <a:lnTo>
                    <a:pt x="94615" y="75336"/>
                  </a:lnTo>
                  <a:lnTo>
                    <a:pt x="108712" y="72478"/>
                  </a:lnTo>
                  <a:lnTo>
                    <a:pt x="652310" y="72478"/>
                  </a:lnTo>
                  <a:lnTo>
                    <a:pt x="652310" y="253682"/>
                  </a:lnTo>
                  <a:lnTo>
                    <a:pt x="655154" y="267792"/>
                  </a:lnTo>
                  <a:lnTo>
                    <a:pt x="662914" y="279311"/>
                  </a:lnTo>
                  <a:lnTo>
                    <a:pt x="674433" y="287070"/>
                  </a:lnTo>
                  <a:lnTo>
                    <a:pt x="688543" y="289915"/>
                  </a:lnTo>
                  <a:lnTo>
                    <a:pt x="869746" y="289915"/>
                  </a:lnTo>
                  <a:lnTo>
                    <a:pt x="869746" y="217436"/>
                  </a:lnTo>
                  <a:lnTo>
                    <a:pt x="724789" y="217436"/>
                  </a:lnTo>
                  <a:lnTo>
                    <a:pt x="724789" y="72478"/>
                  </a:lnTo>
                  <a:lnTo>
                    <a:pt x="730986" y="72478"/>
                  </a:lnTo>
                  <a:lnTo>
                    <a:pt x="738847" y="73367"/>
                  </a:lnTo>
                  <a:lnTo>
                    <a:pt x="859129" y="185597"/>
                  </a:lnTo>
                  <a:lnTo>
                    <a:pt x="869746" y="217436"/>
                  </a:lnTo>
                  <a:lnTo>
                    <a:pt x="869746" y="93726"/>
                  </a:lnTo>
                  <a:lnTo>
                    <a:pt x="807885" y="31838"/>
                  </a:lnTo>
                  <a:lnTo>
                    <a:pt x="772629" y="8229"/>
                  </a:lnTo>
                  <a:lnTo>
                    <a:pt x="730999" y="0"/>
                  </a:lnTo>
                  <a:lnTo>
                    <a:pt x="108712" y="0"/>
                  </a:lnTo>
                  <a:lnTo>
                    <a:pt x="66433" y="8559"/>
                  </a:lnTo>
                  <a:lnTo>
                    <a:pt x="31877" y="31889"/>
                  </a:lnTo>
                  <a:lnTo>
                    <a:pt x="8547" y="66446"/>
                  </a:lnTo>
                  <a:lnTo>
                    <a:pt x="0" y="108724"/>
                  </a:lnTo>
                  <a:lnTo>
                    <a:pt x="0" y="1128255"/>
                  </a:lnTo>
                  <a:lnTo>
                    <a:pt x="8547" y="1170546"/>
                  </a:lnTo>
                  <a:lnTo>
                    <a:pt x="31877" y="1205103"/>
                  </a:lnTo>
                  <a:lnTo>
                    <a:pt x="66433" y="1228432"/>
                  </a:lnTo>
                  <a:lnTo>
                    <a:pt x="108712" y="1236980"/>
                  </a:lnTo>
                  <a:lnTo>
                    <a:pt x="833501" y="1236980"/>
                  </a:lnTo>
                  <a:lnTo>
                    <a:pt x="875766" y="1228432"/>
                  </a:lnTo>
                  <a:lnTo>
                    <a:pt x="910336" y="1205103"/>
                  </a:lnTo>
                  <a:lnTo>
                    <a:pt x="933665" y="1170546"/>
                  </a:lnTo>
                  <a:lnTo>
                    <a:pt x="934885" y="1164501"/>
                  </a:lnTo>
                  <a:lnTo>
                    <a:pt x="942225" y="1128255"/>
                  </a:lnTo>
                  <a:lnTo>
                    <a:pt x="942225" y="878547"/>
                  </a:lnTo>
                  <a:lnTo>
                    <a:pt x="942225" y="851268"/>
                  </a:lnTo>
                  <a:lnTo>
                    <a:pt x="942225" y="806043"/>
                  </a:lnTo>
                  <a:lnTo>
                    <a:pt x="993406" y="754811"/>
                  </a:lnTo>
                  <a:lnTo>
                    <a:pt x="1205014" y="543026"/>
                  </a:lnTo>
                  <a:lnTo>
                    <a:pt x="1214183" y="529209"/>
                  </a:lnTo>
                  <a:lnTo>
                    <a:pt x="1228902" y="507060"/>
                  </a:lnTo>
                  <a:lnTo>
                    <a:pt x="1236865" y="466128"/>
                  </a:lnTo>
                  <a:close/>
                </a:path>
              </a:pathLst>
            </a:custGeom>
            <a:solidFill>
              <a:srgbClr val="EF5237"/>
            </a:solidFill>
          </p:spPr>
          <p:txBody>
            <a:bodyPr wrap="square" lIns="0" tIns="0" rIns="0" bIns="0" rtlCol="0"/>
            <a:lstStyle/>
            <a:p>
              <a:endParaRPr/>
            </a:p>
          </p:txBody>
        </p:sp>
      </p:grpSp>
      <p:sp>
        <p:nvSpPr>
          <p:cNvPr id="13" name="object 21"/>
          <p:cNvSpPr/>
          <p:nvPr/>
        </p:nvSpPr>
        <p:spPr>
          <a:xfrm>
            <a:off x="3585451" y="326707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4" name="object 22"/>
          <p:cNvSpPr/>
          <p:nvPr/>
        </p:nvSpPr>
        <p:spPr>
          <a:xfrm>
            <a:off x="3585451" y="4380014"/>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5" name="object 23"/>
          <p:cNvSpPr/>
          <p:nvPr/>
        </p:nvSpPr>
        <p:spPr>
          <a:xfrm>
            <a:off x="3585451" y="555395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7" name="object 25"/>
          <p:cNvSpPr/>
          <p:nvPr/>
        </p:nvSpPr>
        <p:spPr>
          <a:xfrm>
            <a:off x="3721253" y="3349561"/>
            <a:ext cx="0" cy="2349500"/>
          </a:xfrm>
          <a:custGeom>
            <a:avLst/>
            <a:gdLst/>
            <a:ahLst/>
            <a:cxnLst/>
            <a:rect l="l" t="t" r="r" b="b"/>
            <a:pathLst>
              <a:path h="2349500">
                <a:moveTo>
                  <a:pt x="0" y="0"/>
                </a:moveTo>
                <a:lnTo>
                  <a:pt x="0" y="0"/>
                </a:lnTo>
              </a:path>
              <a:path h="2349500">
                <a:moveTo>
                  <a:pt x="0" y="2349500"/>
                </a:moveTo>
                <a:lnTo>
                  <a:pt x="0" y="2349500"/>
                </a:lnTo>
              </a:path>
            </a:pathLst>
          </a:custGeom>
          <a:ln w="25400">
            <a:solidFill>
              <a:srgbClr val="EF5237"/>
            </a:solidFill>
          </a:ln>
        </p:spPr>
        <p:txBody>
          <a:bodyPr wrap="square" lIns="0" tIns="0" rIns="0" bIns="0" rtlCol="0"/>
          <a:lstStyle/>
          <a:p>
            <a:endParaRPr/>
          </a:p>
        </p:txBody>
      </p:sp>
      <p:sp>
        <p:nvSpPr>
          <p:cNvPr id="19" name="Прямоугольник 1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22" name="object 23"/>
          <p:cNvSpPr/>
          <p:nvPr/>
        </p:nvSpPr>
        <p:spPr>
          <a:xfrm>
            <a:off x="3581869" y="6921262"/>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pic>
        <p:nvPicPr>
          <p:cNvPr id="18" name="Picture 2">
            <a:extLst>
              <a:ext uri="{FF2B5EF4-FFF2-40B4-BE49-F238E27FC236}">
                <a16:creationId xmlns:a16="http://schemas.microsoft.com/office/drawing/2014/main" xmlns="" id="{693C772E-0AB6-47A7-A1EC-34F6142F1F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598" y="5832723"/>
            <a:ext cx="1902473" cy="2690909"/>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6"/>
          <p:cNvSpPr txBox="1">
            <a:spLocks/>
          </p:cNvSpPr>
          <p:nvPr/>
        </p:nvSpPr>
        <p:spPr>
          <a:xfrm>
            <a:off x="773798" y="1122727"/>
            <a:ext cx="14275702" cy="876137"/>
          </a:xfrm>
          <a:prstGeom prst="rect">
            <a:avLst/>
          </a:prstGeom>
        </p:spPr>
        <p:txBody>
          <a:bodyPr vert="horz" wrap="square" lIns="0" tIns="5715" rIns="0" bIns="0" rtlCol="0">
            <a:spAutoFit/>
          </a:bodyPr>
          <a:lstStyle>
            <a:lvl1pPr>
              <a:defRPr sz="9850" b="1" i="0">
                <a:solidFill>
                  <a:srgbClr val="4C1913"/>
                </a:solidFill>
                <a:latin typeface="Trebuchet MS"/>
                <a:ea typeface="+mj-ea"/>
                <a:cs typeface="Trebuchet MS"/>
              </a:defRPr>
            </a:lvl1pPr>
          </a:lstStyle>
          <a:p>
            <a:pPr marL="12700" marR="4169410" algn="just">
              <a:lnSpc>
                <a:spcPct val="101499"/>
              </a:lnSpc>
              <a:spcBef>
                <a:spcPts val="45"/>
              </a:spcBef>
            </a:pPr>
            <a:r>
              <a:rPr lang="ru-RU" sz="2800" spc="-95" dirty="0">
                <a:solidFill>
                  <a:srgbClr val="EF5237"/>
                </a:solidFill>
                <a:latin typeface="Verdana"/>
                <a:ea typeface="+mn-ea"/>
                <a:cs typeface="Verdana"/>
              </a:rPr>
              <a:t>3</a:t>
            </a:r>
            <a:r>
              <a:rPr lang="ru-RU" sz="2800" kern="1200" spc="-95" dirty="0" smtClean="0">
                <a:solidFill>
                  <a:srgbClr val="EF5237"/>
                </a:solidFill>
                <a:latin typeface="Verdana"/>
                <a:ea typeface="+mn-ea"/>
                <a:cs typeface="Verdana"/>
              </a:rPr>
              <a:t>.1 Комплекс мер поддержки АНО АО «Агентство регионального развития:</a:t>
            </a:r>
            <a:endParaRPr lang="ru-RU" sz="2800" kern="1200" spc="-95" dirty="0">
              <a:solidFill>
                <a:srgbClr val="EF5237"/>
              </a:solidFill>
              <a:latin typeface="Verdana"/>
              <a:ea typeface="+mn-ea"/>
              <a:cs typeface="Verdana"/>
            </a:endParaRPr>
          </a:p>
        </p:txBody>
      </p:sp>
    </p:spTree>
    <p:extLst>
      <p:ext uri="{BB962C8B-B14F-4D97-AF65-F5344CB8AC3E}">
        <p14:creationId xmlns:p14="http://schemas.microsoft.com/office/powerpoint/2010/main" val="3864476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4" name="object 4"/>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31" name="object 6"/>
          <p:cNvSpPr txBox="1">
            <a:spLocks noGrp="1"/>
          </p:cNvSpPr>
          <p:nvPr>
            <p:ph type="title"/>
          </p:nvPr>
        </p:nvSpPr>
        <p:spPr>
          <a:xfrm>
            <a:off x="773798" y="1122727"/>
            <a:ext cx="14275702" cy="440955"/>
          </a:xfrm>
          <a:prstGeom prst="rect">
            <a:avLst/>
          </a:prstGeom>
        </p:spPr>
        <p:txBody>
          <a:bodyPr vert="horz" wrap="square" lIns="0" tIns="5715" rIns="0" bIns="0" rtlCol="0">
            <a:spAutoFit/>
          </a:bodyPr>
          <a:lstStyle/>
          <a:p>
            <a:pPr marL="12700" marR="4169410" algn="just">
              <a:lnSpc>
                <a:spcPct val="101499"/>
              </a:lnSpc>
              <a:spcBef>
                <a:spcPts val="45"/>
              </a:spcBef>
            </a:pPr>
            <a:r>
              <a:rPr lang="ru-RU" sz="2800" kern="1200" spc="-95" dirty="0" smtClean="0">
                <a:solidFill>
                  <a:srgbClr val="EF5237"/>
                </a:solidFill>
                <a:latin typeface="Verdana"/>
                <a:ea typeface="+mn-ea"/>
                <a:cs typeface="Verdana"/>
              </a:rPr>
              <a:t>3.1 </a:t>
            </a:r>
            <a:r>
              <a:rPr lang="ru-RU" sz="2800" kern="1200" spc="-95" dirty="0">
                <a:solidFill>
                  <a:srgbClr val="EF5237"/>
                </a:solidFill>
                <a:latin typeface="Verdana"/>
                <a:ea typeface="+mn-ea"/>
                <a:cs typeface="Verdana"/>
              </a:rPr>
              <a:t>Консультационные меры поддержки:</a:t>
            </a:r>
            <a:endParaRPr sz="2800" kern="1200" spc="-95" dirty="0">
              <a:solidFill>
                <a:srgbClr val="EF5237"/>
              </a:solidFill>
              <a:latin typeface="Verdana"/>
              <a:ea typeface="+mn-ea"/>
              <a:cs typeface="Verdana"/>
            </a:endParaRPr>
          </a:p>
        </p:txBody>
      </p:sp>
      <p:sp>
        <p:nvSpPr>
          <p:cNvPr id="25" name="Прямоугольник 2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pic>
        <p:nvPicPr>
          <p:cNvPr id="28" name="Рисунок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386" y="733777"/>
            <a:ext cx="1155014" cy="1155014"/>
          </a:xfrm>
          <a:prstGeom prst="rect">
            <a:avLst/>
          </a:prstGeom>
        </p:spPr>
      </p:pic>
      <p:graphicFrame>
        <p:nvGraphicFramePr>
          <p:cNvPr id="3" name="Таблица 2">
            <a:extLst>
              <a:ext uri="{FF2B5EF4-FFF2-40B4-BE49-F238E27FC236}">
                <a16:creationId xmlns:a16="http://schemas.microsoft.com/office/drawing/2014/main" xmlns="" id="{0D32AD31-4ACE-4289-B5DD-2DC93D45EF9B}"/>
              </a:ext>
            </a:extLst>
          </p:cNvPr>
          <p:cNvGraphicFramePr>
            <a:graphicFrameLocks noGrp="1"/>
          </p:cNvGraphicFramePr>
          <p:nvPr>
            <p:extLst>
              <p:ext uri="{D42A27DB-BD31-4B8C-83A1-F6EECF244321}">
                <p14:modId xmlns:p14="http://schemas.microsoft.com/office/powerpoint/2010/main" val="613254184"/>
              </p:ext>
            </p:extLst>
          </p:nvPr>
        </p:nvGraphicFramePr>
        <p:xfrm>
          <a:off x="1224236" y="1883420"/>
          <a:ext cx="12334785" cy="7410844"/>
        </p:xfrm>
        <a:graphic>
          <a:graphicData uri="http://schemas.openxmlformats.org/drawingml/2006/table">
            <a:tbl>
              <a:tblPr firstRow="1" firstCol="1" bandRow="1">
                <a:tableStyleId>{5C22544A-7EE6-4342-B048-85BDC9FD1C3A}</a:tableStyleId>
              </a:tblPr>
              <a:tblGrid>
                <a:gridCol w="3189769">
                  <a:extLst>
                    <a:ext uri="{9D8B030D-6E8A-4147-A177-3AD203B41FA5}">
                      <a16:colId xmlns:a16="http://schemas.microsoft.com/office/drawing/2014/main" xmlns="" val="2995403532"/>
                    </a:ext>
                  </a:extLst>
                </a:gridCol>
                <a:gridCol w="9145016">
                  <a:extLst>
                    <a:ext uri="{9D8B030D-6E8A-4147-A177-3AD203B41FA5}">
                      <a16:colId xmlns:a16="http://schemas.microsoft.com/office/drawing/2014/main" xmlns="" val="3482588201"/>
                    </a:ext>
                  </a:extLst>
                </a:gridCol>
              </a:tblGrid>
              <a:tr h="535309">
                <a:tc>
                  <a:txBody>
                    <a:bodyPr/>
                    <a:lstStyle/>
                    <a:p>
                      <a:pPr>
                        <a:lnSpc>
                          <a:spcPct val="107000"/>
                        </a:lnSpc>
                        <a:spcAft>
                          <a:spcPts val="0"/>
                        </a:spcAft>
                      </a:pPr>
                      <a:r>
                        <a:rPr lang="ru-RU" sz="1800" dirty="0" smtClean="0">
                          <a:effectLst/>
                          <a:latin typeface="Gothic Uralic"/>
                          <a:ea typeface="Calibri" panose="020F0502020204030204" pitchFamily="34" charset="0"/>
                          <a:cs typeface="Times New Roman" panose="02020603050405020304" pitchFamily="18" charset="0"/>
                        </a:rPr>
                        <a:t>Вид услуг</a:t>
                      </a:r>
                      <a:endParaRPr lang="ru-RU" sz="180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ru-RU" sz="1800" b="0" kern="1800" dirty="0" smtClean="0">
                          <a:solidFill>
                            <a:schemeClr val="dk1"/>
                          </a:solidFill>
                          <a:effectLst/>
                          <a:latin typeface="Gothic Uralic"/>
                          <a:ea typeface="+mn-ea"/>
                          <a:cs typeface="+mn-cs"/>
                        </a:rPr>
                        <a:t>Особенно актуальными вопросами для предпринимателей могут быть:</a:t>
                      </a: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13027">
                <a:tc>
                  <a:txBody>
                    <a:bodyPr/>
                    <a:lstStyle/>
                    <a:p>
                      <a:pPr>
                        <a:lnSpc>
                          <a:spcPct val="107000"/>
                        </a:lnSpc>
                        <a:spcAft>
                          <a:spcPts val="0"/>
                        </a:spcAft>
                      </a:pPr>
                      <a:r>
                        <a:rPr lang="ru-RU" sz="1800" kern="1800" dirty="0">
                          <a:effectLst/>
                          <a:latin typeface="Gothic Uralic"/>
                        </a:rPr>
                        <a:t>Консультационные услуги по вопросам кадрового делопроизводства</a:t>
                      </a:r>
                      <a:endParaRPr lang="ru-RU" sz="180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u-RU" sz="1800" b="0" kern="1800" dirty="0" smtClean="0">
                          <a:solidFill>
                            <a:schemeClr val="dk1"/>
                          </a:solidFill>
                          <a:effectLst/>
                          <a:latin typeface="Gothic Uralic"/>
                          <a:ea typeface="+mn-ea"/>
                          <a:cs typeface="+mn-cs"/>
                        </a:rPr>
                        <a:t>- </a:t>
                      </a:r>
                      <a:r>
                        <a:rPr lang="ru-RU" sz="1800" b="0" kern="1800" dirty="0">
                          <a:solidFill>
                            <a:schemeClr val="dk1"/>
                          </a:solidFill>
                          <a:effectLst/>
                          <a:latin typeface="Gothic Uralic"/>
                          <a:ea typeface="+mn-ea"/>
                          <a:cs typeface="+mn-cs"/>
                        </a:rPr>
                        <a:t>как оформить изменение режима работы на период пандемии;</a:t>
                      </a:r>
                    </a:p>
                    <a:p>
                      <a:pPr>
                        <a:lnSpc>
                          <a:spcPct val="107000"/>
                        </a:lnSpc>
                        <a:spcAft>
                          <a:spcPts val="0"/>
                        </a:spcAft>
                      </a:pPr>
                      <a:r>
                        <a:rPr lang="ru-RU" sz="1800" b="0" kern="1800" dirty="0">
                          <a:solidFill>
                            <a:schemeClr val="dk1"/>
                          </a:solidFill>
                          <a:effectLst/>
                          <a:latin typeface="Gothic Uralic"/>
                          <a:ea typeface="+mn-ea"/>
                          <a:cs typeface="+mn-cs"/>
                        </a:rPr>
                        <a:t>- как оплачивать работнику период карантина;</a:t>
                      </a:r>
                    </a:p>
                    <a:p>
                      <a:pPr>
                        <a:lnSpc>
                          <a:spcPct val="107000"/>
                        </a:lnSpc>
                        <a:spcAft>
                          <a:spcPts val="0"/>
                        </a:spcAft>
                      </a:pPr>
                      <a:r>
                        <a:rPr lang="ru-RU" sz="1800" b="0" kern="1800" dirty="0">
                          <a:solidFill>
                            <a:schemeClr val="dk1"/>
                          </a:solidFill>
                          <a:effectLst/>
                          <a:latin typeface="Gothic Uralic"/>
                          <a:ea typeface="+mn-ea"/>
                          <a:cs typeface="+mn-cs"/>
                        </a:rPr>
                        <a:t>- как оформить перевод сотрудников на удаленную работу и другие вопросы.</a:t>
                      </a: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4887152"/>
                  </a:ext>
                </a:extLst>
              </a:tr>
              <a:tr h="1646182">
                <a:tc>
                  <a:txBody>
                    <a:bodyPr/>
                    <a:lstStyle/>
                    <a:p>
                      <a:pPr>
                        <a:lnSpc>
                          <a:spcPct val="107000"/>
                        </a:lnSpc>
                        <a:spcAft>
                          <a:spcPts val="0"/>
                        </a:spcAft>
                      </a:pPr>
                      <a:r>
                        <a:rPr lang="ru-RU" sz="1800" kern="1800" dirty="0">
                          <a:effectLst/>
                          <a:latin typeface="Gothic Uralic"/>
                        </a:rPr>
                        <a:t>Консультационные услуги по правовым вопросам </a:t>
                      </a:r>
                      <a:endParaRPr lang="ru-RU" sz="180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u-RU" sz="1800" b="0" kern="1800" dirty="0" smtClean="0">
                          <a:effectLst/>
                          <a:latin typeface="Gothic Uralic"/>
                        </a:rPr>
                        <a:t>- </a:t>
                      </a:r>
                      <a:r>
                        <a:rPr lang="ru-RU" sz="1800" b="0" kern="1800" dirty="0">
                          <a:effectLst/>
                          <a:latin typeface="Gothic Uralic"/>
                        </a:rPr>
                        <a:t>поиск оптимального правового решения по действующему договору аренды;</a:t>
                      </a:r>
                      <a:endParaRPr lang="ru-RU" sz="1800" b="0" dirty="0">
                        <a:effectLst/>
                        <a:latin typeface="Gothic Uralic"/>
                      </a:endParaRPr>
                    </a:p>
                    <a:p>
                      <a:pPr>
                        <a:lnSpc>
                          <a:spcPct val="107000"/>
                        </a:lnSpc>
                        <a:spcAft>
                          <a:spcPts val="0"/>
                        </a:spcAft>
                      </a:pPr>
                      <a:r>
                        <a:rPr lang="ru-RU" sz="1800" b="0" kern="1800" dirty="0">
                          <a:effectLst/>
                          <a:latin typeface="Gothic Uralic"/>
                        </a:rPr>
                        <a:t>- понятие «обстоятельство непреодолимой силы» и как его можно использовать в «свою пользу»;</a:t>
                      </a:r>
                      <a:endParaRPr lang="ru-RU" sz="1800" b="0" dirty="0">
                        <a:effectLst/>
                        <a:latin typeface="Gothic Uralic"/>
                      </a:endParaRPr>
                    </a:p>
                    <a:p>
                      <a:pPr>
                        <a:lnSpc>
                          <a:spcPct val="107000"/>
                        </a:lnSpc>
                        <a:spcAft>
                          <a:spcPts val="0"/>
                        </a:spcAft>
                      </a:pPr>
                      <a:r>
                        <a:rPr lang="ru-RU" sz="1800" b="0" kern="1800" dirty="0">
                          <a:effectLst/>
                          <a:latin typeface="Gothic Uralic"/>
                        </a:rPr>
                        <a:t>- как правильно оформить обязательства с контрагентами, чтобы сократить свои риски и другие вопросы;</a:t>
                      </a:r>
                      <a:endParaRPr lang="ru-RU" sz="1800" b="0" dirty="0">
                        <a:effectLst/>
                        <a:latin typeface="Gothic Uralic"/>
                      </a:endParaRPr>
                    </a:p>
                    <a:p>
                      <a:pPr>
                        <a:lnSpc>
                          <a:spcPct val="107000"/>
                        </a:lnSpc>
                        <a:spcAft>
                          <a:spcPts val="0"/>
                        </a:spcAft>
                      </a:pPr>
                      <a:r>
                        <a:rPr lang="ru-RU" sz="1800" b="0" kern="1800" dirty="0">
                          <a:effectLst/>
                          <a:latin typeface="Gothic Uralic"/>
                        </a:rPr>
                        <a:t>- отсрочка или рассрочка уплаты налогов, сборов, страховых </a:t>
                      </a:r>
                      <a:r>
                        <a:rPr lang="ru-RU" sz="1800" b="0" kern="1800" dirty="0" smtClean="0">
                          <a:effectLst/>
                          <a:latin typeface="Gothic Uralic"/>
                        </a:rPr>
                        <a:t>взносов</a:t>
                      </a:r>
                      <a:endParaRPr lang="ru-RU" sz="1800" b="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4736131"/>
                  </a:ext>
                </a:extLst>
              </a:tr>
              <a:tr h="813027">
                <a:tc>
                  <a:txBody>
                    <a:bodyPr/>
                    <a:lstStyle/>
                    <a:p>
                      <a:pPr>
                        <a:lnSpc>
                          <a:spcPct val="107000"/>
                        </a:lnSpc>
                        <a:spcAft>
                          <a:spcPts val="0"/>
                        </a:spcAft>
                      </a:pPr>
                      <a:r>
                        <a:rPr lang="ru-RU" sz="1800" kern="1800">
                          <a:effectLst/>
                          <a:latin typeface="Gothic Uralic"/>
                        </a:rPr>
                        <a:t>Консультационные услуги по налогообложению</a:t>
                      </a:r>
                      <a:endParaRPr lang="ru-RU" sz="180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lnSpc>
                          <a:spcPct val="107000"/>
                        </a:lnSpc>
                        <a:spcAft>
                          <a:spcPts val="0"/>
                        </a:spcAft>
                        <a:buFontTx/>
                        <a:buChar char="-"/>
                      </a:pPr>
                      <a:r>
                        <a:rPr lang="ru-RU" sz="1800" b="0" kern="1800" dirty="0" smtClean="0">
                          <a:effectLst/>
                          <a:latin typeface="Gothic Uralic"/>
                        </a:rPr>
                        <a:t>изменения налогового законодательства;</a:t>
                      </a:r>
                      <a:endParaRPr lang="ru-RU" sz="1800" b="0" kern="0" dirty="0">
                        <a:effectLst/>
                        <a:latin typeface="Gothic Uralic"/>
                      </a:endParaRPr>
                    </a:p>
                    <a:p>
                      <a:pPr marL="174625" indent="-174625">
                        <a:lnSpc>
                          <a:spcPct val="107000"/>
                        </a:lnSpc>
                        <a:spcAft>
                          <a:spcPts val="0"/>
                        </a:spcAft>
                        <a:buFontTx/>
                        <a:buChar char="-"/>
                      </a:pPr>
                      <a:r>
                        <a:rPr lang="ru-RU" sz="1800" b="0" kern="1800" dirty="0" smtClean="0">
                          <a:effectLst/>
                          <a:latin typeface="Gothic Uralic"/>
                        </a:rPr>
                        <a:t>налоговые каникулы</a:t>
                      </a:r>
                    </a:p>
                    <a:p>
                      <a:pPr marL="174625" indent="-174625">
                        <a:lnSpc>
                          <a:spcPct val="107000"/>
                        </a:lnSpc>
                        <a:spcAft>
                          <a:spcPts val="0"/>
                        </a:spcAft>
                        <a:buFontTx/>
                        <a:buChar char="-"/>
                      </a:pPr>
                      <a:r>
                        <a:rPr lang="ru-RU" sz="1800" b="0" kern="1800" baseline="0" dirty="0" smtClean="0">
                          <a:effectLst/>
                          <a:latin typeface="Gothic Uralic"/>
                          <a:ea typeface="Calibri" panose="020F0502020204030204" pitchFamily="34" charset="0"/>
                          <a:cs typeface="Times New Roman" panose="02020603050405020304" pitchFamily="18" charset="0"/>
                        </a:rPr>
                        <a:t>выплата субсидии в размере МРОТ</a:t>
                      </a:r>
                      <a:endParaRPr lang="ru-RU" sz="1800" b="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2976071"/>
                  </a:ext>
                </a:extLst>
              </a:tr>
              <a:tr h="1414154">
                <a:tc>
                  <a:txBody>
                    <a:bodyPr/>
                    <a:lstStyle/>
                    <a:p>
                      <a:pPr>
                        <a:lnSpc>
                          <a:spcPct val="107000"/>
                        </a:lnSpc>
                        <a:spcAft>
                          <a:spcPts val="0"/>
                        </a:spcAft>
                      </a:pPr>
                      <a:r>
                        <a:rPr lang="ru-RU" sz="1800" kern="1800" dirty="0">
                          <a:effectLst/>
                          <a:latin typeface="Gothic Uralic"/>
                        </a:rPr>
                        <a:t>Консультационные услуги по защите прав предпринимателей</a:t>
                      </a:r>
                      <a:endParaRPr lang="ru-RU" sz="180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ru-RU" sz="1800" b="0" kern="1800" dirty="0" smtClean="0">
                          <a:effectLst/>
                          <a:latin typeface="Gothic Uralic"/>
                        </a:rPr>
                        <a:t>- </a:t>
                      </a:r>
                      <a:r>
                        <a:rPr lang="ru-RU" sz="1800" b="0" kern="1800" dirty="0">
                          <a:effectLst/>
                          <a:latin typeface="Gothic Uralic"/>
                        </a:rPr>
                        <a:t>защита прав предпринимателей </a:t>
                      </a:r>
                      <a:endParaRPr lang="ru-RU" sz="1800" b="0" dirty="0">
                        <a:effectLst/>
                        <a:latin typeface="Gothic Uralic"/>
                      </a:endParaRPr>
                    </a:p>
                    <a:p>
                      <a:pPr>
                        <a:lnSpc>
                          <a:spcPct val="107000"/>
                        </a:lnSpc>
                        <a:spcAft>
                          <a:spcPts val="0"/>
                        </a:spcAft>
                      </a:pPr>
                      <a:r>
                        <a:rPr lang="ru-RU" sz="1800" b="0" kern="1800" dirty="0">
                          <a:effectLst/>
                          <a:latin typeface="Gothic Uralic"/>
                        </a:rPr>
                        <a:t>- вопросы мер поддержки при аренде государственного и муниципального имущества</a:t>
                      </a:r>
                      <a:endParaRPr lang="ru-RU" sz="1800" b="0" dirty="0">
                        <a:effectLst/>
                        <a:latin typeface="Gothic Uralic"/>
                      </a:endParaRPr>
                    </a:p>
                    <a:p>
                      <a:pPr>
                        <a:lnSpc>
                          <a:spcPct val="107000"/>
                        </a:lnSpc>
                        <a:spcAft>
                          <a:spcPts val="0"/>
                        </a:spcAft>
                      </a:pPr>
                      <a:r>
                        <a:rPr lang="ru-RU" sz="1800" b="0" kern="1800" dirty="0">
                          <a:effectLst/>
                          <a:latin typeface="Gothic Uralic"/>
                        </a:rPr>
                        <a:t>- мораторий на проверки контрольно-надзорных органов</a:t>
                      </a:r>
                      <a:endParaRPr lang="ru-RU" sz="1800" b="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54008724"/>
                  </a:ext>
                </a:extLst>
              </a:tr>
              <a:tr h="1414154">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ru-RU" sz="1800" dirty="0" smtClean="0">
                          <a:effectLst/>
                          <a:latin typeface="Gothic Uralic"/>
                          <a:ea typeface="Calibri" panose="020F0502020204030204" pitchFamily="34" charset="0"/>
                          <a:cs typeface="Times New Roman" panose="02020603050405020304" pitchFamily="18" charset="0"/>
                        </a:rPr>
                        <a:t>Услуги по экспорту</a:t>
                      </a:r>
                    </a:p>
                    <a:p>
                      <a:pPr>
                        <a:lnSpc>
                          <a:spcPct val="107000"/>
                        </a:lnSpc>
                        <a:spcAft>
                          <a:spcPts val="0"/>
                        </a:spcAft>
                      </a:pPr>
                      <a:endParaRPr lang="ru-RU" sz="180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solidFill>
                            <a:schemeClr val="dk1"/>
                          </a:solidFill>
                          <a:effectLst/>
                          <a:latin typeface="Gothic Uralic"/>
                          <a:ea typeface="+mn-ea"/>
                          <a:cs typeface="+mn-cs"/>
                        </a:rPr>
                        <a:t>– Проведение мастер-классов и другие обучающих мероприятий в формате </a:t>
                      </a:r>
                      <a:r>
                        <a:rPr lang="ru-RU" sz="1800" dirty="0" err="1" smtClean="0">
                          <a:solidFill>
                            <a:schemeClr val="dk1"/>
                          </a:solidFill>
                          <a:effectLst/>
                          <a:latin typeface="Gothic Uralic"/>
                          <a:ea typeface="+mn-ea"/>
                          <a:cs typeface="+mn-cs"/>
                        </a:rPr>
                        <a:t>вебинаров</a:t>
                      </a:r>
                      <a:r>
                        <a:rPr lang="ru-RU" sz="1800" dirty="0" smtClean="0">
                          <a:solidFill>
                            <a:schemeClr val="dk1"/>
                          </a:solidFill>
                          <a:effectLst/>
                          <a:latin typeface="Gothic Uralic"/>
                          <a:ea typeface="+mn-ea"/>
                          <a:cs typeface="+mn-cs"/>
                        </a:rPr>
                        <a:t>;</a:t>
                      </a:r>
                    </a:p>
                    <a:p>
                      <a:r>
                        <a:rPr lang="ru-RU" sz="1800" dirty="0" smtClean="0">
                          <a:solidFill>
                            <a:schemeClr val="dk1"/>
                          </a:solidFill>
                          <a:effectLst/>
                          <a:latin typeface="Gothic Uralic"/>
                          <a:ea typeface="+mn-ea"/>
                          <a:cs typeface="+mn-cs"/>
                        </a:rPr>
                        <a:t>– оказание содействия в размещении субъектов МСП на электронных торговых площадках;</a:t>
                      </a:r>
                    </a:p>
                    <a:p>
                      <a:r>
                        <a:rPr lang="ru-RU" sz="1800" dirty="0" smtClean="0">
                          <a:solidFill>
                            <a:schemeClr val="dk1"/>
                          </a:solidFill>
                          <a:effectLst/>
                          <a:latin typeface="Gothic Uralic"/>
                          <a:ea typeface="+mn-ea"/>
                          <a:cs typeface="+mn-cs"/>
                        </a:rPr>
                        <a:t>– предоставление информационно-консультационных услуг субъектам МСП в формате телефонной и видеоконференцсвязи.</a:t>
                      </a:r>
                      <a:endParaRPr lang="ru-RU" sz="1800" b="0" dirty="0" smtClean="0">
                        <a:effectLst/>
                        <a:latin typeface="Gothic Uralic"/>
                        <a:ea typeface="Calibri" panose="020F0502020204030204" pitchFamily="34" charset="0"/>
                        <a:cs typeface="Times New Roman" panose="02020603050405020304" pitchFamily="18" charset="0"/>
                      </a:endParaRPr>
                    </a:p>
                    <a:p>
                      <a:pPr>
                        <a:lnSpc>
                          <a:spcPct val="107000"/>
                        </a:lnSpc>
                        <a:spcAft>
                          <a:spcPts val="0"/>
                        </a:spcAft>
                      </a:pPr>
                      <a:endParaRPr lang="ru-RU" sz="1800" b="0" dirty="0">
                        <a:effectLst/>
                        <a:latin typeface="Gothic Uralic"/>
                        <a:ea typeface="Calibri" panose="020F0502020204030204" pitchFamily="34" charset="0"/>
                        <a:cs typeface="Times New Roman" panose="02020603050405020304" pitchFamily="18" charset="0"/>
                      </a:endParaRPr>
                    </a:p>
                  </a:txBody>
                  <a:tcPr marL="85448" marR="854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25786249"/>
                  </a:ext>
                </a:extLst>
              </a:tr>
            </a:tbl>
          </a:graphicData>
        </a:graphic>
      </p:graphicFrame>
      <p:sp>
        <p:nvSpPr>
          <p:cNvPr id="10" name="object 7"/>
          <p:cNvSpPr/>
          <p:nvPr/>
        </p:nvSpPr>
        <p:spPr>
          <a:xfrm>
            <a:off x="2583181" y="9592729"/>
            <a:ext cx="81215" cy="795074"/>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12"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86" b="15171"/>
          <a:stretch/>
        </p:blipFill>
        <p:spPr bwMode="auto">
          <a:xfrm>
            <a:off x="1620448" y="9530107"/>
            <a:ext cx="877579" cy="920317"/>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724196" y="9597560"/>
            <a:ext cx="10042543" cy="887422"/>
          </a:xfrm>
          <a:prstGeom prst="rect">
            <a:avLst/>
          </a:prstGeom>
        </p:spPr>
        <p:txBody>
          <a:bodyPr wrap="square">
            <a:spAutoFit/>
          </a:bodyPr>
          <a:lstStyle/>
          <a:p>
            <a:pPr marL="12700">
              <a:lnSpc>
                <a:spcPct val="100000"/>
              </a:lnSpc>
              <a:spcBef>
                <a:spcPts val="1215"/>
              </a:spcBef>
            </a:pPr>
            <a:r>
              <a:rPr lang="ru-RU" sz="1600" b="1" spc="45" dirty="0">
                <a:latin typeface="Gothic Uralic"/>
                <a:cs typeface="Gothic Uralic"/>
              </a:rPr>
              <a:t>Желаете получить консультацию?</a:t>
            </a:r>
          </a:p>
          <a:p>
            <a:pPr marL="12700">
              <a:lnSpc>
                <a:spcPct val="100000"/>
              </a:lnSpc>
              <a:spcBef>
                <a:spcPts val="50"/>
              </a:spcBef>
            </a:pPr>
            <a:r>
              <a:rPr lang="ru-RU" sz="16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1600" b="1" spc="45" dirty="0">
                <a:solidFill>
                  <a:srgbClr val="EF5237"/>
                </a:solidFill>
                <a:latin typeface="Gothic Uralic"/>
                <a:cs typeface="Gothic Uralic"/>
              </a:rPr>
              <a:t>8  800 100 7000 </a:t>
            </a:r>
            <a:r>
              <a:rPr lang="ru-RU" sz="1600" spc="45" dirty="0" smtClean="0">
                <a:solidFill>
                  <a:srgbClr val="EF5237"/>
                </a:solidFill>
                <a:latin typeface="Gothic Uralic"/>
                <a:cs typeface="Gothic Uralic"/>
              </a:rPr>
              <a:t>(круглосуточно)</a:t>
            </a:r>
            <a:r>
              <a:rPr lang="en-US" sz="1600" spc="45" dirty="0" smtClean="0">
                <a:solidFill>
                  <a:srgbClr val="EF5237"/>
                </a:solidFill>
                <a:latin typeface="Gothic Uralic"/>
                <a:cs typeface="Gothic Uralic"/>
              </a:rPr>
              <a:t>  </a:t>
            </a:r>
            <a:r>
              <a:rPr lang="ru-RU" sz="1600" spc="45" dirty="0" smtClean="0">
                <a:solidFill>
                  <a:srgbClr val="EF5237"/>
                </a:solidFill>
                <a:latin typeface="Gothic Uralic"/>
                <a:cs typeface="Gothic Uralic"/>
              </a:rPr>
              <a:t> </a:t>
            </a:r>
            <a:r>
              <a:rPr lang="en-US" sz="1600" spc="45" dirty="0" smtClean="0">
                <a:solidFill>
                  <a:srgbClr val="EF5237"/>
                </a:solidFill>
                <a:latin typeface="Gothic Uralic"/>
                <a:cs typeface="Gothic Uralic"/>
                <a:hlinkClick r:id="rId5"/>
              </a:rPr>
              <a:t>msp29.ru</a:t>
            </a:r>
            <a:endParaRPr lang="ru-RU" sz="1600" spc="45" dirty="0">
              <a:solidFill>
                <a:srgbClr val="EF5237"/>
              </a:solidFill>
              <a:latin typeface="Gothic Uralic"/>
              <a:cs typeface="Gothic Uralic"/>
            </a:endParaRPr>
          </a:p>
        </p:txBody>
      </p:sp>
    </p:spTree>
    <p:extLst>
      <p:ext uri="{BB962C8B-B14F-4D97-AF65-F5344CB8AC3E}">
        <p14:creationId xmlns:p14="http://schemas.microsoft.com/office/powerpoint/2010/main" val="489581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4" name="object 4"/>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31" name="object 6"/>
          <p:cNvSpPr txBox="1">
            <a:spLocks noGrp="1"/>
          </p:cNvSpPr>
          <p:nvPr>
            <p:ph type="title"/>
          </p:nvPr>
        </p:nvSpPr>
        <p:spPr>
          <a:xfrm>
            <a:off x="773798" y="1122727"/>
            <a:ext cx="14275702" cy="876137"/>
          </a:xfrm>
          <a:prstGeom prst="rect">
            <a:avLst/>
          </a:prstGeom>
        </p:spPr>
        <p:txBody>
          <a:bodyPr vert="horz" wrap="square" lIns="0" tIns="5715" rIns="0" bIns="0" rtlCol="0">
            <a:spAutoFit/>
          </a:bodyPr>
          <a:lstStyle/>
          <a:p>
            <a:pPr marL="12700" marR="4169410" algn="just">
              <a:lnSpc>
                <a:spcPct val="101499"/>
              </a:lnSpc>
              <a:spcBef>
                <a:spcPts val="45"/>
              </a:spcBef>
            </a:pPr>
            <a:r>
              <a:rPr lang="ru-RU" sz="2800" kern="1200" spc="-95" dirty="0" smtClean="0">
                <a:solidFill>
                  <a:srgbClr val="EF5237"/>
                </a:solidFill>
                <a:latin typeface="Verdana"/>
                <a:ea typeface="+mn-ea"/>
                <a:cs typeface="Verdana"/>
              </a:rPr>
              <a:t>3.1 </a:t>
            </a:r>
            <a:r>
              <a:rPr lang="ru-RU" sz="2800" kern="1200" spc="-95" dirty="0">
                <a:solidFill>
                  <a:srgbClr val="EF5237"/>
                </a:solidFill>
                <a:latin typeface="Verdana"/>
                <a:ea typeface="+mn-ea"/>
                <a:cs typeface="Verdana"/>
              </a:rPr>
              <a:t>Компенсация затрат на приобретение дезинфицирующих средств:</a:t>
            </a:r>
            <a:endParaRPr sz="2800" kern="1200" spc="-95" dirty="0">
              <a:solidFill>
                <a:srgbClr val="EF5237"/>
              </a:solidFill>
              <a:latin typeface="Verdana"/>
              <a:ea typeface="+mn-ea"/>
              <a:cs typeface="Verdana"/>
            </a:endParaRPr>
          </a:p>
        </p:txBody>
      </p:sp>
      <p:sp>
        <p:nvSpPr>
          <p:cNvPr id="25" name="Прямоугольник 2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5" name="Прямоугольник 4">
            <a:extLst>
              <a:ext uri="{FF2B5EF4-FFF2-40B4-BE49-F238E27FC236}">
                <a16:creationId xmlns:a16="http://schemas.microsoft.com/office/drawing/2014/main" xmlns="" id="{382902BC-693B-4025-B9AD-817C0E6CA87A}"/>
              </a:ext>
            </a:extLst>
          </p:cNvPr>
          <p:cNvSpPr/>
          <p:nvPr/>
        </p:nvSpPr>
        <p:spPr>
          <a:xfrm>
            <a:off x="1368252" y="3192182"/>
            <a:ext cx="12447619" cy="4524315"/>
          </a:xfrm>
          <a:prstGeom prst="rect">
            <a:avLst/>
          </a:prstGeom>
        </p:spPr>
        <p:txBody>
          <a:bodyPr wrap="square">
            <a:spAutoFit/>
          </a:bodyPr>
          <a:lstStyle/>
          <a:p>
            <a:pPr algn="just"/>
            <a:r>
              <a:rPr lang="ru-RU" sz="2400" b="1" dirty="0" smtClean="0">
                <a:latin typeface="Gothic Uralic"/>
                <a:ea typeface="Times New Roman" panose="02020603050405020304" pitchFamily="18" charset="0"/>
              </a:rPr>
              <a:t>Виды затрат:</a:t>
            </a:r>
          </a:p>
          <a:p>
            <a:pPr algn="just"/>
            <a:r>
              <a:rPr lang="ru-RU" sz="2400" dirty="0" smtClean="0">
                <a:latin typeface="Gothic Uralic"/>
                <a:ea typeface="Times New Roman" panose="02020603050405020304" pitchFamily="18" charset="0"/>
              </a:rPr>
              <a:t>Диспенсеры </a:t>
            </a:r>
            <a:r>
              <a:rPr lang="ru-RU" sz="2400" dirty="0">
                <a:latin typeface="Gothic Uralic"/>
                <a:ea typeface="Times New Roman" panose="02020603050405020304" pitchFamily="18" charset="0"/>
              </a:rPr>
              <a:t>для антисептических средств, </a:t>
            </a:r>
            <a:endParaRPr lang="ru-RU" sz="2400" dirty="0" smtClean="0">
              <a:latin typeface="Gothic Uralic"/>
              <a:ea typeface="Times New Roman" panose="02020603050405020304" pitchFamily="18" charset="0"/>
            </a:endParaRPr>
          </a:p>
          <a:p>
            <a:pPr algn="just"/>
            <a:r>
              <a:rPr lang="ru-RU" sz="2400" dirty="0" smtClean="0">
                <a:latin typeface="Gothic Uralic"/>
                <a:ea typeface="Times New Roman" panose="02020603050405020304" pitchFamily="18" charset="0"/>
              </a:rPr>
              <a:t>бактерицидные облучатели,</a:t>
            </a:r>
          </a:p>
          <a:p>
            <a:pPr algn="just"/>
            <a:r>
              <a:rPr lang="ru-RU" sz="2400" dirty="0" smtClean="0">
                <a:latin typeface="Gothic Uralic"/>
                <a:ea typeface="Times New Roman" panose="02020603050405020304" pitchFamily="18" charset="0"/>
              </a:rPr>
              <a:t>оборудование </a:t>
            </a:r>
            <a:r>
              <a:rPr lang="ru-RU" sz="2400" dirty="0">
                <a:latin typeface="Gothic Uralic"/>
                <a:ea typeface="Times New Roman" panose="02020603050405020304" pitchFamily="18" charset="0"/>
              </a:rPr>
              <a:t>для обеззараживания воздуха и поверхностей помещений</a:t>
            </a:r>
            <a:r>
              <a:rPr lang="ru-RU" sz="2400" dirty="0" smtClean="0">
                <a:latin typeface="Gothic Uralic"/>
                <a:ea typeface="Times New Roman" panose="02020603050405020304" pitchFamily="18" charset="0"/>
              </a:rPr>
              <a:t>,</a:t>
            </a:r>
          </a:p>
          <a:p>
            <a:pPr algn="just"/>
            <a:r>
              <a:rPr lang="ru-RU" sz="2400" dirty="0" smtClean="0">
                <a:latin typeface="Gothic Uralic"/>
                <a:ea typeface="Times New Roman" panose="02020603050405020304" pitchFamily="18" charset="0"/>
              </a:rPr>
              <a:t>антисептические средства </a:t>
            </a:r>
            <a:r>
              <a:rPr lang="ru-RU" sz="2400" dirty="0">
                <a:latin typeface="Gothic Uralic"/>
                <a:ea typeface="Times New Roman" panose="02020603050405020304" pitchFamily="18" charset="0"/>
              </a:rPr>
              <a:t>для кожи, </a:t>
            </a:r>
            <a:r>
              <a:rPr lang="ru-RU" sz="2400" dirty="0" smtClean="0">
                <a:latin typeface="Gothic Uralic"/>
                <a:ea typeface="Times New Roman" panose="02020603050405020304" pitchFamily="18" charset="0"/>
              </a:rPr>
              <a:t>моющие </a:t>
            </a:r>
            <a:r>
              <a:rPr lang="ru-RU" sz="2400" dirty="0">
                <a:latin typeface="Gothic Uralic"/>
                <a:ea typeface="Times New Roman" panose="02020603050405020304" pitchFamily="18" charset="0"/>
              </a:rPr>
              <a:t>и </a:t>
            </a:r>
            <a:r>
              <a:rPr lang="ru-RU" sz="2400" dirty="0" smtClean="0">
                <a:latin typeface="Gothic Uralic"/>
                <a:ea typeface="Times New Roman" panose="02020603050405020304" pitchFamily="18" charset="0"/>
              </a:rPr>
              <a:t>чистящие средства, гипохлориты,</a:t>
            </a:r>
          </a:p>
          <a:p>
            <a:pPr algn="just"/>
            <a:r>
              <a:rPr lang="ru-RU" sz="2400" dirty="0" err="1" smtClean="0">
                <a:latin typeface="Gothic Uralic"/>
                <a:ea typeface="Times New Roman" panose="02020603050405020304" pitchFamily="18" charset="0"/>
              </a:rPr>
              <a:t>дезинфицирующиесредства</a:t>
            </a:r>
            <a:r>
              <a:rPr lang="ru-RU" sz="2400" dirty="0" smtClean="0">
                <a:latin typeface="Gothic Uralic"/>
                <a:ea typeface="Times New Roman" panose="02020603050405020304" pitchFamily="18" charset="0"/>
              </a:rPr>
              <a:t>, </a:t>
            </a:r>
            <a:r>
              <a:rPr lang="ru-RU" sz="2400" dirty="0">
                <a:latin typeface="Gothic Uralic"/>
                <a:ea typeface="Times New Roman" panose="02020603050405020304" pitchFamily="18" charset="0"/>
              </a:rPr>
              <a:t>в том числе </a:t>
            </a:r>
            <a:r>
              <a:rPr lang="ru-RU" sz="2400" dirty="0" smtClean="0">
                <a:latin typeface="Gothic Uralic"/>
                <a:ea typeface="Times New Roman" panose="02020603050405020304" pitchFamily="18" charset="0"/>
              </a:rPr>
              <a:t>медицинские дезинфицирующие средства;</a:t>
            </a:r>
            <a:endParaRPr lang="ru-RU" sz="2400" dirty="0">
              <a:latin typeface="Gothic Uralic"/>
              <a:ea typeface="Times New Roman" panose="02020603050405020304" pitchFamily="18" charset="0"/>
            </a:endParaRPr>
          </a:p>
          <a:p>
            <a:pPr algn="just"/>
            <a:r>
              <a:rPr lang="ru-RU" sz="2400" dirty="0" smtClean="0">
                <a:latin typeface="Gothic Uralic"/>
                <a:ea typeface="Times New Roman" panose="02020603050405020304" pitchFamily="18" charset="0"/>
              </a:rPr>
              <a:t>услуги </a:t>
            </a:r>
            <a:r>
              <a:rPr lang="ru-RU" sz="2400" dirty="0">
                <a:latin typeface="Gothic Uralic"/>
                <a:ea typeface="Times New Roman" panose="02020603050405020304" pitchFamily="18" charset="0"/>
              </a:rPr>
              <a:t>по дезинфекции объектов, предназначенных для предоставления </a:t>
            </a:r>
            <a:r>
              <a:rPr lang="ru-RU" sz="2400" dirty="0" smtClean="0">
                <a:latin typeface="Gothic Uralic"/>
                <a:ea typeface="Times New Roman" panose="02020603050405020304" pitchFamily="18" charset="0"/>
              </a:rPr>
              <a:t>услуг, транспорта </a:t>
            </a:r>
            <a:r>
              <a:rPr lang="ru-RU" sz="2400" dirty="0">
                <a:latin typeface="Gothic Uralic"/>
                <a:ea typeface="Times New Roman" panose="02020603050405020304" pitchFamily="18" charset="0"/>
              </a:rPr>
              <a:t>для оказания услуг перевозки пассажиров общественным транспортом</a:t>
            </a:r>
            <a:r>
              <a:rPr lang="ru-RU" sz="2400" dirty="0" smtClean="0">
                <a:latin typeface="Gothic Uralic"/>
                <a:ea typeface="Times New Roman" panose="02020603050405020304" pitchFamily="18" charset="0"/>
              </a:rPr>
              <a:t>.</a:t>
            </a:r>
          </a:p>
          <a:p>
            <a:pPr algn="just"/>
            <a:endParaRPr lang="ru-RU" sz="2400" dirty="0">
              <a:latin typeface="Gothic Uralic"/>
              <a:ea typeface="Times New Roman" panose="02020603050405020304" pitchFamily="18" charset="0"/>
            </a:endParaRPr>
          </a:p>
          <a:p>
            <a:pPr algn="just"/>
            <a:r>
              <a:rPr lang="ru-RU" sz="2400" dirty="0">
                <a:latin typeface="Gothic Uralic"/>
                <a:ea typeface="Times New Roman" panose="02020603050405020304" pitchFamily="18" charset="0"/>
              </a:rPr>
              <a:t>Размер финансовой поддержки на 1 заявителя - не более </a:t>
            </a:r>
            <a:r>
              <a:rPr lang="ru-RU" sz="2400" dirty="0" smtClean="0">
                <a:latin typeface="Gothic Uralic"/>
                <a:ea typeface="Times New Roman" panose="02020603050405020304" pitchFamily="18" charset="0"/>
              </a:rPr>
              <a:t>30</a:t>
            </a:r>
            <a:r>
              <a:rPr lang="ru-RU" sz="2400" dirty="0">
                <a:latin typeface="Gothic Uralic"/>
                <a:ea typeface="Times New Roman" panose="02020603050405020304" pitchFamily="18" charset="0"/>
              </a:rPr>
              <a:t> 000 </a:t>
            </a:r>
            <a:r>
              <a:rPr lang="ru-RU" sz="2400" dirty="0" smtClean="0">
                <a:latin typeface="Gothic Uralic"/>
                <a:ea typeface="Times New Roman" panose="02020603050405020304" pitchFamily="18" charset="0"/>
              </a:rPr>
              <a:t>рублей</a:t>
            </a:r>
            <a:r>
              <a:rPr lang="ru-RU" sz="2400" dirty="0">
                <a:latin typeface="Gothic Uralic"/>
                <a:ea typeface="Times New Roman" panose="02020603050405020304" pitchFamily="18" charset="0"/>
              </a:rPr>
              <a:t>, но не более </a:t>
            </a:r>
            <a:r>
              <a:rPr lang="ru-RU" sz="2400" dirty="0" smtClean="0">
                <a:latin typeface="Gothic Uralic"/>
                <a:ea typeface="Times New Roman" panose="02020603050405020304" pitchFamily="18" charset="0"/>
              </a:rPr>
              <a:t>50% документально подтвержденных затрат СМСП.</a:t>
            </a:r>
            <a:endParaRPr lang="ru-RU" sz="2400" dirty="0">
              <a:latin typeface="Gothic Uralic"/>
              <a:ea typeface="Times New Roman" panose="02020603050405020304" pitchFamily="18" charset="0"/>
            </a:endParaRPr>
          </a:p>
          <a:p>
            <a:pPr algn="just"/>
            <a:endParaRPr lang="ru-RU" sz="2400" dirty="0">
              <a:latin typeface="Gothic Uralic"/>
              <a:ea typeface="Times New Roman" panose="02020603050405020304" pitchFamily="18" charset="0"/>
            </a:endParaRPr>
          </a:p>
        </p:txBody>
      </p:sp>
      <p:sp>
        <p:nvSpPr>
          <p:cNvPr id="9" name="object 23"/>
          <p:cNvSpPr/>
          <p:nvPr/>
        </p:nvSpPr>
        <p:spPr>
          <a:xfrm>
            <a:off x="936204" y="332042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0" name="object 23"/>
          <p:cNvSpPr/>
          <p:nvPr/>
        </p:nvSpPr>
        <p:spPr>
          <a:xfrm>
            <a:off x="936204" y="663407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1" name="object 7"/>
          <p:cNvSpPr/>
          <p:nvPr/>
        </p:nvSpPr>
        <p:spPr>
          <a:xfrm>
            <a:off x="2939908" y="8958438"/>
            <a:ext cx="83982" cy="1070876"/>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12"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86" b="15171"/>
          <a:stretch/>
        </p:blipFill>
        <p:spPr bwMode="auto">
          <a:xfrm>
            <a:off x="1977175" y="8852372"/>
            <a:ext cx="1182001" cy="1239564"/>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258190" y="8999319"/>
            <a:ext cx="10384673" cy="1041311"/>
          </a:xfrm>
          <a:prstGeom prst="rect">
            <a:avLst/>
          </a:prstGeom>
        </p:spPr>
        <p:txBody>
          <a:bodyPr wrap="square">
            <a:spAutoFit/>
          </a:bodyPr>
          <a:lstStyle/>
          <a:p>
            <a:pPr marL="12700">
              <a:lnSpc>
                <a:spcPct val="100000"/>
              </a:lnSpc>
              <a:spcBef>
                <a:spcPts val="1215"/>
              </a:spcBef>
            </a:pPr>
            <a:r>
              <a:rPr lang="ru-RU" sz="2000" b="1" spc="45" dirty="0">
                <a:latin typeface="Gothic Uralic"/>
                <a:cs typeface="Gothic Uralic"/>
              </a:rPr>
              <a:t>Желаете получить консультацию?</a:t>
            </a:r>
          </a:p>
          <a:p>
            <a:pPr marL="12700">
              <a:lnSpc>
                <a:spcPct val="100000"/>
              </a:lnSpc>
              <a:spcBef>
                <a:spcPts val="50"/>
              </a:spcBef>
            </a:pPr>
            <a:r>
              <a:rPr lang="ru-RU" sz="20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000" b="1" spc="45" dirty="0">
                <a:solidFill>
                  <a:srgbClr val="EF5237"/>
                </a:solidFill>
                <a:latin typeface="Gothic Uralic"/>
                <a:cs typeface="Gothic Uralic"/>
              </a:rPr>
              <a:t>8  800 100 7000 </a:t>
            </a:r>
            <a:r>
              <a:rPr lang="ru-RU" sz="2000" spc="45" dirty="0" smtClean="0">
                <a:solidFill>
                  <a:srgbClr val="EF5237"/>
                </a:solidFill>
                <a:latin typeface="Gothic Uralic"/>
                <a:cs typeface="Gothic Uralic"/>
              </a:rPr>
              <a:t>(круглосуточно)</a:t>
            </a:r>
            <a:r>
              <a:rPr lang="en-US" sz="2000" spc="45" dirty="0" smtClean="0">
                <a:solidFill>
                  <a:srgbClr val="EF5237"/>
                </a:solidFill>
                <a:latin typeface="Gothic Uralic"/>
                <a:cs typeface="Gothic Uralic"/>
              </a:rPr>
              <a:t>  </a:t>
            </a:r>
            <a:r>
              <a:rPr lang="ru-RU" sz="2000" spc="45" dirty="0" smtClean="0">
                <a:solidFill>
                  <a:srgbClr val="EF5237"/>
                </a:solidFill>
                <a:latin typeface="Gothic Uralic"/>
                <a:cs typeface="Gothic Uralic"/>
              </a:rPr>
              <a:t> </a:t>
            </a:r>
            <a:r>
              <a:rPr lang="en-US" sz="2000" spc="45" dirty="0" smtClean="0">
                <a:solidFill>
                  <a:srgbClr val="EF5237"/>
                </a:solidFill>
                <a:latin typeface="Gothic Uralic"/>
                <a:cs typeface="Gothic Uralic"/>
                <a:hlinkClick r:id="rId4"/>
              </a:rPr>
              <a:t>msp29.ru</a:t>
            </a:r>
            <a:endParaRPr lang="ru-RU" sz="2000" spc="45" dirty="0">
              <a:solidFill>
                <a:srgbClr val="EF5237"/>
              </a:solidFill>
              <a:latin typeface="Gothic Uralic"/>
              <a:cs typeface="Gothic Uralic"/>
            </a:endParaRPr>
          </a:p>
        </p:txBody>
      </p:sp>
      <p:sp>
        <p:nvSpPr>
          <p:cNvPr id="14" name="object 7"/>
          <p:cNvSpPr/>
          <p:nvPr/>
        </p:nvSpPr>
        <p:spPr>
          <a:xfrm>
            <a:off x="3122904" y="8931234"/>
            <a:ext cx="45719" cy="1098079"/>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spTree>
    <p:extLst>
      <p:ext uri="{BB962C8B-B14F-4D97-AF65-F5344CB8AC3E}">
        <p14:creationId xmlns:p14="http://schemas.microsoft.com/office/powerpoint/2010/main" val="972372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4" name="object 4"/>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31" name="object 6"/>
          <p:cNvSpPr txBox="1">
            <a:spLocks noGrp="1"/>
          </p:cNvSpPr>
          <p:nvPr>
            <p:ph type="title"/>
          </p:nvPr>
        </p:nvSpPr>
        <p:spPr>
          <a:xfrm>
            <a:off x="773798" y="1122727"/>
            <a:ext cx="14275702" cy="876137"/>
          </a:xfrm>
          <a:prstGeom prst="rect">
            <a:avLst/>
          </a:prstGeom>
        </p:spPr>
        <p:txBody>
          <a:bodyPr vert="horz" wrap="square" lIns="0" tIns="5715" rIns="0" bIns="0" rtlCol="0">
            <a:spAutoFit/>
          </a:bodyPr>
          <a:lstStyle/>
          <a:p>
            <a:pPr marL="12700" marR="4169410" algn="just">
              <a:lnSpc>
                <a:spcPct val="101499"/>
              </a:lnSpc>
              <a:spcBef>
                <a:spcPts val="45"/>
              </a:spcBef>
            </a:pPr>
            <a:r>
              <a:rPr lang="ru-RU" sz="2800" kern="1200" spc="-95" dirty="0" smtClean="0">
                <a:solidFill>
                  <a:srgbClr val="EF5237"/>
                </a:solidFill>
                <a:latin typeface="Verdana"/>
                <a:ea typeface="+mn-ea"/>
                <a:cs typeface="Verdana"/>
              </a:rPr>
              <a:t>3.2 </a:t>
            </a:r>
            <a:r>
              <a:rPr lang="ru-RU" sz="2800" kern="1200" spc="-95" dirty="0">
                <a:solidFill>
                  <a:srgbClr val="EF5237"/>
                </a:solidFill>
                <a:latin typeface="Verdana"/>
                <a:ea typeface="+mn-ea"/>
                <a:cs typeface="Verdana"/>
              </a:rPr>
              <a:t>Финансовая поддержка по</a:t>
            </a:r>
            <a:r>
              <a:rPr lang="en-US" sz="2800" kern="1200" spc="-95" dirty="0">
                <a:solidFill>
                  <a:srgbClr val="EF5237"/>
                </a:solidFill>
                <a:latin typeface="Verdana"/>
                <a:ea typeface="+mn-ea"/>
                <a:cs typeface="Verdana"/>
              </a:rPr>
              <a:t> </a:t>
            </a:r>
            <a:r>
              <a:rPr lang="ru-RU" sz="2800" kern="1200" spc="-95" dirty="0">
                <a:solidFill>
                  <a:srgbClr val="EF5237"/>
                </a:solidFill>
                <a:latin typeface="Verdana"/>
                <a:ea typeface="+mn-ea"/>
                <a:cs typeface="Verdana"/>
              </a:rPr>
              <a:t>линии </a:t>
            </a:r>
            <a:r>
              <a:rPr lang="ru-RU" sz="2800" kern="1200" spc="-95" dirty="0" err="1">
                <a:solidFill>
                  <a:srgbClr val="EF5237"/>
                </a:solidFill>
                <a:latin typeface="Verdana"/>
                <a:ea typeface="+mn-ea"/>
                <a:cs typeface="Verdana"/>
              </a:rPr>
              <a:t>Микрокредитной</a:t>
            </a:r>
            <a:r>
              <a:rPr lang="en-US" sz="2800" kern="1200" spc="-95" dirty="0">
                <a:solidFill>
                  <a:srgbClr val="EF5237"/>
                </a:solidFill>
                <a:latin typeface="Verdana"/>
                <a:ea typeface="+mn-ea"/>
                <a:cs typeface="Verdana"/>
              </a:rPr>
              <a:t> </a:t>
            </a:r>
            <a:r>
              <a:rPr lang="ru-RU" sz="2800" kern="1200" spc="-95" dirty="0">
                <a:solidFill>
                  <a:srgbClr val="EF5237"/>
                </a:solidFill>
                <a:latin typeface="Verdana"/>
                <a:ea typeface="+mn-ea"/>
                <a:cs typeface="Verdana"/>
              </a:rPr>
              <a:t>компании Развитие</a:t>
            </a:r>
            <a:endParaRPr sz="2800" kern="1200" spc="-95" dirty="0">
              <a:solidFill>
                <a:srgbClr val="EF5237"/>
              </a:solidFill>
              <a:latin typeface="Verdana"/>
              <a:ea typeface="+mn-ea"/>
              <a:cs typeface="Verdana"/>
            </a:endParaRPr>
          </a:p>
        </p:txBody>
      </p:sp>
      <p:sp>
        <p:nvSpPr>
          <p:cNvPr id="25" name="Прямоугольник 2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3" name="Прямоугольник 2">
            <a:extLst>
              <a:ext uri="{FF2B5EF4-FFF2-40B4-BE49-F238E27FC236}">
                <a16:creationId xmlns:a16="http://schemas.microsoft.com/office/drawing/2014/main" xmlns="" id="{7240A9A9-94DD-4F4A-8714-295B4BE444CC}"/>
              </a:ext>
            </a:extLst>
          </p:cNvPr>
          <p:cNvSpPr/>
          <p:nvPr/>
        </p:nvSpPr>
        <p:spPr>
          <a:xfrm>
            <a:off x="773798" y="10052749"/>
            <a:ext cx="9379430" cy="461665"/>
          </a:xfrm>
          <a:prstGeom prst="rect">
            <a:avLst/>
          </a:prstGeom>
        </p:spPr>
        <p:txBody>
          <a:bodyPr wrap="square">
            <a:spAutoFit/>
          </a:bodyPr>
          <a:lstStyle/>
          <a:p>
            <a:r>
              <a:rPr lang="en-US" sz="2400" dirty="0">
                <a:hlinkClick r:id="rId3"/>
              </a:rPr>
              <a:t>https://cmf29.ru/docs/anticrisis.pdf</a:t>
            </a:r>
            <a:r>
              <a:rPr lang="ru-RU" sz="2400" dirty="0"/>
              <a:t>          Антикризисные меры – 2020</a:t>
            </a:r>
          </a:p>
        </p:txBody>
      </p:sp>
      <p:sp>
        <p:nvSpPr>
          <p:cNvPr id="5" name="Прямоугольник 4">
            <a:extLst>
              <a:ext uri="{FF2B5EF4-FFF2-40B4-BE49-F238E27FC236}">
                <a16:creationId xmlns:a16="http://schemas.microsoft.com/office/drawing/2014/main" xmlns="" id="{DAE1CCCF-2BE8-4BD3-A34F-6C06F2B83194}"/>
              </a:ext>
            </a:extLst>
          </p:cNvPr>
          <p:cNvSpPr/>
          <p:nvPr/>
        </p:nvSpPr>
        <p:spPr>
          <a:xfrm>
            <a:off x="773798" y="2817022"/>
            <a:ext cx="12178548" cy="6124754"/>
          </a:xfrm>
          <a:prstGeom prst="rect">
            <a:avLst/>
          </a:prstGeom>
        </p:spPr>
        <p:txBody>
          <a:bodyPr wrap="square">
            <a:spAutoFit/>
          </a:bodyPr>
          <a:lstStyle/>
          <a:p>
            <a:r>
              <a:rPr lang="ru-RU" sz="2400" dirty="0">
                <a:latin typeface="Gothic Uralic"/>
              </a:rPr>
              <a:t>В период ограничений, введенных в связи с эпидемиологической ситуацией, МКК Развитие принимает заявки на займы от субъектов малого и среднего предпринимательства </a:t>
            </a:r>
            <a:r>
              <a:rPr lang="ru-RU" sz="2400" b="1" dirty="0">
                <a:latin typeface="Gothic Uralic"/>
              </a:rPr>
              <a:t>только через "Почту России". </a:t>
            </a:r>
            <a:r>
              <a:rPr lang="ru-RU" sz="2400" dirty="0" smtClean="0">
                <a:latin typeface="Gothic Uralic"/>
              </a:rPr>
              <a:t>Для </a:t>
            </a:r>
            <a:r>
              <a:rPr lang="ru-RU" sz="2400" dirty="0">
                <a:latin typeface="Gothic Uralic"/>
              </a:rPr>
              <a:t>оперативного взаимодействия с действующими заёмщиками (залогодателями, поручителями), а также проведения консультаций с потенциальными клиентами работают следующие каналы коммуникации:</a:t>
            </a:r>
          </a:p>
          <a:p>
            <a:endParaRPr lang="ru-RU" sz="800" dirty="0">
              <a:latin typeface="Gothic Uralic"/>
            </a:endParaRPr>
          </a:p>
          <a:p>
            <a:r>
              <a:rPr lang="ru-RU" sz="2400" dirty="0" smtClean="0">
                <a:latin typeface="Gothic Uralic"/>
              </a:rPr>
              <a:t>По </a:t>
            </a:r>
            <a:r>
              <a:rPr lang="ru-RU" sz="2400" dirty="0">
                <a:latin typeface="Gothic Uralic"/>
              </a:rPr>
              <a:t>вопросам микрокредитования </a:t>
            </a:r>
            <a:r>
              <a:rPr lang="ru-RU" sz="2400" dirty="0" smtClean="0">
                <a:latin typeface="Gothic Uralic"/>
              </a:rPr>
              <a:t>телефон </a:t>
            </a:r>
            <a:r>
              <a:rPr lang="ru-RU" sz="2400" dirty="0">
                <a:latin typeface="Gothic Uralic"/>
              </a:rPr>
              <a:t>"горячей линии": </a:t>
            </a:r>
            <a:r>
              <a:rPr lang="ru-RU" sz="2400" b="1" dirty="0" smtClean="0">
                <a:latin typeface="Gothic Uralic"/>
              </a:rPr>
              <a:t>(</a:t>
            </a:r>
            <a:r>
              <a:rPr lang="ru-RU" sz="2400" b="1" dirty="0">
                <a:latin typeface="Gothic Uralic"/>
              </a:rPr>
              <a:t>8182) 464122</a:t>
            </a:r>
            <a:r>
              <a:rPr lang="ru-RU" sz="2400" dirty="0">
                <a:latin typeface="Gothic Uralic"/>
              </a:rPr>
              <a:t> (с 9.00 до 17.00), </a:t>
            </a:r>
            <a:r>
              <a:rPr lang="ru-RU" sz="2400" b="1" dirty="0" smtClean="0">
                <a:latin typeface="Gothic Uralic"/>
              </a:rPr>
              <a:t>+</a:t>
            </a:r>
            <a:r>
              <a:rPr lang="ru-RU" sz="2400" b="1" dirty="0">
                <a:latin typeface="Gothic Uralic"/>
              </a:rPr>
              <a:t>7(921)243-10-85</a:t>
            </a:r>
            <a:r>
              <a:rPr lang="ru-RU" sz="2400" dirty="0">
                <a:latin typeface="Gothic Uralic"/>
              </a:rPr>
              <a:t> и</a:t>
            </a:r>
            <a:r>
              <a:rPr lang="ru-RU" sz="2400" b="1" dirty="0">
                <a:latin typeface="Gothic Uralic"/>
              </a:rPr>
              <a:t> +7(921)243-19-65</a:t>
            </a:r>
            <a:r>
              <a:rPr lang="ru-RU" sz="2400" dirty="0">
                <a:latin typeface="Gothic Uralic"/>
              </a:rPr>
              <a:t> (постоянно); </a:t>
            </a:r>
            <a:r>
              <a:rPr lang="en-US" sz="2400" dirty="0" smtClean="0">
                <a:latin typeface="Gothic Uralic"/>
              </a:rPr>
              <a:t>e-mail</a:t>
            </a:r>
            <a:r>
              <a:rPr lang="ru-RU" sz="2400" dirty="0">
                <a:latin typeface="Gothic Uralic"/>
              </a:rPr>
              <a:t>: </a:t>
            </a:r>
            <a:r>
              <a:rPr lang="ru-RU" sz="2400" dirty="0">
                <a:latin typeface="Gothic Uralic"/>
                <a:hlinkClick r:id="rId4"/>
              </a:rPr>
              <a:t>expert@cmf29.ru</a:t>
            </a:r>
            <a:endParaRPr lang="ru-RU" sz="2400" dirty="0">
              <a:latin typeface="Gothic Uralic"/>
            </a:endParaRPr>
          </a:p>
          <a:p>
            <a:endParaRPr lang="ru-RU" sz="800" dirty="0" smtClean="0">
              <a:latin typeface="Gothic Uralic"/>
            </a:endParaRPr>
          </a:p>
          <a:p>
            <a:r>
              <a:rPr lang="ru-RU" sz="2400" dirty="0" smtClean="0">
                <a:latin typeface="Gothic Uralic"/>
              </a:rPr>
              <a:t>По вопросам фонда </a:t>
            </a:r>
            <a:r>
              <a:rPr lang="ru-RU" sz="2400" dirty="0">
                <a:latin typeface="Gothic Uralic"/>
              </a:rPr>
              <a:t>развития </a:t>
            </a:r>
            <a:r>
              <a:rPr lang="ru-RU" sz="2400" dirty="0" smtClean="0">
                <a:latin typeface="Gothic Uralic"/>
              </a:rPr>
              <a:t>промышленности (</a:t>
            </a:r>
            <a:r>
              <a:rPr lang="ru-RU" sz="2400" dirty="0">
                <a:latin typeface="Gothic Uralic"/>
              </a:rPr>
              <a:t>ФРП) телефон "горячей линии": </a:t>
            </a:r>
            <a:r>
              <a:rPr lang="ru-RU" sz="2400" b="1" dirty="0" smtClean="0">
                <a:latin typeface="Gothic Uralic"/>
              </a:rPr>
              <a:t>+7(921)499-94-17</a:t>
            </a:r>
            <a:r>
              <a:rPr lang="ru-RU" sz="2400" dirty="0" smtClean="0">
                <a:latin typeface="Gothic Uralic"/>
              </a:rPr>
              <a:t>, </a:t>
            </a:r>
            <a:r>
              <a:rPr lang="ru-RU" sz="2400" dirty="0" smtClean="0">
                <a:latin typeface="Gothic Uralic"/>
                <a:hlinkClick r:id="rId4"/>
              </a:rPr>
              <a:t>frp@cmf29.ru</a:t>
            </a:r>
            <a:r>
              <a:rPr lang="ru-RU" sz="2400" dirty="0">
                <a:latin typeface="Gothic Uralic"/>
              </a:rPr>
              <a:t> </a:t>
            </a:r>
            <a:endParaRPr lang="ru-RU" sz="2400" dirty="0" smtClean="0">
              <a:latin typeface="Gothic Uralic"/>
            </a:endParaRPr>
          </a:p>
          <a:p>
            <a:endParaRPr lang="ru-RU" sz="800" dirty="0" smtClean="0">
              <a:latin typeface="Gothic Uralic"/>
            </a:endParaRPr>
          </a:p>
          <a:p>
            <a:r>
              <a:rPr lang="ru-RU" sz="2400" dirty="0" smtClean="0">
                <a:latin typeface="Gothic Uralic"/>
              </a:rPr>
              <a:t>На </a:t>
            </a:r>
            <a:r>
              <a:rPr lang="ru-RU" sz="2400" dirty="0">
                <a:latin typeface="Gothic Uralic"/>
              </a:rPr>
              <a:t>сайте </a:t>
            </a:r>
            <a:r>
              <a:rPr lang="ru-RU" sz="2400" dirty="0">
                <a:latin typeface="Gothic Uralic"/>
                <a:hlinkClick r:id="rId5"/>
              </a:rPr>
              <a:t>https://cmf29.ru</a:t>
            </a:r>
            <a:r>
              <a:rPr lang="ru-RU" sz="2400" dirty="0">
                <a:latin typeface="Gothic Uralic"/>
              </a:rPr>
              <a:t> </a:t>
            </a:r>
            <a:r>
              <a:rPr lang="ru-RU" sz="2400" dirty="0" smtClean="0">
                <a:latin typeface="Gothic Uralic"/>
              </a:rPr>
              <a:t>размещен </a:t>
            </a:r>
            <a:r>
              <a:rPr lang="ru-RU" sz="2400" b="1" dirty="0" smtClean="0">
                <a:latin typeface="Gothic Uralic"/>
              </a:rPr>
              <a:t>сервис </a:t>
            </a:r>
            <a:r>
              <a:rPr lang="ru-RU" sz="2400" b="1" dirty="0">
                <a:latin typeface="Gothic Uralic"/>
              </a:rPr>
              <a:t>заказа обратного звонка</a:t>
            </a:r>
            <a:r>
              <a:rPr lang="ru-RU" sz="2400" dirty="0">
                <a:latin typeface="Gothic Uralic"/>
              </a:rPr>
              <a:t>. </a:t>
            </a:r>
          </a:p>
          <a:p>
            <a:endParaRPr lang="ru-RU" sz="800" dirty="0" smtClean="0">
              <a:latin typeface="Gothic Uralic"/>
            </a:endParaRPr>
          </a:p>
          <a:p>
            <a:r>
              <a:rPr lang="ru-RU" sz="2400" dirty="0">
                <a:latin typeface="Gothic Uralic"/>
              </a:rPr>
              <a:t>Заявки вместе с приложением необходимых документов следует направлять по адресу: </a:t>
            </a:r>
            <a:endParaRPr lang="ru-RU" sz="2400" dirty="0" smtClean="0">
              <a:latin typeface="Gothic Uralic"/>
            </a:endParaRPr>
          </a:p>
          <a:p>
            <a:r>
              <a:rPr lang="ru-RU" sz="2400" b="1" dirty="0" smtClean="0">
                <a:latin typeface="Gothic Uralic"/>
              </a:rPr>
              <a:t>163000</a:t>
            </a:r>
            <a:r>
              <a:rPr lang="ru-RU" sz="2400" b="1" dirty="0">
                <a:latin typeface="Gothic Uralic"/>
              </a:rPr>
              <a:t>, г. Архангельск, ул. Воскресенская, д. 5 (Главпочтамт), а/я №30, для МКК Развитие</a:t>
            </a:r>
          </a:p>
        </p:txBody>
      </p:sp>
      <p:pic>
        <p:nvPicPr>
          <p:cNvPr id="11" name="Picture 2" descr="https://sun3-1.userapi.com/c846016/v846016770/4938f/lbtXkpoYZ-U.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071" t="23585" b="23219"/>
          <a:stretch/>
        </p:blipFill>
        <p:spPr bwMode="auto">
          <a:xfrm>
            <a:off x="3384238" y="8785051"/>
            <a:ext cx="654881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41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4400530" cy="10800080"/>
          </a:xfrm>
          <a:custGeom>
            <a:avLst/>
            <a:gdLst/>
            <a:ahLst/>
            <a:cxnLst/>
            <a:rect l="l" t="t" r="r" b="b"/>
            <a:pathLst>
              <a:path w="14400530" h="10800080">
                <a:moveTo>
                  <a:pt x="14400021" y="0"/>
                </a:moveTo>
                <a:lnTo>
                  <a:pt x="0" y="0"/>
                </a:lnTo>
                <a:lnTo>
                  <a:pt x="0" y="10800003"/>
                </a:lnTo>
                <a:lnTo>
                  <a:pt x="14400021" y="10800003"/>
                </a:lnTo>
                <a:lnTo>
                  <a:pt x="14400021" y="0"/>
                </a:lnTo>
                <a:close/>
              </a:path>
            </a:pathLst>
          </a:custGeom>
          <a:solidFill>
            <a:srgbClr val="512312"/>
          </a:solidFill>
        </p:spPr>
        <p:txBody>
          <a:bodyPr wrap="square" lIns="0" tIns="0" rIns="0" bIns="0" rtlCol="0"/>
          <a:lstStyle/>
          <a:p>
            <a:endParaRPr/>
          </a:p>
        </p:txBody>
      </p:sp>
      <p:sp>
        <p:nvSpPr>
          <p:cNvPr id="3" name="object 3"/>
          <p:cNvSpPr/>
          <p:nvPr/>
        </p:nvSpPr>
        <p:spPr>
          <a:xfrm>
            <a:off x="0" y="0"/>
            <a:ext cx="4741545" cy="4581525"/>
          </a:xfrm>
          <a:custGeom>
            <a:avLst/>
            <a:gdLst/>
            <a:ahLst/>
            <a:cxnLst/>
            <a:rect l="l" t="t" r="r" b="b"/>
            <a:pathLst>
              <a:path w="4741545" h="4581525">
                <a:moveTo>
                  <a:pt x="4741265" y="12"/>
                </a:moveTo>
                <a:lnTo>
                  <a:pt x="2705341" y="12"/>
                </a:lnTo>
                <a:lnTo>
                  <a:pt x="2704891" y="48372"/>
                </a:lnTo>
                <a:lnTo>
                  <a:pt x="2703545" y="96513"/>
                </a:lnTo>
                <a:lnTo>
                  <a:pt x="2701312" y="144427"/>
                </a:lnTo>
                <a:lnTo>
                  <a:pt x="2698200" y="192106"/>
                </a:lnTo>
                <a:lnTo>
                  <a:pt x="2694216" y="239543"/>
                </a:lnTo>
                <a:lnTo>
                  <a:pt x="2689369" y="286728"/>
                </a:lnTo>
                <a:lnTo>
                  <a:pt x="2683667" y="333655"/>
                </a:lnTo>
                <a:lnTo>
                  <a:pt x="2677117" y="380316"/>
                </a:lnTo>
                <a:lnTo>
                  <a:pt x="2669727" y="426701"/>
                </a:lnTo>
                <a:lnTo>
                  <a:pt x="2661506" y="472805"/>
                </a:lnTo>
                <a:lnTo>
                  <a:pt x="2652461" y="518617"/>
                </a:lnTo>
                <a:lnTo>
                  <a:pt x="2642600" y="564131"/>
                </a:lnTo>
                <a:lnTo>
                  <a:pt x="2631932" y="609339"/>
                </a:lnTo>
                <a:lnTo>
                  <a:pt x="2620464" y="654232"/>
                </a:lnTo>
                <a:lnTo>
                  <a:pt x="2608204" y="698803"/>
                </a:lnTo>
                <a:lnTo>
                  <a:pt x="2595160" y="743043"/>
                </a:lnTo>
                <a:lnTo>
                  <a:pt x="2581340" y="786945"/>
                </a:lnTo>
                <a:lnTo>
                  <a:pt x="2566753" y="830501"/>
                </a:lnTo>
                <a:lnTo>
                  <a:pt x="2551405" y="873703"/>
                </a:lnTo>
                <a:lnTo>
                  <a:pt x="2535305" y="916543"/>
                </a:lnTo>
                <a:lnTo>
                  <a:pt x="2518462" y="959012"/>
                </a:lnTo>
                <a:lnTo>
                  <a:pt x="2500882" y="1001104"/>
                </a:lnTo>
                <a:lnTo>
                  <a:pt x="2482574" y="1042809"/>
                </a:lnTo>
                <a:lnTo>
                  <a:pt x="2463545" y="1084121"/>
                </a:lnTo>
                <a:lnTo>
                  <a:pt x="2443805" y="1125030"/>
                </a:lnTo>
                <a:lnTo>
                  <a:pt x="2423360" y="1165530"/>
                </a:lnTo>
                <a:lnTo>
                  <a:pt x="2402219" y="1205612"/>
                </a:lnTo>
                <a:lnTo>
                  <a:pt x="2380389" y="1245268"/>
                </a:lnTo>
                <a:lnTo>
                  <a:pt x="2357879" y="1284490"/>
                </a:lnTo>
                <a:lnTo>
                  <a:pt x="2334697" y="1323271"/>
                </a:lnTo>
                <a:lnTo>
                  <a:pt x="2310850" y="1361602"/>
                </a:lnTo>
                <a:lnTo>
                  <a:pt x="2286346" y="1399475"/>
                </a:lnTo>
                <a:lnTo>
                  <a:pt x="2261194" y="1436882"/>
                </a:lnTo>
                <a:lnTo>
                  <a:pt x="2235401" y="1473817"/>
                </a:lnTo>
                <a:lnTo>
                  <a:pt x="2208976" y="1510269"/>
                </a:lnTo>
                <a:lnTo>
                  <a:pt x="2181926" y="1546232"/>
                </a:lnTo>
                <a:lnTo>
                  <a:pt x="2154259" y="1581698"/>
                </a:lnTo>
                <a:lnTo>
                  <a:pt x="2125983" y="1616658"/>
                </a:lnTo>
                <a:lnTo>
                  <a:pt x="2097107" y="1651105"/>
                </a:lnTo>
                <a:lnTo>
                  <a:pt x="2067637" y="1685031"/>
                </a:lnTo>
                <a:lnTo>
                  <a:pt x="2037583" y="1718428"/>
                </a:lnTo>
                <a:lnTo>
                  <a:pt x="2006951" y="1751287"/>
                </a:lnTo>
                <a:lnTo>
                  <a:pt x="1975751" y="1783601"/>
                </a:lnTo>
                <a:lnTo>
                  <a:pt x="1943989" y="1815362"/>
                </a:lnTo>
                <a:lnTo>
                  <a:pt x="1911675" y="1846562"/>
                </a:lnTo>
                <a:lnTo>
                  <a:pt x="1878815" y="1877193"/>
                </a:lnTo>
                <a:lnTo>
                  <a:pt x="1845418" y="1907247"/>
                </a:lnTo>
                <a:lnTo>
                  <a:pt x="1811492" y="1936716"/>
                </a:lnTo>
                <a:lnTo>
                  <a:pt x="1777044" y="1965592"/>
                </a:lnTo>
                <a:lnTo>
                  <a:pt x="1742084" y="1993868"/>
                </a:lnTo>
                <a:lnTo>
                  <a:pt x="1706617" y="2021534"/>
                </a:lnTo>
                <a:lnTo>
                  <a:pt x="1670654" y="2048584"/>
                </a:lnTo>
                <a:lnTo>
                  <a:pt x="1634201" y="2075009"/>
                </a:lnTo>
                <a:lnTo>
                  <a:pt x="1597266" y="2100801"/>
                </a:lnTo>
                <a:lnTo>
                  <a:pt x="1559858" y="2125953"/>
                </a:lnTo>
                <a:lnTo>
                  <a:pt x="1521985" y="2150456"/>
                </a:lnTo>
                <a:lnTo>
                  <a:pt x="1483653" y="2174303"/>
                </a:lnTo>
                <a:lnTo>
                  <a:pt x="1444872" y="2197485"/>
                </a:lnTo>
                <a:lnTo>
                  <a:pt x="1405650" y="2219994"/>
                </a:lnTo>
                <a:lnTo>
                  <a:pt x="1365993" y="2241824"/>
                </a:lnTo>
                <a:lnTo>
                  <a:pt x="1325911" y="2262964"/>
                </a:lnTo>
                <a:lnTo>
                  <a:pt x="1285411" y="2283409"/>
                </a:lnTo>
                <a:lnTo>
                  <a:pt x="1244501" y="2303149"/>
                </a:lnTo>
                <a:lnTo>
                  <a:pt x="1203189" y="2322177"/>
                </a:lnTo>
                <a:lnTo>
                  <a:pt x="1161484" y="2340485"/>
                </a:lnTo>
                <a:lnTo>
                  <a:pt x="1119392" y="2358064"/>
                </a:lnTo>
                <a:lnTo>
                  <a:pt x="1076922" y="2374908"/>
                </a:lnTo>
                <a:lnTo>
                  <a:pt x="1034082" y="2391007"/>
                </a:lnTo>
                <a:lnTo>
                  <a:pt x="990880" y="2406354"/>
                </a:lnTo>
                <a:lnTo>
                  <a:pt x="947324" y="2420942"/>
                </a:lnTo>
                <a:lnTo>
                  <a:pt x="903421" y="2434761"/>
                </a:lnTo>
                <a:lnTo>
                  <a:pt x="859180" y="2447805"/>
                </a:lnTo>
                <a:lnTo>
                  <a:pt x="814609" y="2460065"/>
                </a:lnTo>
                <a:lnTo>
                  <a:pt x="769716" y="2471532"/>
                </a:lnTo>
                <a:lnTo>
                  <a:pt x="724508" y="2482201"/>
                </a:lnTo>
                <a:lnTo>
                  <a:pt x="678994" y="2492061"/>
                </a:lnTo>
                <a:lnTo>
                  <a:pt x="633181" y="2501106"/>
                </a:lnTo>
                <a:lnTo>
                  <a:pt x="587078" y="2509327"/>
                </a:lnTo>
                <a:lnTo>
                  <a:pt x="540692" y="2516716"/>
                </a:lnTo>
                <a:lnTo>
                  <a:pt x="494032" y="2523266"/>
                </a:lnTo>
                <a:lnTo>
                  <a:pt x="447104" y="2528969"/>
                </a:lnTo>
                <a:lnTo>
                  <a:pt x="399919" y="2533816"/>
                </a:lnTo>
                <a:lnTo>
                  <a:pt x="352482" y="2537799"/>
                </a:lnTo>
                <a:lnTo>
                  <a:pt x="304803" y="2540911"/>
                </a:lnTo>
                <a:lnTo>
                  <a:pt x="256889" y="2543144"/>
                </a:lnTo>
                <a:lnTo>
                  <a:pt x="208748" y="2544490"/>
                </a:lnTo>
                <a:lnTo>
                  <a:pt x="160388" y="2544940"/>
                </a:lnTo>
                <a:lnTo>
                  <a:pt x="120059" y="2544626"/>
                </a:lnTo>
                <a:lnTo>
                  <a:pt x="79884" y="2543690"/>
                </a:lnTo>
                <a:lnTo>
                  <a:pt x="39864" y="2542138"/>
                </a:lnTo>
                <a:lnTo>
                  <a:pt x="0" y="2539974"/>
                </a:lnTo>
                <a:lnTo>
                  <a:pt x="0" y="4578146"/>
                </a:lnTo>
                <a:lnTo>
                  <a:pt x="39985" y="4579348"/>
                </a:lnTo>
                <a:lnTo>
                  <a:pt x="80027" y="4580210"/>
                </a:lnTo>
                <a:lnTo>
                  <a:pt x="120152" y="4580729"/>
                </a:lnTo>
                <a:lnTo>
                  <a:pt x="160388" y="4580902"/>
                </a:lnTo>
                <a:lnTo>
                  <a:pt x="208672" y="4580653"/>
                </a:lnTo>
                <a:lnTo>
                  <a:pt x="256837" y="4579907"/>
                </a:lnTo>
                <a:lnTo>
                  <a:pt x="304881" y="4578667"/>
                </a:lnTo>
                <a:lnTo>
                  <a:pt x="352801" y="4576934"/>
                </a:lnTo>
                <a:lnTo>
                  <a:pt x="400595" y="4574713"/>
                </a:lnTo>
                <a:lnTo>
                  <a:pt x="448260" y="4572004"/>
                </a:lnTo>
                <a:lnTo>
                  <a:pt x="495793" y="4568810"/>
                </a:lnTo>
                <a:lnTo>
                  <a:pt x="543193" y="4565135"/>
                </a:lnTo>
                <a:lnTo>
                  <a:pt x="590457" y="4560979"/>
                </a:lnTo>
                <a:lnTo>
                  <a:pt x="637582" y="4556347"/>
                </a:lnTo>
                <a:lnTo>
                  <a:pt x="684566" y="4551239"/>
                </a:lnTo>
                <a:lnTo>
                  <a:pt x="731407" y="4545659"/>
                </a:lnTo>
                <a:lnTo>
                  <a:pt x="778102" y="4539609"/>
                </a:lnTo>
                <a:lnTo>
                  <a:pt x="824649" y="4533092"/>
                </a:lnTo>
                <a:lnTo>
                  <a:pt x="871045" y="4526109"/>
                </a:lnTo>
                <a:lnTo>
                  <a:pt x="917288" y="4518664"/>
                </a:lnTo>
                <a:lnTo>
                  <a:pt x="963375" y="4510759"/>
                </a:lnTo>
                <a:lnTo>
                  <a:pt x="1009304" y="4502395"/>
                </a:lnTo>
                <a:lnTo>
                  <a:pt x="1055073" y="4493577"/>
                </a:lnTo>
                <a:lnTo>
                  <a:pt x="1100679" y="4484305"/>
                </a:lnTo>
                <a:lnTo>
                  <a:pt x="1146119" y="4474583"/>
                </a:lnTo>
                <a:lnTo>
                  <a:pt x="1191392" y="4464413"/>
                </a:lnTo>
                <a:lnTo>
                  <a:pt x="1236495" y="4453797"/>
                </a:lnTo>
                <a:lnTo>
                  <a:pt x="1281424" y="4442738"/>
                </a:lnTo>
                <a:lnTo>
                  <a:pt x="1326179" y="4431238"/>
                </a:lnTo>
                <a:lnTo>
                  <a:pt x="1370756" y="4419300"/>
                </a:lnTo>
                <a:lnTo>
                  <a:pt x="1415154" y="4406926"/>
                </a:lnTo>
                <a:lnTo>
                  <a:pt x="1459368" y="4394119"/>
                </a:lnTo>
                <a:lnTo>
                  <a:pt x="1503398" y="4380881"/>
                </a:lnTo>
                <a:lnTo>
                  <a:pt x="1547241" y="4367214"/>
                </a:lnTo>
                <a:lnTo>
                  <a:pt x="1590894" y="4353121"/>
                </a:lnTo>
                <a:lnTo>
                  <a:pt x="1634355" y="4338604"/>
                </a:lnTo>
                <a:lnTo>
                  <a:pt x="1677621" y="4323667"/>
                </a:lnTo>
                <a:lnTo>
                  <a:pt x="1720690" y="4308310"/>
                </a:lnTo>
                <a:lnTo>
                  <a:pt x="1763560" y="4292537"/>
                </a:lnTo>
                <a:lnTo>
                  <a:pt x="1806228" y="4276350"/>
                </a:lnTo>
                <a:lnTo>
                  <a:pt x="1848691" y="4259751"/>
                </a:lnTo>
                <a:lnTo>
                  <a:pt x="1890948" y="4242744"/>
                </a:lnTo>
                <a:lnTo>
                  <a:pt x="1932995" y="4225330"/>
                </a:lnTo>
                <a:lnTo>
                  <a:pt x="1974831" y="4207511"/>
                </a:lnTo>
                <a:lnTo>
                  <a:pt x="2016453" y="4189291"/>
                </a:lnTo>
                <a:lnTo>
                  <a:pt x="2057858" y="4170672"/>
                </a:lnTo>
                <a:lnTo>
                  <a:pt x="2099045" y="4151655"/>
                </a:lnTo>
                <a:lnTo>
                  <a:pt x="2140009" y="4132245"/>
                </a:lnTo>
                <a:lnTo>
                  <a:pt x="2180750" y="4112442"/>
                </a:lnTo>
                <a:lnTo>
                  <a:pt x="2221265" y="4092250"/>
                </a:lnTo>
                <a:lnTo>
                  <a:pt x="2261551" y="4071670"/>
                </a:lnTo>
                <a:lnTo>
                  <a:pt x="2301606" y="4050706"/>
                </a:lnTo>
                <a:lnTo>
                  <a:pt x="2341427" y="4029360"/>
                </a:lnTo>
                <a:lnTo>
                  <a:pt x="2381013" y="4007633"/>
                </a:lnTo>
                <a:lnTo>
                  <a:pt x="2420360" y="3985530"/>
                </a:lnTo>
                <a:lnTo>
                  <a:pt x="2459465" y="3963051"/>
                </a:lnTo>
                <a:lnTo>
                  <a:pt x="2498328" y="3940200"/>
                </a:lnTo>
                <a:lnTo>
                  <a:pt x="2536945" y="3916979"/>
                </a:lnTo>
                <a:lnTo>
                  <a:pt x="2575313" y="3893391"/>
                </a:lnTo>
                <a:lnTo>
                  <a:pt x="2613431" y="3869437"/>
                </a:lnTo>
                <a:lnTo>
                  <a:pt x="2651296" y="3845120"/>
                </a:lnTo>
                <a:lnTo>
                  <a:pt x="2688906" y="3820443"/>
                </a:lnTo>
                <a:lnTo>
                  <a:pt x="2726257" y="3795408"/>
                </a:lnTo>
                <a:lnTo>
                  <a:pt x="2763348" y="3770018"/>
                </a:lnTo>
                <a:lnTo>
                  <a:pt x="2800176" y="3744275"/>
                </a:lnTo>
                <a:lnTo>
                  <a:pt x="2836739" y="3718181"/>
                </a:lnTo>
                <a:lnTo>
                  <a:pt x="2873034" y="3691739"/>
                </a:lnTo>
                <a:lnTo>
                  <a:pt x="2909059" y="3664951"/>
                </a:lnTo>
                <a:lnTo>
                  <a:pt x="2944812" y="3637820"/>
                </a:lnTo>
                <a:lnTo>
                  <a:pt x="2980289" y="3610348"/>
                </a:lnTo>
                <a:lnTo>
                  <a:pt x="3015489" y="3582538"/>
                </a:lnTo>
                <a:lnTo>
                  <a:pt x="3050410" y="3554392"/>
                </a:lnTo>
                <a:lnTo>
                  <a:pt x="3085047" y="3525913"/>
                </a:lnTo>
                <a:lnTo>
                  <a:pt x="3119400" y="3497102"/>
                </a:lnTo>
                <a:lnTo>
                  <a:pt x="3153466" y="3467963"/>
                </a:lnTo>
                <a:lnTo>
                  <a:pt x="3187242" y="3438497"/>
                </a:lnTo>
                <a:lnTo>
                  <a:pt x="3220726" y="3408708"/>
                </a:lnTo>
                <a:lnTo>
                  <a:pt x="3253916" y="3378597"/>
                </a:lnTo>
                <a:lnTo>
                  <a:pt x="3286809" y="3348168"/>
                </a:lnTo>
                <a:lnTo>
                  <a:pt x="3319402" y="3317422"/>
                </a:lnTo>
                <a:lnTo>
                  <a:pt x="3351693" y="3286362"/>
                </a:lnTo>
                <a:lnTo>
                  <a:pt x="3383681" y="3254990"/>
                </a:lnTo>
                <a:lnTo>
                  <a:pt x="3415361" y="3223310"/>
                </a:lnTo>
                <a:lnTo>
                  <a:pt x="3446732" y="3191322"/>
                </a:lnTo>
                <a:lnTo>
                  <a:pt x="3477792" y="3159031"/>
                </a:lnTo>
                <a:lnTo>
                  <a:pt x="3508538" y="3126437"/>
                </a:lnTo>
                <a:lnTo>
                  <a:pt x="3538967" y="3093544"/>
                </a:lnTo>
                <a:lnTo>
                  <a:pt x="3569078" y="3060355"/>
                </a:lnTo>
                <a:lnTo>
                  <a:pt x="3598867" y="3026870"/>
                </a:lnTo>
                <a:lnTo>
                  <a:pt x="3628332" y="2993094"/>
                </a:lnTo>
                <a:lnTo>
                  <a:pt x="3657471" y="2959028"/>
                </a:lnTo>
                <a:lnTo>
                  <a:pt x="3686282" y="2924675"/>
                </a:lnTo>
                <a:lnTo>
                  <a:pt x="3714761" y="2890037"/>
                </a:lnTo>
                <a:lnTo>
                  <a:pt x="3742907" y="2855116"/>
                </a:lnTo>
                <a:lnTo>
                  <a:pt x="3770717" y="2819916"/>
                </a:lnTo>
                <a:lnTo>
                  <a:pt x="3798189" y="2784438"/>
                </a:lnTo>
                <a:lnTo>
                  <a:pt x="3825319" y="2748686"/>
                </a:lnTo>
                <a:lnTo>
                  <a:pt x="3852107" y="2712661"/>
                </a:lnTo>
                <a:lnTo>
                  <a:pt x="3878549" y="2676365"/>
                </a:lnTo>
                <a:lnTo>
                  <a:pt x="3904643" y="2639802"/>
                </a:lnTo>
                <a:lnTo>
                  <a:pt x="3930386" y="2602974"/>
                </a:lnTo>
                <a:lnTo>
                  <a:pt x="3955776" y="2565882"/>
                </a:lnTo>
                <a:lnTo>
                  <a:pt x="3980811" y="2528531"/>
                </a:lnTo>
                <a:lnTo>
                  <a:pt x="4005487" y="2490921"/>
                </a:lnTo>
                <a:lnTo>
                  <a:pt x="4029804" y="2453056"/>
                </a:lnTo>
                <a:lnTo>
                  <a:pt x="4053758" y="2414938"/>
                </a:lnTo>
                <a:lnTo>
                  <a:pt x="4077346" y="2376569"/>
                </a:lnTo>
                <a:lnTo>
                  <a:pt x="4100567" y="2337952"/>
                </a:lnTo>
                <a:lnTo>
                  <a:pt x="4123418" y="2299089"/>
                </a:lnTo>
                <a:lnTo>
                  <a:pt x="4145896" y="2259983"/>
                </a:lnTo>
                <a:lnTo>
                  <a:pt x="4168000" y="2220636"/>
                </a:lnTo>
                <a:lnTo>
                  <a:pt x="4189726" y="2181051"/>
                </a:lnTo>
                <a:lnTo>
                  <a:pt x="4211072" y="2141229"/>
                </a:lnTo>
                <a:lnTo>
                  <a:pt x="4232036" y="2101174"/>
                </a:lnTo>
                <a:lnTo>
                  <a:pt x="4252615" y="2060888"/>
                </a:lnTo>
                <a:lnTo>
                  <a:pt x="4272808" y="2020373"/>
                </a:lnTo>
                <a:lnTo>
                  <a:pt x="4292610" y="1979631"/>
                </a:lnTo>
                <a:lnTo>
                  <a:pt x="4312021" y="1938666"/>
                </a:lnTo>
                <a:lnTo>
                  <a:pt x="4331037" y="1897480"/>
                </a:lnTo>
                <a:lnTo>
                  <a:pt x="4349656" y="1856074"/>
                </a:lnTo>
                <a:lnTo>
                  <a:pt x="4367876" y="1814452"/>
                </a:lnTo>
                <a:lnTo>
                  <a:pt x="4385695" y="1772616"/>
                </a:lnTo>
                <a:lnTo>
                  <a:pt x="4403109" y="1730569"/>
                </a:lnTo>
                <a:lnTo>
                  <a:pt x="4420116" y="1688312"/>
                </a:lnTo>
                <a:lnTo>
                  <a:pt x="4436715" y="1645848"/>
                </a:lnTo>
                <a:lnTo>
                  <a:pt x="4452901" y="1603180"/>
                </a:lnTo>
                <a:lnTo>
                  <a:pt x="4468674" y="1560310"/>
                </a:lnTo>
                <a:lnTo>
                  <a:pt x="4484031" y="1517241"/>
                </a:lnTo>
                <a:lnTo>
                  <a:pt x="4498969" y="1473974"/>
                </a:lnTo>
                <a:lnTo>
                  <a:pt x="4513485" y="1430513"/>
                </a:lnTo>
                <a:lnTo>
                  <a:pt x="4527578" y="1386860"/>
                </a:lnTo>
                <a:lnTo>
                  <a:pt x="4541245" y="1343017"/>
                </a:lnTo>
                <a:lnTo>
                  <a:pt x="4554483" y="1298987"/>
                </a:lnTo>
                <a:lnTo>
                  <a:pt x="4567290" y="1254772"/>
                </a:lnTo>
                <a:lnTo>
                  <a:pt x="4579664" y="1210374"/>
                </a:lnTo>
                <a:lnTo>
                  <a:pt x="4591602" y="1165797"/>
                </a:lnTo>
                <a:lnTo>
                  <a:pt x="4603102" y="1121042"/>
                </a:lnTo>
                <a:lnTo>
                  <a:pt x="4614161" y="1076112"/>
                </a:lnTo>
                <a:lnTo>
                  <a:pt x="4624776" y="1031009"/>
                </a:lnTo>
                <a:lnTo>
                  <a:pt x="4634946" y="985736"/>
                </a:lnTo>
                <a:lnTo>
                  <a:pt x="4644668" y="940295"/>
                </a:lnTo>
                <a:lnTo>
                  <a:pt x="4653940" y="894689"/>
                </a:lnTo>
                <a:lnTo>
                  <a:pt x="4662759" y="848920"/>
                </a:lnTo>
                <a:lnTo>
                  <a:pt x="4671122" y="802991"/>
                </a:lnTo>
                <a:lnTo>
                  <a:pt x="4679027" y="756903"/>
                </a:lnTo>
                <a:lnTo>
                  <a:pt x="4686473" y="710660"/>
                </a:lnTo>
                <a:lnTo>
                  <a:pt x="4693455" y="664264"/>
                </a:lnTo>
                <a:lnTo>
                  <a:pt x="4699972" y="617717"/>
                </a:lnTo>
                <a:lnTo>
                  <a:pt x="4706022" y="571022"/>
                </a:lnTo>
                <a:lnTo>
                  <a:pt x="4711602" y="524181"/>
                </a:lnTo>
                <a:lnTo>
                  <a:pt x="4716710" y="477196"/>
                </a:lnTo>
                <a:lnTo>
                  <a:pt x="4721342" y="430071"/>
                </a:lnTo>
                <a:lnTo>
                  <a:pt x="4725498" y="382807"/>
                </a:lnTo>
                <a:lnTo>
                  <a:pt x="4729173" y="335407"/>
                </a:lnTo>
                <a:lnTo>
                  <a:pt x="4732367" y="287873"/>
                </a:lnTo>
                <a:lnTo>
                  <a:pt x="4735075" y="240208"/>
                </a:lnTo>
                <a:lnTo>
                  <a:pt x="4737297" y="192414"/>
                </a:lnTo>
                <a:lnTo>
                  <a:pt x="4739030" y="144494"/>
                </a:lnTo>
                <a:lnTo>
                  <a:pt x="4740270" y="96450"/>
                </a:lnTo>
                <a:lnTo>
                  <a:pt x="4741016" y="48284"/>
                </a:lnTo>
                <a:lnTo>
                  <a:pt x="4741265" y="0"/>
                </a:lnTo>
                <a:close/>
              </a:path>
            </a:pathLst>
          </a:custGeom>
          <a:solidFill>
            <a:srgbClr val="673924"/>
          </a:solidFill>
        </p:spPr>
        <p:txBody>
          <a:bodyPr wrap="square" lIns="0" tIns="0" rIns="0" bIns="0" rtlCol="0"/>
          <a:lstStyle/>
          <a:p>
            <a:endParaRPr/>
          </a:p>
        </p:txBody>
      </p:sp>
      <p:sp>
        <p:nvSpPr>
          <p:cNvPr id="4" name="object 4"/>
          <p:cNvSpPr/>
          <p:nvPr/>
        </p:nvSpPr>
        <p:spPr>
          <a:xfrm>
            <a:off x="5574639" y="7438757"/>
            <a:ext cx="2896235" cy="2092325"/>
          </a:xfrm>
          <a:custGeom>
            <a:avLst/>
            <a:gdLst/>
            <a:ahLst/>
            <a:cxnLst/>
            <a:rect l="l" t="t" r="r" b="b"/>
            <a:pathLst>
              <a:path w="2896234" h="2092325">
                <a:moveTo>
                  <a:pt x="1287157" y="643585"/>
                </a:moveTo>
                <a:lnTo>
                  <a:pt x="643585" y="0"/>
                </a:lnTo>
                <a:lnTo>
                  <a:pt x="0" y="643585"/>
                </a:lnTo>
                <a:lnTo>
                  <a:pt x="643585" y="1287157"/>
                </a:lnTo>
                <a:lnTo>
                  <a:pt x="1287157" y="643585"/>
                </a:lnTo>
                <a:close/>
              </a:path>
              <a:path w="2896234" h="2092325">
                <a:moveTo>
                  <a:pt x="2091982" y="1448409"/>
                </a:moveTo>
                <a:lnTo>
                  <a:pt x="1448409" y="804837"/>
                </a:lnTo>
                <a:lnTo>
                  <a:pt x="804824" y="1448409"/>
                </a:lnTo>
                <a:lnTo>
                  <a:pt x="1448409" y="2091994"/>
                </a:lnTo>
                <a:lnTo>
                  <a:pt x="2091982" y="1448409"/>
                </a:lnTo>
                <a:close/>
              </a:path>
              <a:path w="2896234" h="2092325">
                <a:moveTo>
                  <a:pt x="2896095" y="644296"/>
                </a:moveTo>
                <a:lnTo>
                  <a:pt x="2252522" y="723"/>
                </a:lnTo>
                <a:lnTo>
                  <a:pt x="1608937" y="644296"/>
                </a:lnTo>
                <a:lnTo>
                  <a:pt x="2252522" y="1287881"/>
                </a:lnTo>
                <a:lnTo>
                  <a:pt x="2896095" y="644296"/>
                </a:lnTo>
                <a:close/>
              </a:path>
            </a:pathLst>
          </a:custGeom>
          <a:solidFill>
            <a:srgbClr val="8E6652"/>
          </a:solidFill>
        </p:spPr>
        <p:txBody>
          <a:bodyPr wrap="square" lIns="0" tIns="0" rIns="0" bIns="0" rtlCol="0"/>
          <a:lstStyle/>
          <a:p>
            <a:endParaRPr/>
          </a:p>
        </p:txBody>
      </p:sp>
      <p:sp>
        <p:nvSpPr>
          <p:cNvPr id="5" name="object 5"/>
          <p:cNvSpPr/>
          <p:nvPr/>
        </p:nvSpPr>
        <p:spPr>
          <a:xfrm>
            <a:off x="7049337" y="0"/>
            <a:ext cx="918210" cy="327025"/>
          </a:xfrm>
          <a:custGeom>
            <a:avLst/>
            <a:gdLst/>
            <a:ahLst/>
            <a:cxnLst/>
            <a:rect l="l" t="t" r="r" b="b"/>
            <a:pathLst>
              <a:path w="918209" h="327025">
                <a:moveTo>
                  <a:pt x="917714" y="0"/>
                </a:moveTo>
                <a:lnTo>
                  <a:pt x="0" y="0"/>
                </a:lnTo>
                <a:lnTo>
                  <a:pt x="17194" y="42861"/>
                </a:lnTo>
                <a:lnTo>
                  <a:pt x="38236" y="83594"/>
                </a:lnTo>
                <a:lnTo>
                  <a:pt x="62897" y="121971"/>
                </a:lnTo>
                <a:lnTo>
                  <a:pt x="90953" y="157768"/>
                </a:lnTo>
                <a:lnTo>
                  <a:pt x="122176" y="190758"/>
                </a:lnTo>
                <a:lnTo>
                  <a:pt x="156341" y="220713"/>
                </a:lnTo>
                <a:lnTo>
                  <a:pt x="193222" y="247409"/>
                </a:lnTo>
                <a:lnTo>
                  <a:pt x="232591" y="270619"/>
                </a:lnTo>
                <a:lnTo>
                  <a:pt x="274222" y="290116"/>
                </a:lnTo>
                <a:lnTo>
                  <a:pt x="317891" y="305674"/>
                </a:lnTo>
                <a:lnTo>
                  <a:pt x="363369" y="317067"/>
                </a:lnTo>
                <a:lnTo>
                  <a:pt x="410431" y="324069"/>
                </a:lnTo>
                <a:lnTo>
                  <a:pt x="458850" y="326453"/>
                </a:lnTo>
                <a:lnTo>
                  <a:pt x="507270" y="324069"/>
                </a:lnTo>
                <a:lnTo>
                  <a:pt x="554332" y="317067"/>
                </a:lnTo>
                <a:lnTo>
                  <a:pt x="599811" y="305674"/>
                </a:lnTo>
                <a:lnTo>
                  <a:pt x="643479" y="290116"/>
                </a:lnTo>
                <a:lnTo>
                  <a:pt x="685111" y="270619"/>
                </a:lnTo>
                <a:lnTo>
                  <a:pt x="724481" y="247409"/>
                </a:lnTo>
                <a:lnTo>
                  <a:pt x="761362" y="220713"/>
                </a:lnTo>
                <a:lnTo>
                  <a:pt x="795528" y="190758"/>
                </a:lnTo>
                <a:lnTo>
                  <a:pt x="826752" y="157768"/>
                </a:lnTo>
                <a:lnTo>
                  <a:pt x="854810" y="121971"/>
                </a:lnTo>
                <a:lnTo>
                  <a:pt x="879473" y="83594"/>
                </a:lnTo>
                <a:lnTo>
                  <a:pt x="900517" y="42861"/>
                </a:lnTo>
                <a:lnTo>
                  <a:pt x="917714" y="0"/>
                </a:lnTo>
                <a:close/>
              </a:path>
            </a:pathLst>
          </a:custGeom>
          <a:solidFill>
            <a:srgbClr val="6A3F2D"/>
          </a:solidFill>
        </p:spPr>
        <p:txBody>
          <a:bodyPr wrap="square" lIns="0" tIns="0" rIns="0" bIns="0" rtlCol="0"/>
          <a:lstStyle/>
          <a:p>
            <a:endParaRPr/>
          </a:p>
        </p:txBody>
      </p:sp>
      <p:sp>
        <p:nvSpPr>
          <p:cNvPr id="6" name="object 6"/>
          <p:cNvSpPr/>
          <p:nvPr/>
        </p:nvSpPr>
        <p:spPr>
          <a:xfrm>
            <a:off x="7027113" y="0"/>
            <a:ext cx="2790190" cy="2156460"/>
          </a:xfrm>
          <a:custGeom>
            <a:avLst/>
            <a:gdLst/>
            <a:ahLst/>
            <a:cxnLst/>
            <a:rect l="l" t="t" r="r" b="b"/>
            <a:pathLst>
              <a:path w="2790190" h="2156460">
                <a:moveTo>
                  <a:pt x="971016" y="1670596"/>
                </a:moveTo>
                <a:lnTo>
                  <a:pt x="968794" y="1623847"/>
                </a:lnTo>
                <a:lnTo>
                  <a:pt x="962253" y="1578343"/>
                </a:lnTo>
                <a:lnTo>
                  <a:pt x="951623" y="1534312"/>
                </a:lnTo>
                <a:lnTo>
                  <a:pt x="937082" y="1491932"/>
                </a:lnTo>
                <a:lnTo>
                  <a:pt x="918845" y="1451419"/>
                </a:lnTo>
                <a:lnTo>
                  <a:pt x="897102" y="1412989"/>
                </a:lnTo>
                <a:lnTo>
                  <a:pt x="872083" y="1376832"/>
                </a:lnTo>
                <a:lnTo>
                  <a:pt x="843965" y="1343152"/>
                </a:lnTo>
                <a:lnTo>
                  <a:pt x="812965" y="1312151"/>
                </a:lnTo>
                <a:lnTo>
                  <a:pt x="779284" y="1284033"/>
                </a:lnTo>
                <a:lnTo>
                  <a:pt x="743115" y="1259001"/>
                </a:lnTo>
                <a:lnTo>
                  <a:pt x="704684" y="1237272"/>
                </a:lnTo>
                <a:lnTo>
                  <a:pt x="664171" y="1219022"/>
                </a:lnTo>
                <a:lnTo>
                  <a:pt x="621804" y="1204480"/>
                </a:lnTo>
                <a:lnTo>
                  <a:pt x="577761" y="1193850"/>
                </a:lnTo>
                <a:lnTo>
                  <a:pt x="532257" y="1187323"/>
                </a:lnTo>
                <a:lnTo>
                  <a:pt x="485508" y="1185087"/>
                </a:lnTo>
                <a:lnTo>
                  <a:pt x="438746" y="1187323"/>
                </a:lnTo>
                <a:lnTo>
                  <a:pt x="393242" y="1193850"/>
                </a:lnTo>
                <a:lnTo>
                  <a:pt x="349211" y="1204480"/>
                </a:lnTo>
                <a:lnTo>
                  <a:pt x="306832" y="1219022"/>
                </a:lnTo>
                <a:lnTo>
                  <a:pt x="266319" y="1237272"/>
                </a:lnTo>
                <a:lnTo>
                  <a:pt x="227888" y="1259001"/>
                </a:lnTo>
                <a:lnTo>
                  <a:pt x="191731" y="1284033"/>
                </a:lnTo>
                <a:lnTo>
                  <a:pt x="158051" y="1312151"/>
                </a:lnTo>
                <a:lnTo>
                  <a:pt x="127050" y="1343152"/>
                </a:lnTo>
                <a:lnTo>
                  <a:pt x="98933" y="1376832"/>
                </a:lnTo>
                <a:lnTo>
                  <a:pt x="73901" y="1412989"/>
                </a:lnTo>
                <a:lnTo>
                  <a:pt x="52171" y="1451419"/>
                </a:lnTo>
                <a:lnTo>
                  <a:pt x="33921" y="1491932"/>
                </a:lnTo>
                <a:lnTo>
                  <a:pt x="19380" y="1534312"/>
                </a:lnTo>
                <a:lnTo>
                  <a:pt x="8750" y="1578343"/>
                </a:lnTo>
                <a:lnTo>
                  <a:pt x="2222" y="1623847"/>
                </a:lnTo>
                <a:lnTo>
                  <a:pt x="0" y="1670596"/>
                </a:lnTo>
                <a:lnTo>
                  <a:pt x="2222" y="1717357"/>
                </a:lnTo>
                <a:lnTo>
                  <a:pt x="8750" y="1762861"/>
                </a:lnTo>
                <a:lnTo>
                  <a:pt x="19380" y="1806892"/>
                </a:lnTo>
                <a:lnTo>
                  <a:pt x="33921" y="1849272"/>
                </a:lnTo>
                <a:lnTo>
                  <a:pt x="52171" y="1889785"/>
                </a:lnTo>
                <a:lnTo>
                  <a:pt x="73901" y="1928215"/>
                </a:lnTo>
                <a:lnTo>
                  <a:pt x="98933" y="1964372"/>
                </a:lnTo>
                <a:lnTo>
                  <a:pt x="127050" y="1998052"/>
                </a:lnTo>
                <a:lnTo>
                  <a:pt x="158051" y="2029053"/>
                </a:lnTo>
                <a:lnTo>
                  <a:pt x="191731" y="2057171"/>
                </a:lnTo>
                <a:lnTo>
                  <a:pt x="227888" y="2082203"/>
                </a:lnTo>
                <a:lnTo>
                  <a:pt x="266319" y="2103932"/>
                </a:lnTo>
                <a:lnTo>
                  <a:pt x="306832" y="2122182"/>
                </a:lnTo>
                <a:lnTo>
                  <a:pt x="349211" y="2136724"/>
                </a:lnTo>
                <a:lnTo>
                  <a:pt x="393242" y="2147354"/>
                </a:lnTo>
                <a:lnTo>
                  <a:pt x="438746" y="2153882"/>
                </a:lnTo>
                <a:lnTo>
                  <a:pt x="485508" y="2156104"/>
                </a:lnTo>
                <a:lnTo>
                  <a:pt x="532257" y="2153882"/>
                </a:lnTo>
                <a:lnTo>
                  <a:pt x="577761" y="2147354"/>
                </a:lnTo>
                <a:lnTo>
                  <a:pt x="621804" y="2136724"/>
                </a:lnTo>
                <a:lnTo>
                  <a:pt x="664171" y="2122182"/>
                </a:lnTo>
                <a:lnTo>
                  <a:pt x="704684" y="2103932"/>
                </a:lnTo>
                <a:lnTo>
                  <a:pt x="743115" y="2082203"/>
                </a:lnTo>
                <a:lnTo>
                  <a:pt x="779284" y="2057171"/>
                </a:lnTo>
                <a:lnTo>
                  <a:pt x="812965" y="2029053"/>
                </a:lnTo>
                <a:lnTo>
                  <a:pt x="843965" y="1998052"/>
                </a:lnTo>
                <a:lnTo>
                  <a:pt x="872083" y="1964372"/>
                </a:lnTo>
                <a:lnTo>
                  <a:pt x="897102" y="1928215"/>
                </a:lnTo>
                <a:lnTo>
                  <a:pt x="918845" y="1889785"/>
                </a:lnTo>
                <a:lnTo>
                  <a:pt x="937082" y="1849272"/>
                </a:lnTo>
                <a:lnTo>
                  <a:pt x="951623" y="1806892"/>
                </a:lnTo>
                <a:lnTo>
                  <a:pt x="962253" y="1762861"/>
                </a:lnTo>
                <a:lnTo>
                  <a:pt x="968794" y="1717357"/>
                </a:lnTo>
                <a:lnTo>
                  <a:pt x="971016" y="1670596"/>
                </a:lnTo>
                <a:close/>
              </a:path>
              <a:path w="2790190" h="2156460">
                <a:moveTo>
                  <a:pt x="1883613" y="757986"/>
                </a:moveTo>
                <a:lnTo>
                  <a:pt x="1881390" y="711238"/>
                </a:lnTo>
                <a:lnTo>
                  <a:pt x="1874850" y="665734"/>
                </a:lnTo>
                <a:lnTo>
                  <a:pt x="1864220" y="621703"/>
                </a:lnTo>
                <a:lnTo>
                  <a:pt x="1849678" y="579323"/>
                </a:lnTo>
                <a:lnTo>
                  <a:pt x="1831441" y="538810"/>
                </a:lnTo>
                <a:lnTo>
                  <a:pt x="1809699" y="500380"/>
                </a:lnTo>
                <a:lnTo>
                  <a:pt x="1784680" y="464223"/>
                </a:lnTo>
                <a:lnTo>
                  <a:pt x="1756562" y="430542"/>
                </a:lnTo>
                <a:lnTo>
                  <a:pt x="1725561" y="399542"/>
                </a:lnTo>
                <a:lnTo>
                  <a:pt x="1691881" y="371424"/>
                </a:lnTo>
                <a:lnTo>
                  <a:pt x="1655724" y="346392"/>
                </a:lnTo>
                <a:lnTo>
                  <a:pt x="1617281" y="324662"/>
                </a:lnTo>
                <a:lnTo>
                  <a:pt x="1576781" y="306412"/>
                </a:lnTo>
                <a:lnTo>
                  <a:pt x="1534401" y="291871"/>
                </a:lnTo>
                <a:lnTo>
                  <a:pt x="1490370" y="281241"/>
                </a:lnTo>
                <a:lnTo>
                  <a:pt x="1444866" y="274713"/>
                </a:lnTo>
                <a:lnTo>
                  <a:pt x="1398117" y="272478"/>
                </a:lnTo>
                <a:lnTo>
                  <a:pt x="1351356" y="274713"/>
                </a:lnTo>
                <a:lnTo>
                  <a:pt x="1305852" y="281241"/>
                </a:lnTo>
                <a:lnTo>
                  <a:pt x="1261821" y="291871"/>
                </a:lnTo>
                <a:lnTo>
                  <a:pt x="1219441" y="306412"/>
                </a:lnTo>
                <a:lnTo>
                  <a:pt x="1178928" y="324662"/>
                </a:lnTo>
                <a:lnTo>
                  <a:pt x="1140498" y="346392"/>
                </a:lnTo>
                <a:lnTo>
                  <a:pt x="1104341" y="371424"/>
                </a:lnTo>
                <a:lnTo>
                  <a:pt x="1070660" y="399542"/>
                </a:lnTo>
                <a:lnTo>
                  <a:pt x="1039660" y="430542"/>
                </a:lnTo>
                <a:lnTo>
                  <a:pt x="1011542" y="464223"/>
                </a:lnTo>
                <a:lnTo>
                  <a:pt x="986510" y="500380"/>
                </a:lnTo>
                <a:lnTo>
                  <a:pt x="964780" y="538810"/>
                </a:lnTo>
                <a:lnTo>
                  <a:pt x="946531" y="579323"/>
                </a:lnTo>
                <a:lnTo>
                  <a:pt x="931989" y="621703"/>
                </a:lnTo>
                <a:lnTo>
                  <a:pt x="921359" y="665734"/>
                </a:lnTo>
                <a:lnTo>
                  <a:pt x="914831" y="711238"/>
                </a:lnTo>
                <a:lnTo>
                  <a:pt x="912609" y="757986"/>
                </a:lnTo>
                <a:lnTo>
                  <a:pt x="914831" y="804748"/>
                </a:lnTo>
                <a:lnTo>
                  <a:pt x="921359" y="850252"/>
                </a:lnTo>
                <a:lnTo>
                  <a:pt x="931989" y="894295"/>
                </a:lnTo>
                <a:lnTo>
                  <a:pt x="946531" y="936663"/>
                </a:lnTo>
                <a:lnTo>
                  <a:pt x="964780" y="977176"/>
                </a:lnTo>
                <a:lnTo>
                  <a:pt x="986510" y="1015606"/>
                </a:lnTo>
                <a:lnTo>
                  <a:pt x="1011542" y="1051775"/>
                </a:lnTo>
                <a:lnTo>
                  <a:pt x="1039660" y="1085456"/>
                </a:lnTo>
                <a:lnTo>
                  <a:pt x="1070660" y="1116457"/>
                </a:lnTo>
                <a:lnTo>
                  <a:pt x="1104341" y="1144574"/>
                </a:lnTo>
                <a:lnTo>
                  <a:pt x="1140498" y="1169593"/>
                </a:lnTo>
                <a:lnTo>
                  <a:pt x="1178928" y="1191336"/>
                </a:lnTo>
                <a:lnTo>
                  <a:pt x="1219441" y="1209573"/>
                </a:lnTo>
                <a:lnTo>
                  <a:pt x="1261821" y="1224114"/>
                </a:lnTo>
                <a:lnTo>
                  <a:pt x="1305852" y="1234744"/>
                </a:lnTo>
                <a:lnTo>
                  <a:pt x="1351356" y="1241285"/>
                </a:lnTo>
                <a:lnTo>
                  <a:pt x="1398117" y="1243495"/>
                </a:lnTo>
                <a:lnTo>
                  <a:pt x="1444866" y="1241285"/>
                </a:lnTo>
                <a:lnTo>
                  <a:pt x="1490370" y="1234744"/>
                </a:lnTo>
                <a:lnTo>
                  <a:pt x="1534401" y="1224114"/>
                </a:lnTo>
                <a:lnTo>
                  <a:pt x="1576781" y="1209573"/>
                </a:lnTo>
                <a:lnTo>
                  <a:pt x="1617281" y="1191336"/>
                </a:lnTo>
                <a:lnTo>
                  <a:pt x="1655724" y="1169593"/>
                </a:lnTo>
                <a:lnTo>
                  <a:pt x="1691881" y="1144574"/>
                </a:lnTo>
                <a:lnTo>
                  <a:pt x="1725561" y="1116457"/>
                </a:lnTo>
                <a:lnTo>
                  <a:pt x="1756562" y="1085456"/>
                </a:lnTo>
                <a:lnTo>
                  <a:pt x="1784680" y="1051775"/>
                </a:lnTo>
                <a:lnTo>
                  <a:pt x="1809699" y="1015606"/>
                </a:lnTo>
                <a:lnTo>
                  <a:pt x="1831441" y="977176"/>
                </a:lnTo>
                <a:lnTo>
                  <a:pt x="1849678" y="936663"/>
                </a:lnTo>
                <a:lnTo>
                  <a:pt x="1864220" y="894295"/>
                </a:lnTo>
                <a:lnTo>
                  <a:pt x="1874850" y="850252"/>
                </a:lnTo>
                <a:lnTo>
                  <a:pt x="1881390" y="804748"/>
                </a:lnTo>
                <a:lnTo>
                  <a:pt x="1883613" y="757986"/>
                </a:lnTo>
                <a:close/>
              </a:path>
              <a:path w="2790190" h="2156460">
                <a:moveTo>
                  <a:pt x="2750985" y="0"/>
                </a:moveTo>
                <a:lnTo>
                  <a:pt x="1827314" y="0"/>
                </a:lnTo>
                <a:lnTo>
                  <a:pt x="1843989" y="43929"/>
                </a:lnTo>
                <a:lnTo>
                  <a:pt x="1864677" y="85686"/>
                </a:lnTo>
                <a:lnTo>
                  <a:pt x="1889137" y="125069"/>
                </a:lnTo>
                <a:lnTo>
                  <a:pt x="1917141" y="161823"/>
                </a:lnTo>
                <a:lnTo>
                  <a:pt x="1948434" y="195707"/>
                </a:lnTo>
                <a:lnTo>
                  <a:pt x="1982787" y="226504"/>
                </a:lnTo>
                <a:lnTo>
                  <a:pt x="2019973" y="253949"/>
                </a:lnTo>
                <a:lnTo>
                  <a:pt x="2059749" y="277837"/>
                </a:lnTo>
                <a:lnTo>
                  <a:pt x="2101875" y="297903"/>
                </a:lnTo>
                <a:lnTo>
                  <a:pt x="2146109" y="313918"/>
                </a:lnTo>
                <a:lnTo>
                  <a:pt x="2192223" y="325666"/>
                </a:lnTo>
                <a:lnTo>
                  <a:pt x="2239988" y="332879"/>
                </a:lnTo>
                <a:lnTo>
                  <a:pt x="2289149" y="335330"/>
                </a:lnTo>
                <a:lnTo>
                  <a:pt x="2338298" y="332879"/>
                </a:lnTo>
                <a:lnTo>
                  <a:pt x="2386063" y="325666"/>
                </a:lnTo>
                <a:lnTo>
                  <a:pt x="2432177" y="313918"/>
                </a:lnTo>
                <a:lnTo>
                  <a:pt x="2476411" y="297903"/>
                </a:lnTo>
                <a:lnTo>
                  <a:pt x="2518537" y="277837"/>
                </a:lnTo>
                <a:lnTo>
                  <a:pt x="2558313" y="253949"/>
                </a:lnTo>
                <a:lnTo>
                  <a:pt x="2595499" y="226504"/>
                </a:lnTo>
                <a:lnTo>
                  <a:pt x="2629852" y="195707"/>
                </a:lnTo>
                <a:lnTo>
                  <a:pt x="2661145" y="161823"/>
                </a:lnTo>
                <a:lnTo>
                  <a:pt x="2689148" y="125069"/>
                </a:lnTo>
                <a:lnTo>
                  <a:pt x="2713609" y="85686"/>
                </a:lnTo>
                <a:lnTo>
                  <a:pt x="2734297" y="43929"/>
                </a:lnTo>
                <a:lnTo>
                  <a:pt x="2750985" y="0"/>
                </a:lnTo>
                <a:close/>
              </a:path>
              <a:path w="2790190" h="2156460">
                <a:moveTo>
                  <a:pt x="2789567" y="1663941"/>
                </a:moveTo>
                <a:lnTo>
                  <a:pt x="2787345" y="1617192"/>
                </a:lnTo>
                <a:lnTo>
                  <a:pt x="2780804" y="1571688"/>
                </a:lnTo>
                <a:lnTo>
                  <a:pt x="2770174" y="1527657"/>
                </a:lnTo>
                <a:lnTo>
                  <a:pt x="2755633" y="1485277"/>
                </a:lnTo>
                <a:lnTo>
                  <a:pt x="2737396" y="1444764"/>
                </a:lnTo>
                <a:lnTo>
                  <a:pt x="2715653" y="1406334"/>
                </a:lnTo>
                <a:lnTo>
                  <a:pt x="2690634" y="1370177"/>
                </a:lnTo>
                <a:lnTo>
                  <a:pt x="2662517" y="1336497"/>
                </a:lnTo>
                <a:lnTo>
                  <a:pt x="2631516" y="1305496"/>
                </a:lnTo>
                <a:lnTo>
                  <a:pt x="2597835" y="1277378"/>
                </a:lnTo>
                <a:lnTo>
                  <a:pt x="2561679" y="1252347"/>
                </a:lnTo>
                <a:lnTo>
                  <a:pt x="2523236" y="1230617"/>
                </a:lnTo>
                <a:lnTo>
                  <a:pt x="2482735" y="1212367"/>
                </a:lnTo>
                <a:lnTo>
                  <a:pt x="2440355" y="1197825"/>
                </a:lnTo>
                <a:lnTo>
                  <a:pt x="2396325" y="1187196"/>
                </a:lnTo>
                <a:lnTo>
                  <a:pt x="2350820" y="1180668"/>
                </a:lnTo>
                <a:lnTo>
                  <a:pt x="2304072" y="1178433"/>
                </a:lnTo>
                <a:lnTo>
                  <a:pt x="2257310" y="1180668"/>
                </a:lnTo>
                <a:lnTo>
                  <a:pt x="2211806" y="1187196"/>
                </a:lnTo>
                <a:lnTo>
                  <a:pt x="2167775" y="1197825"/>
                </a:lnTo>
                <a:lnTo>
                  <a:pt x="2125395" y="1212367"/>
                </a:lnTo>
                <a:lnTo>
                  <a:pt x="2084882" y="1230617"/>
                </a:lnTo>
                <a:lnTo>
                  <a:pt x="2046452" y="1252347"/>
                </a:lnTo>
                <a:lnTo>
                  <a:pt x="2010295" y="1277378"/>
                </a:lnTo>
                <a:lnTo>
                  <a:pt x="1976615" y="1305496"/>
                </a:lnTo>
                <a:lnTo>
                  <a:pt x="1945614" y="1336497"/>
                </a:lnTo>
                <a:lnTo>
                  <a:pt x="1917496" y="1370177"/>
                </a:lnTo>
                <a:lnTo>
                  <a:pt x="1892465" y="1406334"/>
                </a:lnTo>
                <a:lnTo>
                  <a:pt x="1870735" y="1444764"/>
                </a:lnTo>
                <a:lnTo>
                  <a:pt x="1852485" y="1485277"/>
                </a:lnTo>
                <a:lnTo>
                  <a:pt x="1837944" y="1527657"/>
                </a:lnTo>
                <a:lnTo>
                  <a:pt x="1827314" y="1571688"/>
                </a:lnTo>
                <a:lnTo>
                  <a:pt x="1820786" y="1617192"/>
                </a:lnTo>
                <a:lnTo>
                  <a:pt x="1818563" y="1663941"/>
                </a:lnTo>
                <a:lnTo>
                  <a:pt x="1820786" y="1710702"/>
                </a:lnTo>
                <a:lnTo>
                  <a:pt x="1827314" y="1756206"/>
                </a:lnTo>
                <a:lnTo>
                  <a:pt x="1837944" y="1800237"/>
                </a:lnTo>
                <a:lnTo>
                  <a:pt x="1852485" y="1842617"/>
                </a:lnTo>
                <a:lnTo>
                  <a:pt x="1870735" y="1883117"/>
                </a:lnTo>
                <a:lnTo>
                  <a:pt x="1892465" y="1921560"/>
                </a:lnTo>
                <a:lnTo>
                  <a:pt x="1917496" y="1957717"/>
                </a:lnTo>
                <a:lnTo>
                  <a:pt x="1945614" y="1991398"/>
                </a:lnTo>
                <a:lnTo>
                  <a:pt x="1976615" y="2022398"/>
                </a:lnTo>
                <a:lnTo>
                  <a:pt x="2010295" y="2050516"/>
                </a:lnTo>
                <a:lnTo>
                  <a:pt x="2046452" y="2075535"/>
                </a:lnTo>
                <a:lnTo>
                  <a:pt x="2084882" y="2097278"/>
                </a:lnTo>
                <a:lnTo>
                  <a:pt x="2125395" y="2115515"/>
                </a:lnTo>
                <a:lnTo>
                  <a:pt x="2167775" y="2130056"/>
                </a:lnTo>
                <a:lnTo>
                  <a:pt x="2211806" y="2140686"/>
                </a:lnTo>
                <a:lnTo>
                  <a:pt x="2257310" y="2147227"/>
                </a:lnTo>
                <a:lnTo>
                  <a:pt x="2304072" y="2149437"/>
                </a:lnTo>
                <a:lnTo>
                  <a:pt x="2350820" y="2147227"/>
                </a:lnTo>
                <a:lnTo>
                  <a:pt x="2396325" y="2140686"/>
                </a:lnTo>
                <a:lnTo>
                  <a:pt x="2440355" y="2130056"/>
                </a:lnTo>
                <a:lnTo>
                  <a:pt x="2482735" y="2115515"/>
                </a:lnTo>
                <a:lnTo>
                  <a:pt x="2523236" y="2097278"/>
                </a:lnTo>
                <a:lnTo>
                  <a:pt x="2561679" y="2075535"/>
                </a:lnTo>
                <a:lnTo>
                  <a:pt x="2597835" y="2050516"/>
                </a:lnTo>
                <a:lnTo>
                  <a:pt x="2631516" y="2022398"/>
                </a:lnTo>
                <a:lnTo>
                  <a:pt x="2662517" y="1991398"/>
                </a:lnTo>
                <a:lnTo>
                  <a:pt x="2690634" y="1957717"/>
                </a:lnTo>
                <a:lnTo>
                  <a:pt x="2715653" y="1921560"/>
                </a:lnTo>
                <a:lnTo>
                  <a:pt x="2737396" y="1883117"/>
                </a:lnTo>
                <a:lnTo>
                  <a:pt x="2755633" y="1842617"/>
                </a:lnTo>
                <a:lnTo>
                  <a:pt x="2770174" y="1800237"/>
                </a:lnTo>
                <a:lnTo>
                  <a:pt x="2780804" y="1756206"/>
                </a:lnTo>
                <a:lnTo>
                  <a:pt x="2787345" y="1710702"/>
                </a:lnTo>
                <a:lnTo>
                  <a:pt x="2789567" y="1663941"/>
                </a:lnTo>
                <a:close/>
              </a:path>
            </a:pathLst>
          </a:custGeom>
          <a:solidFill>
            <a:srgbClr val="6A3F2D"/>
          </a:solidFill>
        </p:spPr>
        <p:txBody>
          <a:bodyPr wrap="square" lIns="0" tIns="0" rIns="0" bIns="0" rtlCol="0"/>
          <a:lstStyle/>
          <a:p>
            <a:endParaRPr/>
          </a:p>
        </p:txBody>
      </p:sp>
      <p:sp>
        <p:nvSpPr>
          <p:cNvPr id="7" name="object 7"/>
          <p:cNvSpPr/>
          <p:nvPr/>
        </p:nvSpPr>
        <p:spPr>
          <a:xfrm>
            <a:off x="11660098" y="0"/>
            <a:ext cx="2740025" cy="2884170"/>
          </a:xfrm>
          <a:custGeom>
            <a:avLst/>
            <a:gdLst/>
            <a:ahLst/>
            <a:cxnLst/>
            <a:rect l="l" t="t" r="r" b="b"/>
            <a:pathLst>
              <a:path w="2740025" h="2884170">
                <a:moveTo>
                  <a:pt x="1435239" y="0"/>
                </a:moveTo>
                <a:lnTo>
                  <a:pt x="250278" y="0"/>
                </a:lnTo>
                <a:lnTo>
                  <a:pt x="226894" y="42466"/>
                </a:lnTo>
                <a:lnTo>
                  <a:pt x="204552" y="85572"/>
                </a:lnTo>
                <a:lnTo>
                  <a:pt x="183270" y="129302"/>
                </a:lnTo>
                <a:lnTo>
                  <a:pt x="163065" y="173639"/>
                </a:lnTo>
                <a:lnTo>
                  <a:pt x="143953" y="218565"/>
                </a:lnTo>
                <a:lnTo>
                  <a:pt x="125952" y="264064"/>
                </a:lnTo>
                <a:lnTo>
                  <a:pt x="109078" y="310119"/>
                </a:lnTo>
                <a:lnTo>
                  <a:pt x="93348" y="356713"/>
                </a:lnTo>
                <a:lnTo>
                  <a:pt x="78779" y="403829"/>
                </a:lnTo>
                <a:lnTo>
                  <a:pt x="65389" y="451450"/>
                </a:lnTo>
                <a:lnTo>
                  <a:pt x="53193" y="499559"/>
                </a:lnTo>
                <a:lnTo>
                  <a:pt x="42209" y="548139"/>
                </a:lnTo>
                <a:lnTo>
                  <a:pt x="32455" y="597174"/>
                </a:lnTo>
                <a:lnTo>
                  <a:pt x="23946" y="646647"/>
                </a:lnTo>
                <a:lnTo>
                  <a:pt x="16699" y="696540"/>
                </a:lnTo>
                <a:lnTo>
                  <a:pt x="10732" y="746837"/>
                </a:lnTo>
                <a:lnTo>
                  <a:pt x="6062" y="797521"/>
                </a:lnTo>
                <a:lnTo>
                  <a:pt x="2705" y="848575"/>
                </a:lnTo>
                <a:lnTo>
                  <a:pt x="674" y="900326"/>
                </a:lnTo>
                <a:lnTo>
                  <a:pt x="0" y="951725"/>
                </a:lnTo>
                <a:lnTo>
                  <a:pt x="593" y="1000087"/>
                </a:lnTo>
                <a:lnTo>
                  <a:pt x="2364" y="1048157"/>
                </a:lnTo>
                <a:lnTo>
                  <a:pt x="5299" y="1095921"/>
                </a:lnTo>
                <a:lnTo>
                  <a:pt x="9384" y="1143365"/>
                </a:lnTo>
                <a:lnTo>
                  <a:pt x="14605" y="1190476"/>
                </a:lnTo>
                <a:lnTo>
                  <a:pt x="20949" y="1237239"/>
                </a:lnTo>
                <a:lnTo>
                  <a:pt x="28401" y="1283641"/>
                </a:lnTo>
                <a:lnTo>
                  <a:pt x="36948" y="1329668"/>
                </a:lnTo>
                <a:lnTo>
                  <a:pt x="46575" y="1375306"/>
                </a:lnTo>
                <a:lnTo>
                  <a:pt x="57270" y="1420541"/>
                </a:lnTo>
                <a:lnTo>
                  <a:pt x="69017" y="1465359"/>
                </a:lnTo>
                <a:lnTo>
                  <a:pt x="81804" y="1509747"/>
                </a:lnTo>
                <a:lnTo>
                  <a:pt x="95617" y="1553690"/>
                </a:lnTo>
                <a:lnTo>
                  <a:pt x="110441" y="1597176"/>
                </a:lnTo>
                <a:lnTo>
                  <a:pt x="126263" y="1640189"/>
                </a:lnTo>
                <a:lnTo>
                  <a:pt x="143069" y="1682717"/>
                </a:lnTo>
                <a:lnTo>
                  <a:pt x="160845" y="1724744"/>
                </a:lnTo>
                <a:lnTo>
                  <a:pt x="179577" y="1766259"/>
                </a:lnTo>
                <a:lnTo>
                  <a:pt x="199252" y="1807246"/>
                </a:lnTo>
                <a:lnTo>
                  <a:pt x="219855" y="1847691"/>
                </a:lnTo>
                <a:lnTo>
                  <a:pt x="241373" y="1887582"/>
                </a:lnTo>
                <a:lnTo>
                  <a:pt x="263903" y="1927087"/>
                </a:lnTo>
                <a:lnTo>
                  <a:pt x="287099" y="1965643"/>
                </a:lnTo>
                <a:lnTo>
                  <a:pt x="311278" y="2003786"/>
                </a:lnTo>
                <a:lnTo>
                  <a:pt x="336317" y="2041318"/>
                </a:lnTo>
                <a:lnTo>
                  <a:pt x="362202" y="2078227"/>
                </a:lnTo>
                <a:lnTo>
                  <a:pt x="388918" y="2114497"/>
                </a:lnTo>
                <a:lnTo>
                  <a:pt x="416452" y="2150115"/>
                </a:lnTo>
                <a:lnTo>
                  <a:pt x="444791" y="2185067"/>
                </a:lnTo>
                <a:lnTo>
                  <a:pt x="473919" y="2219340"/>
                </a:lnTo>
                <a:lnTo>
                  <a:pt x="503824" y="2252920"/>
                </a:lnTo>
                <a:lnTo>
                  <a:pt x="534492" y="2285792"/>
                </a:lnTo>
                <a:lnTo>
                  <a:pt x="565908" y="2317943"/>
                </a:lnTo>
                <a:lnTo>
                  <a:pt x="598060" y="2349359"/>
                </a:lnTo>
                <a:lnTo>
                  <a:pt x="630932" y="2380027"/>
                </a:lnTo>
                <a:lnTo>
                  <a:pt x="664511" y="2409932"/>
                </a:lnTo>
                <a:lnTo>
                  <a:pt x="698784" y="2439061"/>
                </a:lnTo>
                <a:lnTo>
                  <a:pt x="733737" y="2467399"/>
                </a:lnTo>
                <a:lnTo>
                  <a:pt x="769355" y="2494933"/>
                </a:lnTo>
                <a:lnTo>
                  <a:pt x="805625" y="2521650"/>
                </a:lnTo>
                <a:lnTo>
                  <a:pt x="842533" y="2547534"/>
                </a:lnTo>
                <a:lnTo>
                  <a:pt x="880065" y="2572573"/>
                </a:lnTo>
                <a:lnTo>
                  <a:pt x="918208" y="2596753"/>
                </a:lnTo>
                <a:lnTo>
                  <a:pt x="956947" y="2620059"/>
                </a:lnTo>
                <a:lnTo>
                  <a:pt x="996269" y="2642478"/>
                </a:lnTo>
                <a:lnTo>
                  <a:pt x="1036160" y="2663996"/>
                </a:lnTo>
                <a:lnTo>
                  <a:pt x="1076606" y="2684600"/>
                </a:lnTo>
                <a:lnTo>
                  <a:pt x="1117593" y="2704274"/>
                </a:lnTo>
                <a:lnTo>
                  <a:pt x="1159107" y="2723007"/>
                </a:lnTo>
                <a:lnTo>
                  <a:pt x="1201135" y="2740783"/>
                </a:lnTo>
                <a:lnTo>
                  <a:pt x="1243662" y="2757589"/>
                </a:lnTo>
                <a:lnTo>
                  <a:pt x="1286676" y="2773411"/>
                </a:lnTo>
                <a:lnTo>
                  <a:pt x="1330161" y="2788235"/>
                </a:lnTo>
                <a:lnTo>
                  <a:pt x="1374105" y="2802047"/>
                </a:lnTo>
                <a:lnTo>
                  <a:pt x="1418492" y="2814834"/>
                </a:lnTo>
                <a:lnTo>
                  <a:pt x="1463311" y="2826582"/>
                </a:lnTo>
                <a:lnTo>
                  <a:pt x="1508546" y="2837276"/>
                </a:lnTo>
                <a:lnTo>
                  <a:pt x="1554184" y="2846904"/>
                </a:lnTo>
                <a:lnTo>
                  <a:pt x="1600210" y="2855451"/>
                </a:lnTo>
                <a:lnTo>
                  <a:pt x="1646612" y="2862903"/>
                </a:lnTo>
                <a:lnTo>
                  <a:pt x="1693375" y="2869246"/>
                </a:lnTo>
                <a:lnTo>
                  <a:pt x="1740486" y="2874467"/>
                </a:lnTo>
                <a:lnTo>
                  <a:pt x="1787930" y="2878552"/>
                </a:lnTo>
                <a:lnTo>
                  <a:pt x="1835694" y="2881487"/>
                </a:lnTo>
                <a:lnTo>
                  <a:pt x="1883765" y="2883259"/>
                </a:lnTo>
                <a:lnTo>
                  <a:pt x="1932127" y="2883852"/>
                </a:lnTo>
                <a:lnTo>
                  <a:pt x="1982863" y="2883199"/>
                </a:lnTo>
                <a:lnTo>
                  <a:pt x="2033277" y="2881250"/>
                </a:lnTo>
                <a:lnTo>
                  <a:pt x="2083352" y="2878021"/>
                </a:lnTo>
                <a:lnTo>
                  <a:pt x="2133072" y="2873528"/>
                </a:lnTo>
                <a:lnTo>
                  <a:pt x="2182422" y="2867788"/>
                </a:lnTo>
                <a:lnTo>
                  <a:pt x="2231385" y="2860816"/>
                </a:lnTo>
                <a:lnTo>
                  <a:pt x="2279946" y="2852627"/>
                </a:lnTo>
                <a:lnTo>
                  <a:pt x="2328089" y="2843239"/>
                </a:lnTo>
                <a:lnTo>
                  <a:pt x="2375797" y="2832667"/>
                </a:lnTo>
                <a:lnTo>
                  <a:pt x="2423055" y="2820927"/>
                </a:lnTo>
                <a:lnTo>
                  <a:pt x="2469848" y="2808035"/>
                </a:lnTo>
                <a:lnTo>
                  <a:pt x="2516158" y="2794007"/>
                </a:lnTo>
                <a:lnTo>
                  <a:pt x="2561970" y="2778859"/>
                </a:lnTo>
                <a:lnTo>
                  <a:pt x="2607269" y="2762607"/>
                </a:lnTo>
                <a:lnTo>
                  <a:pt x="2652038" y="2745266"/>
                </a:lnTo>
                <a:lnTo>
                  <a:pt x="2696261" y="2726854"/>
                </a:lnTo>
                <a:lnTo>
                  <a:pt x="2739923" y="2707386"/>
                </a:lnTo>
                <a:lnTo>
                  <a:pt x="2739923" y="2025129"/>
                </a:lnTo>
                <a:lnTo>
                  <a:pt x="1932127" y="2025129"/>
                </a:lnTo>
                <a:lnTo>
                  <a:pt x="1884313" y="2024083"/>
                </a:lnTo>
                <a:lnTo>
                  <a:pt x="1837035" y="2020974"/>
                </a:lnTo>
                <a:lnTo>
                  <a:pt x="1790336" y="2015847"/>
                </a:lnTo>
                <a:lnTo>
                  <a:pt x="1744261" y="2008744"/>
                </a:lnTo>
                <a:lnTo>
                  <a:pt x="1698851" y="1999709"/>
                </a:lnTo>
                <a:lnTo>
                  <a:pt x="1654152" y="1988787"/>
                </a:lnTo>
                <a:lnTo>
                  <a:pt x="1610206" y="1976019"/>
                </a:lnTo>
                <a:lnTo>
                  <a:pt x="1567058" y="1961451"/>
                </a:lnTo>
                <a:lnTo>
                  <a:pt x="1524750" y="1945126"/>
                </a:lnTo>
                <a:lnTo>
                  <a:pt x="1483328" y="1927087"/>
                </a:lnTo>
                <a:lnTo>
                  <a:pt x="1442833" y="1907378"/>
                </a:lnTo>
                <a:lnTo>
                  <a:pt x="1403310" y="1886043"/>
                </a:lnTo>
                <a:lnTo>
                  <a:pt x="1364803" y="1863125"/>
                </a:lnTo>
                <a:lnTo>
                  <a:pt x="1327355" y="1838668"/>
                </a:lnTo>
                <a:lnTo>
                  <a:pt x="1291010" y="1812716"/>
                </a:lnTo>
                <a:lnTo>
                  <a:pt x="1255811" y="1785311"/>
                </a:lnTo>
                <a:lnTo>
                  <a:pt x="1221802" y="1756499"/>
                </a:lnTo>
                <a:lnTo>
                  <a:pt x="1189027" y="1726322"/>
                </a:lnTo>
                <a:lnTo>
                  <a:pt x="1157529" y="1694824"/>
                </a:lnTo>
                <a:lnTo>
                  <a:pt x="1127352" y="1662049"/>
                </a:lnTo>
                <a:lnTo>
                  <a:pt x="1098540" y="1628040"/>
                </a:lnTo>
                <a:lnTo>
                  <a:pt x="1071136" y="1592841"/>
                </a:lnTo>
                <a:lnTo>
                  <a:pt x="1045183" y="1556496"/>
                </a:lnTo>
                <a:lnTo>
                  <a:pt x="1020726" y="1519048"/>
                </a:lnTo>
                <a:lnTo>
                  <a:pt x="997809" y="1480541"/>
                </a:lnTo>
                <a:lnTo>
                  <a:pt x="976473" y="1441018"/>
                </a:lnTo>
                <a:lnTo>
                  <a:pt x="956764" y="1400524"/>
                </a:lnTo>
                <a:lnTo>
                  <a:pt x="938726" y="1359101"/>
                </a:lnTo>
                <a:lnTo>
                  <a:pt x="922400" y="1316794"/>
                </a:lnTo>
                <a:lnTo>
                  <a:pt x="907832" y="1273646"/>
                </a:lnTo>
                <a:lnTo>
                  <a:pt x="895065" y="1229700"/>
                </a:lnTo>
                <a:lnTo>
                  <a:pt x="884142" y="1185000"/>
                </a:lnTo>
                <a:lnTo>
                  <a:pt x="875107" y="1139591"/>
                </a:lnTo>
                <a:lnTo>
                  <a:pt x="868005" y="1093515"/>
                </a:lnTo>
                <a:lnTo>
                  <a:pt x="862877" y="1046816"/>
                </a:lnTo>
                <a:lnTo>
                  <a:pt x="859769" y="999538"/>
                </a:lnTo>
                <a:lnTo>
                  <a:pt x="858723" y="951725"/>
                </a:lnTo>
                <a:lnTo>
                  <a:pt x="859932" y="900326"/>
                </a:lnTo>
                <a:lnTo>
                  <a:pt x="863522" y="849551"/>
                </a:lnTo>
                <a:lnTo>
                  <a:pt x="869440" y="799453"/>
                </a:lnTo>
                <a:lnTo>
                  <a:pt x="877631" y="750087"/>
                </a:lnTo>
                <a:lnTo>
                  <a:pt x="888041" y="701507"/>
                </a:lnTo>
                <a:lnTo>
                  <a:pt x="900615" y="653767"/>
                </a:lnTo>
                <a:lnTo>
                  <a:pt x="915300" y="606922"/>
                </a:lnTo>
                <a:lnTo>
                  <a:pt x="932041" y="561025"/>
                </a:lnTo>
                <a:lnTo>
                  <a:pt x="950783" y="516132"/>
                </a:lnTo>
                <a:lnTo>
                  <a:pt x="971473" y="472296"/>
                </a:lnTo>
                <a:lnTo>
                  <a:pt x="994057" y="429572"/>
                </a:lnTo>
                <a:lnTo>
                  <a:pt x="1018479" y="388013"/>
                </a:lnTo>
                <a:lnTo>
                  <a:pt x="1044686" y="347675"/>
                </a:lnTo>
                <a:lnTo>
                  <a:pt x="1072624" y="308611"/>
                </a:lnTo>
                <a:lnTo>
                  <a:pt x="1102238" y="270875"/>
                </a:lnTo>
                <a:lnTo>
                  <a:pt x="1133474" y="234523"/>
                </a:lnTo>
                <a:lnTo>
                  <a:pt x="1166277" y="199608"/>
                </a:lnTo>
                <a:lnTo>
                  <a:pt x="1200594" y="166184"/>
                </a:lnTo>
                <a:lnTo>
                  <a:pt x="1236370" y="134306"/>
                </a:lnTo>
                <a:lnTo>
                  <a:pt x="1273551" y="104027"/>
                </a:lnTo>
                <a:lnTo>
                  <a:pt x="1312083" y="75403"/>
                </a:lnTo>
                <a:lnTo>
                  <a:pt x="1351911" y="48488"/>
                </a:lnTo>
                <a:lnTo>
                  <a:pt x="1392981" y="23335"/>
                </a:lnTo>
                <a:lnTo>
                  <a:pt x="1435239" y="0"/>
                </a:lnTo>
                <a:close/>
              </a:path>
              <a:path w="2740025" h="2884170">
                <a:moveTo>
                  <a:pt x="2739923" y="1658607"/>
                </a:moveTo>
                <a:lnTo>
                  <a:pt x="2708100" y="1693385"/>
                </a:lnTo>
                <a:lnTo>
                  <a:pt x="2674796" y="1726735"/>
                </a:lnTo>
                <a:lnTo>
                  <a:pt x="2640063" y="1758605"/>
                </a:lnTo>
                <a:lnTo>
                  <a:pt x="2603952" y="1788943"/>
                </a:lnTo>
                <a:lnTo>
                  <a:pt x="2566516" y="1817698"/>
                </a:lnTo>
                <a:lnTo>
                  <a:pt x="2527805" y="1844819"/>
                </a:lnTo>
                <a:lnTo>
                  <a:pt x="2487872" y="1870253"/>
                </a:lnTo>
                <a:lnTo>
                  <a:pt x="2446769" y="1893949"/>
                </a:lnTo>
                <a:lnTo>
                  <a:pt x="2404546" y="1915855"/>
                </a:lnTo>
                <a:lnTo>
                  <a:pt x="2361255" y="1935920"/>
                </a:lnTo>
                <a:lnTo>
                  <a:pt x="2316949" y="1954092"/>
                </a:lnTo>
                <a:lnTo>
                  <a:pt x="2271678" y="1970320"/>
                </a:lnTo>
                <a:lnTo>
                  <a:pt x="2225495" y="1984551"/>
                </a:lnTo>
                <a:lnTo>
                  <a:pt x="2178451" y="1996735"/>
                </a:lnTo>
                <a:lnTo>
                  <a:pt x="2130598" y="2006819"/>
                </a:lnTo>
                <a:lnTo>
                  <a:pt x="2081988" y="2014752"/>
                </a:lnTo>
                <a:lnTo>
                  <a:pt x="2032671" y="2020483"/>
                </a:lnTo>
                <a:lnTo>
                  <a:pt x="1982700" y="2023959"/>
                </a:lnTo>
                <a:lnTo>
                  <a:pt x="1932127" y="2025129"/>
                </a:lnTo>
                <a:lnTo>
                  <a:pt x="2739923" y="2025129"/>
                </a:lnTo>
                <a:lnTo>
                  <a:pt x="2739923" y="1658607"/>
                </a:lnTo>
                <a:close/>
              </a:path>
              <a:path w="2740025" h="2884170">
                <a:moveTo>
                  <a:pt x="2739923" y="0"/>
                </a:moveTo>
                <a:lnTo>
                  <a:pt x="2429014" y="0"/>
                </a:lnTo>
                <a:lnTo>
                  <a:pt x="2472772" y="24210"/>
                </a:lnTo>
                <a:lnTo>
                  <a:pt x="2515250" y="50367"/>
                </a:lnTo>
                <a:lnTo>
                  <a:pt x="2556390" y="78410"/>
                </a:lnTo>
                <a:lnTo>
                  <a:pt x="2596132" y="108280"/>
                </a:lnTo>
                <a:lnTo>
                  <a:pt x="2634416" y="139917"/>
                </a:lnTo>
                <a:lnTo>
                  <a:pt x="2671182" y="173260"/>
                </a:lnTo>
                <a:lnTo>
                  <a:pt x="2706371" y="208252"/>
                </a:lnTo>
                <a:lnTo>
                  <a:pt x="2739923" y="244830"/>
                </a:lnTo>
                <a:lnTo>
                  <a:pt x="2739923" y="0"/>
                </a:lnTo>
                <a:close/>
              </a:path>
            </a:pathLst>
          </a:custGeom>
          <a:solidFill>
            <a:srgbClr val="9E7863"/>
          </a:solidFill>
        </p:spPr>
        <p:txBody>
          <a:bodyPr wrap="square" lIns="0" tIns="0" rIns="0" bIns="0" rtlCol="0"/>
          <a:lstStyle/>
          <a:p>
            <a:endParaRPr/>
          </a:p>
        </p:txBody>
      </p:sp>
      <p:sp>
        <p:nvSpPr>
          <p:cNvPr id="8" name="object 8"/>
          <p:cNvSpPr/>
          <p:nvPr/>
        </p:nvSpPr>
        <p:spPr>
          <a:xfrm>
            <a:off x="13037591" y="4332998"/>
            <a:ext cx="593090" cy="593090"/>
          </a:xfrm>
          <a:custGeom>
            <a:avLst/>
            <a:gdLst/>
            <a:ahLst/>
            <a:cxnLst/>
            <a:rect l="l" t="t" r="r" b="b"/>
            <a:pathLst>
              <a:path w="593090" h="593089">
                <a:moveTo>
                  <a:pt x="296265" y="0"/>
                </a:moveTo>
                <a:lnTo>
                  <a:pt x="248208" y="3877"/>
                </a:lnTo>
                <a:lnTo>
                  <a:pt x="202621" y="15104"/>
                </a:lnTo>
                <a:lnTo>
                  <a:pt x="160112" y="33070"/>
                </a:lnTo>
                <a:lnTo>
                  <a:pt x="121293" y="57164"/>
                </a:lnTo>
                <a:lnTo>
                  <a:pt x="86772" y="86777"/>
                </a:lnTo>
                <a:lnTo>
                  <a:pt x="57160" y="121298"/>
                </a:lnTo>
                <a:lnTo>
                  <a:pt x="33067" y="160118"/>
                </a:lnTo>
                <a:lnTo>
                  <a:pt x="15103" y="202626"/>
                </a:lnTo>
                <a:lnTo>
                  <a:pt x="3877" y="248211"/>
                </a:lnTo>
                <a:lnTo>
                  <a:pt x="0" y="296265"/>
                </a:lnTo>
                <a:lnTo>
                  <a:pt x="3877" y="344325"/>
                </a:lnTo>
                <a:lnTo>
                  <a:pt x="15103" y="389916"/>
                </a:lnTo>
                <a:lnTo>
                  <a:pt x="33067" y="432426"/>
                </a:lnTo>
                <a:lnTo>
                  <a:pt x="57160" y="471247"/>
                </a:lnTo>
                <a:lnTo>
                  <a:pt x="86772" y="505769"/>
                </a:lnTo>
                <a:lnTo>
                  <a:pt x="121293" y="535382"/>
                </a:lnTo>
                <a:lnTo>
                  <a:pt x="160112" y="559475"/>
                </a:lnTo>
                <a:lnTo>
                  <a:pt x="202621" y="577440"/>
                </a:lnTo>
                <a:lnTo>
                  <a:pt x="248208" y="588666"/>
                </a:lnTo>
                <a:lnTo>
                  <a:pt x="296265" y="592543"/>
                </a:lnTo>
                <a:lnTo>
                  <a:pt x="344322" y="588666"/>
                </a:lnTo>
                <a:lnTo>
                  <a:pt x="389909" y="577440"/>
                </a:lnTo>
                <a:lnTo>
                  <a:pt x="432418" y="559475"/>
                </a:lnTo>
                <a:lnTo>
                  <a:pt x="471237" y="535382"/>
                </a:lnTo>
                <a:lnTo>
                  <a:pt x="505758" y="505769"/>
                </a:lnTo>
                <a:lnTo>
                  <a:pt x="535370" y="471247"/>
                </a:lnTo>
                <a:lnTo>
                  <a:pt x="559463" y="432426"/>
                </a:lnTo>
                <a:lnTo>
                  <a:pt x="577427" y="389916"/>
                </a:lnTo>
                <a:lnTo>
                  <a:pt x="588653" y="344325"/>
                </a:lnTo>
                <a:lnTo>
                  <a:pt x="592531" y="296265"/>
                </a:lnTo>
                <a:lnTo>
                  <a:pt x="588653" y="248211"/>
                </a:lnTo>
                <a:lnTo>
                  <a:pt x="577427" y="202626"/>
                </a:lnTo>
                <a:lnTo>
                  <a:pt x="559463" y="160118"/>
                </a:lnTo>
                <a:lnTo>
                  <a:pt x="535370" y="121298"/>
                </a:lnTo>
                <a:lnTo>
                  <a:pt x="505758" y="86777"/>
                </a:lnTo>
                <a:lnTo>
                  <a:pt x="471237" y="57164"/>
                </a:lnTo>
                <a:lnTo>
                  <a:pt x="432418" y="33070"/>
                </a:lnTo>
                <a:lnTo>
                  <a:pt x="389909" y="15104"/>
                </a:lnTo>
                <a:lnTo>
                  <a:pt x="344322" y="3877"/>
                </a:lnTo>
                <a:lnTo>
                  <a:pt x="296265" y="0"/>
                </a:lnTo>
                <a:close/>
              </a:path>
            </a:pathLst>
          </a:custGeom>
          <a:solidFill>
            <a:srgbClr val="6A3F2D"/>
          </a:solidFill>
        </p:spPr>
        <p:txBody>
          <a:bodyPr wrap="square" lIns="0" tIns="0" rIns="0" bIns="0" rtlCol="0"/>
          <a:lstStyle/>
          <a:p>
            <a:endParaRPr/>
          </a:p>
        </p:txBody>
      </p:sp>
      <p:sp>
        <p:nvSpPr>
          <p:cNvPr id="9" name="object 9"/>
          <p:cNvSpPr/>
          <p:nvPr/>
        </p:nvSpPr>
        <p:spPr>
          <a:xfrm>
            <a:off x="13037591" y="5073776"/>
            <a:ext cx="593090" cy="593090"/>
          </a:xfrm>
          <a:custGeom>
            <a:avLst/>
            <a:gdLst/>
            <a:ahLst/>
            <a:cxnLst/>
            <a:rect l="l" t="t" r="r" b="b"/>
            <a:pathLst>
              <a:path w="593090" h="593089">
                <a:moveTo>
                  <a:pt x="296265" y="0"/>
                </a:moveTo>
                <a:lnTo>
                  <a:pt x="248208" y="3877"/>
                </a:lnTo>
                <a:lnTo>
                  <a:pt x="202621" y="15103"/>
                </a:lnTo>
                <a:lnTo>
                  <a:pt x="160112" y="33067"/>
                </a:lnTo>
                <a:lnTo>
                  <a:pt x="121293" y="57160"/>
                </a:lnTo>
                <a:lnTo>
                  <a:pt x="86772" y="86772"/>
                </a:lnTo>
                <a:lnTo>
                  <a:pt x="57160" y="121293"/>
                </a:lnTo>
                <a:lnTo>
                  <a:pt x="33067" y="160112"/>
                </a:lnTo>
                <a:lnTo>
                  <a:pt x="15103" y="202621"/>
                </a:lnTo>
                <a:lnTo>
                  <a:pt x="3877" y="248208"/>
                </a:lnTo>
                <a:lnTo>
                  <a:pt x="0" y="296265"/>
                </a:lnTo>
                <a:lnTo>
                  <a:pt x="3877" y="344325"/>
                </a:lnTo>
                <a:lnTo>
                  <a:pt x="15103" y="389916"/>
                </a:lnTo>
                <a:lnTo>
                  <a:pt x="33067" y="432426"/>
                </a:lnTo>
                <a:lnTo>
                  <a:pt x="57160" y="471247"/>
                </a:lnTo>
                <a:lnTo>
                  <a:pt x="86772" y="505769"/>
                </a:lnTo>
                <a:lnTo>
                  <a:pt x="121293" y="535382"/>
                </a:lnTo>
                <a:lnTo>
                  <a:pt x="160112" y="559475"/>
                </a:lnTo>
                <a:lnTo>
                  <a:pt x="202621" y="577440"/>
                </a:lnTo>
                <a:lnTo>
                  <a:pt x="248208" y="588666"/>
                </a:lnTo>
                <a:lnTo>
                  <a:pt x="296265" y="592543"/>
                </a:lnTo>
                <a:lnTo>
                  <a:pt x="344322" y="588666"/>
                </a:lnTo>
                <a:lnTo>
                  <a:pt x="389909" y="577440"/>
                </a:lnTo>
                <a:lnTo>
                  <a:pt x="432418" y="559475"/>
                </a:lnTo>
                <a:lnTo>
                  <a:pt x="471237" y="535382"/>
                </a:lnTo>
                <a:lnTo>
                  <a:pt x="505758" y="505769"/>
                </a:lnTo>
                <a:lnTo>
                  <a:pt x="535370" y="471247"/>
                </a:lnTo>
                <a:lnTo>
                  <a:pt x="559463" y="432426"/>
                </a:lnTo>
                <a:lnTo>
                  <a:pt x="577427" y="389916"/>
                </a:lnTo>
                <a:lnTo>
                  <a:pt x="588653" y="344325"/>
                </a:lnTo>
                <a:lnTo>
                  <a:pt x="592531" y="296265"/>
                </a:lnTo>
                <a:lnTo>
                  <a:pt x="588653" y="248208"/>
                </a:lnTo>
                <a:lnTo>
                  <a:pt x="577427" y="202621"/>
                </a:lnTo>
                <a:lnTo>
                  <a:pt x="559463" y="160112"/>
                </a:lnTo>
                <a:lnTo>
                  <a:pt x="535370" y="121293"/>
                </a:lnTo>
                <a:lnTo>
                  <a:pt x="505758" y="86772"/>
                </a:lnTo>
                <a:lnTo>
                  <a:pt x="471237" y="57160"/>
                </a:lnTo>
                <a:lnTo>
                  <a:pt x="432418" y="33067"/>
                </a:lnTo>
                <a:lnTo>
                  <a:pt x="389909" y="15103"/>
                </a:lnTo>
                <a:lnTo>
                  <a:pt x="344322" y="3877"/>
                </a:lnTo>
                <a:lnTo>
                  <a:pt x="296265" y="0"/>
                </a:lnTo>
                <a:close/>
              </a:path>
            </a:pathLst>
          </a:custGeom>
          <a:solidFill>
            <a:srgbClr val="6A3F2D"/>
          </a:solidFill>
        </p:spPr>
        <p:txBody>
          <a:bodyPr wrap="square" lIns="0" tIns="0" rIns="0" bIns="0" rtlCol="0"/>
          <a:lstStyle/>
          <a:p>
            <a:endParaRPr/>
          </a:p>
        </p:txBody>
      </p:sp>
      <p:sp>
        <p:nvSpPr>
          <p:cNvPr id="10" name="object 10"/>
          <p:cNvSpPr/>
          <p:nvPr/>
        </p:nvSpPr>
        <p:spPr>
          <a:xfrm>
            <a:off x="13037591" y="5813678"/>
            <a:ext cx="593090" cy="593090"/>
          </a:xfrm>
          <a:custGeom>
            <a:avLst/>
            <a:gdLst/>
            <a:ahLst/>
            <a:cxnLst/>
            <a:rect l="l" t="t" r="r" b="b"/>
            <a:pathLst>
              <a:path w="593090" h="593089">
                <a:moveTo>
                  <a:pt x="296265" y="0"/>
                </a:moveTo>
                <a:lnTo>
                  <a:pt x="248208" y="3877"/>
                </a:lnTo>
                <a:lnTo>
                  <a:pt x="202621" y="15104"/>
                </a:lnTo>
                <a:lnTo>
                  <a:pt x="160112" y="33070"/>
                </a:lnTo>
                <a:lnTo>
                  <a:pt x="121293" y="57164"/>
                </a:lnTo>
                <a:lnTo>
                  <a:pt x="86772" y="86777"/>
                </a:lnTo>
                <a:lnTo>
                  <a:pt x="57160" y="121298"/>
                </a:lnTo>
                <a:lnTo>
                  <a:pt x="33067" y="160118"/>
                </a:lnTo>
                <a:lnTo>
                  <a:pt x="15103" y="202626"/>
                </a:lnTo>
                <a:lnTo>
                  <a:pt x="3877" y="248211"/>
                </a:lnTo>
                <a:lnTo>
                  <a:pt x="0" y="296265"/>
                </a:lnTo>
                <a:lnTo>
                  <a:pt x="3877" y="344322"/>
                </a:lnTo>
                <a:lnTo>
                  <a:pt x="15103" y="389911"/>
                </a:lnTo>
                <a:lnTo>
                  <a:pt x="33067" y="432421"/>
                </a:lnTo>
                <a:lnTo>
                  <a:pt x="57160" y="471242"/>
                </a:lnTo>
                <a:lnTo>
                  <a:pt x="86772" y="505764"/>
                </a:lnTo>
                <a:lnTo>
                  <a:pt x="121293" y="535378"/>
                </a:lnTo>
                <a:lnTo>
                  <a:pt x="160112" y="559473"/>
                </a:lnTo>
                <a:lnTo>
                  <a:pt x="202621" y="577439"/>
                </a:lnTo>
                <a:lnTo>
                  <a:pt x="248208" y="588666"/>
                </a:lnTo>
                <a:lnTo>
                  <a:pt x="296265" y="592543"/>
                </a:lnTo>
                <a:lnTo>
                  <a:pt x="344322" y="588666"/>
                </a:lnTo>
                <a:lnTo>
                  <a:pt x="389909" y="577439"/>
                </a:lnTo>
                <a:lnTo>
                  <a:pt x="432418" y="559473"/>
                </a:lnTo>
                <a:lnTo>
                  <a:pt x="471237" y="535378"/>
                </a:lnTo>
                <a:lnTo>
                  <a:pt x="505758" y="505764"/>
                </a:lnTo>
                <a:lnTo>
                  <a:pt x="535370" y="471242"/>
                </a:lnTo>
                <a:lnTo>
                  <a:pt x="559463" y="432421"/>
                </a:lnTo>
                <a:lnTo>
                  <a:pt x="577427" y="389911"/>
                </a:lnTo>
                <a:lnTo>
                  <a:pt x="588653" y="344322"/>
                </a:lnTo>
                <a:lnTo>
                  <a:pt x="592531" y="296265"/>
                </a:lnTo>
                <a:lnTo>
                  <a:pt x="588653" y="248211"/>
                </a:lnTo>
                <a:lnTo>
                  <a:pt x="577427" y="202626"/>
                </a:lnTo>
                <a:lnTo>
                  <a:pt x="559463" y="160118"/>
                </a:lnTo>
                <a:lnTo>
                  <a:pt x="535370" y="121298"/>
                </a:lnTo>
                <a:lnTo>
                  <a:pt x="505758" y="86777"/>
                </a:lnTo>
                <a:lnTo>
                  <a:pt x="471237" y="57164"/>
                </a:lnTo>
                <a:lnTo>
                  <a:pt x="432418" y="33070"/>
                </a:lnTo>
                <a:lnTo>
                  <a:pt x="389909" y="15104"/>
                </a:lnTo>
                <a:lnTo>
                  <a:pt x="344322" y="3877"/>
                </a:lnTo>
                <a:lnTo>
                  <a:pt x="296265" y="0"/>
                </a:lnTo>
                <a:close/>
              </a:path>
            </a:pathLst>
          </a:custGeom>
          <a:solidFill>
            <a:srgbClr val="6A3F2D"/>
          </a:solidFill>
        </p:spPr>
        <p:txBody>
          <a:bodyPr wrap="square" lIns="0" tIns="0" rIns="0" bIns="0" rtlCol="0"/>
          <a:lstStyle/>
          <a:p>
            <a:endParaRPr/>
          </a:p>
        </p:txBody>
      </p:sp>
      <p:sp>
        <p:nvSpPr>
          <p:cNvPr id="11" name="object 11"/>
          <p:cNvSpPr/>
          <p:nvPr/>
        </p:nvSpPr>
        <p:spPr>
          <a:xfrm>
            <a:off x="-1" y="7763649"/>
            <a:ext cx="3669665" cy="3036570"/>
          </a:xfrm>
          <a:custGeom>
            <a:avLst/>
            <a:gdLst/>
            <a:ahLst/>
            <a:cxnLst/>
            <a:rect l="l" t="t" r="r" b="b"/>
            <a:pathLst>
              <a:path w="3669665" h="3036570">
                <a:moveTo>
                  <a:pt x="908570" y="0"/>
                </a:moveTo>
                <a:lnTo>
                  <a:pt x="855640" y="497"/>
                </a:lnTo>
                <a:lnTo>
                  <a:pt x="802950" y="1983"/>
                </a:lnTo>
                <a:lnTo>
                  <a:pt x="750510" y="4449"/>
                </a:lnTo>
                <a:lnTo>
                  <a:pt x="698329" y="7886"/>
                </a:lnTo>
                <a:lnTo>
                  <a:pt x="646416" y="12285"/>
                </a:lnTo>
                <a:lnTo>
                  <a:pt x="594780" y="17637"/>
                </a:lnTo>
                <a:lnTo>
                  <a:pt x="543429" y="23934"/>
                </a:lnTo>
                <a:lnTo>
                  <a:pt x="492374" y="31166"/>
                </a:lnTo>
                <a:lnTo>
                  <a:pt x="441621" y="39325"/>
                </a:lnTo>
                <a:lnTo>
                  <a:pt x="391182" y="48401"/>
                </a:lnTo>
                <a:lnTo>
                  <a:pt x="341064" y="58387"/>
                </a:lnTo>
                <a:lnTo>
                  <a:pt x="291277" y="69272"/>
                </a:lnTo>
                <a:lnTo>
                  <a:pt x="241829" y="81048"/>
                </a:lnTo>
                <a:lnTo>
                  <a:pt x="192730" y="93706"/>
                </a:lnTo>
                <a:lnTo>
                  <a:pt x="143989" y="107238"/>
                </a:lnTo>
                <a:lnTo>
                  <a:pt x="95614" y="121634"/>
                </a:lnTo>
                <a:lnTo>
                  <a:pt x="47614" y="136886"/>
                </a:lnTo>
                <a:lnTo>
                  <a:pt x="0" y="152984"/>
                </a:lnTo>
                <a:lnTo>
                  <a:pt x="0" y="1525028"/>
                </a:lnTo>
                <a:lnTo>
                  <a:pt x="40648" y="1496098"/>
                </a:lnTo>
                <a:lnTo>
                  <a:pt x="82261" y="1468472"/>
                </a:lnTo>
                <a:lnTo>
                  <a:pt x="124810" y="1442180"/>
                </a:lnTo>
                <a:lnTo>
                  <a:pt x="168266" y="1417250"/>
                </a:lnTo>
                <a:lnTo>
                  <a:pt x="212597" y="1393713"/>
                </a:lnTo>
                <a:lnTo>
                  <a:pt x="257775" y="1371599"/>
                </a:lnTo>
                <a:lnTo>
                  <a:pt x="303769" y="1350937"/>
                </a:lnTo>
                <a:lnTo>
                  <a:pt x="350551" y="1331757"/>
                </a:lnTo>
                <a:lnTo>
                  <a:pt x="398089" y="1314089"/>
                </a:lnTo>
                <a:lnTo>
                  <a:pt x="446355" y="1297962"/>
                </a:lnTo>
                <a:lnTo>
                  <a:pt x="495319" y="1283407"/>
                </a:lnTo>
                <a:lnTo>
                  <a:pt x="544950" y="1270453"/>
                </a:lnTo>
                <a:lnTo>
                  <a:pt x="595220" y="1259129"/>
                </a:lnTo>
                <a:lnTo>
                  <a:pt x="646098" y="1249466"/>
                </a:lnTo>
                <a:lnTo>
                  <a:pt x="697554" y="1241493"/>
                </a:lnTo>
                <a:lnTo>
                  <a:pt x="749559" y="1235240"/>
                </a:lnTo>
                <a:lnTo>
                  <a:pt x="802084" y="1230737"/>
                </a:lnTo>
                <a:lnTo>
                  <a:pt x="855097" y="1228013"/>
                </a:lnTo>
                <a:lnTo>
                  <a:pt x="908570" y="1227099"/>
                </a:lnTo>
                <a:lnTo>
                  <a:pt x="957262" y="1227857"/>
                </a:lnTo>
                <a:lnTo>
                  <a:pt x="1005575" y="1230117"/>
                </a:lnTo>
                <a:lnTo>
                  <a:pt x="1053488" y="1233855"/>
                </a:lnTo>
                <a:lnTo>
                  <a:pt x="1100977" y="1239050"/>
                </a:lnTo>
                <a:lnTo>
                  <a:pt x="1148021" y="1245679"/>
                </a:lnTo>
                <a:lnTo>
                  <a:pt x="1194596" y="1253719"/>
                </a:lnTo>
                <a:lnTo>
                  <a:pt x="1240681" y="1263148"/>
                </a:lnTo>
                <a:lnTo>
                  <a:pt x="1286252" y="1273944"/>
                </a:lnTo>
                <a:lnTo>
                  <a:pt x="1331288" y="1286084"/>
                </a:lnTo>
                <a:lnTo>
                  <a:pt x="1375766" y="1299546"/>
                </a:lnTo>
                <a:lnTo>
                  <a:pt x="1419663" y="1314307"/>
                </a:lnTo>
                <a:lnTo>
                  <a:pt x="1462958" y="1330345"/>
                </a:lnTo>
                <a:lnTo>
                  <a:pt x="1505627" y="1347637"/>
                </a:lnTo>
                <a:lnTo>
                  <a:pt x="1547648" y="1366161"/>
                </a:lnTo>
                <a:lnTo>
                  <a:pt x="1588998" y="1385894"/>
                </a:lnTo>
                <a:lnTo>
                  <a:pt x="1629656" y="1406814"/>
                </a:lnTo>
                <a:lnTo>
                  <a:pt x="1669599" y="1428899"/>
                </a:lnTo>
                <a:lnTo>
                  <a:pt x="1708803" y="1452126"/>
                </a:lnTo>
                <a:lnTo>
                  <a:pt x="1747248" y="1476472"/>
                </a:lnTo>
                <a:lnTo>
                  <a:pt x="1784910" y="1501915"/>
                </a:lnTo>
                <a:lnTo>
                  <a:pt x="1821767" y="1528433"/>
                </a:lnTo>
                <a:lnTo>
                  <a:pt x="1857796" y="1556003"/>
                </a:lnTo>
                <a:lnTo>
                  <a:pt x="1892975" y="1584603"/>
                </a:lnTo>
                <a:lnTo>
                  <a:pt x="1927282" y="1614210"/>
                </a:lnTo>
                <a:lnTo>
                  <a:pt x="1960694" y="1644802"/>
                </a:lnTo>
                <a:lnTo>
                  <a:pt x="1993188" y="1676357"/>
                </a:lnTo>
                <a:lnTo>
                  <a:pt x="2024743" y="1708851"/>
                </a:lnTo>
                <a:lnTo>
                  <a:pt x="2055335" y="1742262"/>
                </a:lnTo>
                <a:lnTo>
                  <a:pt x="2084942" y="1776569"/>
                </a:lnTo>
                <a:lnTo>
                  <a:pt x="2113542" y="1811748"/>
                </a:lnTo>
                <a:lnTo>
                  <a:pt x="2141113" y="1847777"/>
                </a:lnTo>
                <a:lnTo>
                  <a:pt x="2167631" y="1884634"/>
                </a:lnTo>
                <a:lnTo>
                  <a:pt x="2193075" y="1922296"/>
                </a:lnTo>
                <a:lnTo>
                  <a:pt x="2217421" y="1960741"/>
                </a:lnTo>
                <a:lnTo>
                  <a:pt x="2240648" y="1999945"/>
                </a:lnTo>
                <a:lnTo>
                  <a:pt x="2262733" y="2039888"/>
                </a:lnTo>
                <a:lnTo>
                  <a:pt x="2283653" y="2080546"/>
                </a:lnTo>
                <a:lnTo>
                  <a:pt x="2303387" y="2121897"/>
                </a:lnTo>
                <a:lnTo>
                  <a:pt x="2321911" y="2163918"/>
                </a:lnTo>
                <a:lnTo>
                  <a:pt x="2339203" y="2206587"/>
                </a:lnTo>
                <a:lnTo>
                  <a:pt x="2355241" y="2249881"/>
                </a:lnTo>
                <a:lnTo>
                  <a:pt x="2370003" y="2293779"/>
                </a:lnTo>
                <a:lnTo>
                  <a:pt x="2383465" y="2338257"/>
                </a:lnTo>
                <a:lnTo>
                  <a:pt x="2395605" y="2383293"/>
                </a:lnTo>
                <a:lnTo>
                  <a:pt x="2406401" y="2428865"/>
                </a:lnTo>
                <a:lnTo>
                  <a:pt x="2415830" y="2474950"/>
                </a:lnTo>
                <a:lnTo>
                  <a:pt x="2423871" y="2521526"/>
                </a:lnTo>
                <a:lnTo>
                  <a:pt x="2430500" y="2568570"/>
                </a:lnTo>
                <a:lnTo>
                  <a:pt x="2435695" y="2616060"/>
                </a:lnTo>
                <a:lnTo>
                  <a:pt x="2439433" y="2663973"/>
                </a:lnTo>
                <a:lnTo>
                  <a:pt x="2441693" y="2712287"/>
                </a:lnTo>
                <a:lnTo>
                  <a:pt x="2442451" y="2760979"/>
                </a:lnTo>
                <a:lnTo>
                  <a:pt x="2441442" y="2817137"/>
                </a:lnTo>
                <a:lnTo>
                  <a:pt x="2438437" y="2872792"/>
                </a:lnTo>
                <a:lnTo>
                  <a:pt x="2433472" y="2927906"/>
                </a:lnTo>
                <a:lnTo>
                  <a:pt x="2426582" y="2982439"/>
                </a:lnTo>
                <a:lnTo>
                  <a:pt x="2417800" y="3036354"/>
                </a:lnTo>
                <a:lnTo>
                  <a:pt x="3655987" y="3036354"/>
                </a:lnTo>
                <a:lnTo>
                  <a:pt x="3660845" y="2981844"/>
                </a:lnTo>
                <a:lnTo>
                  <a:pt x="3664640" y="2927054"/>
                </a:lnTo>
                <a:lnTo>
                  <a:pt x="3667362" y="2871980"/>
                </a:lnTo>
                <a:lnTo>
                  <a:pt x="3669002" y="2816622"/>
                </a:lnTo>
                <a:lnTo>
                  <a:pt x="3669550" y="2760979"/>
                </a:lnTo>
                <a:lnTo>
                  <a:pt x="3669132" y="2712413"/>
                </a:lnTo>
                <a:lnTo>
                  <a:pt x="3667881" y="2664050"/>
                </a:lnTo>
                <a:lnTo>
                  <a:pt x="3665804" y="2615896"/>
                </a:lnTo>
                <a:lnTo>
                  <a:pt x="3662908" y="2567959"/>
                </a:lnTo>
                <a:lnTo>
                  <a:pt x="3659201" y="2520245"/>
                </a:lnTo>
                <a:lnTo>
                  <a:pt x="3654688" y="2472762"/>
                </a:lnTo>
                <a:lnTo>
                  <a:pt x="3649377" y="2425516"/>
                </a:lnTo>
                <a:lnTo>
                  <a:pt x="3643274" y="2378514"/>
                </a:lnTo>
                <a:lnTo>
                  <a:pt x="3636387" y="2331762"/>
                </a:lnTo>
                <a:lnTo>
                  <a:pt x="3628722" y="2285268"/>
                </a:lnTo>
                <a:lnTo>
                  <a:pt x="3620286" y="2239039"/>
                </a:lnTo>
                <a:lnTo>
                  <a:pt x="3611086" y="2193081"/>
                </a:lnTo>
                <a:lnTo>
                  <a:pt x="3601129" y="2147401"/>
                </a:lnTo>
                <a:lnTo>
                  <a:pt x="3590421" y="2102006"/>
                </a:lnTo>
                <a:lnTo>
                  <a:pt x="3578970" y="2056903"/>
                </a:lnTo>
                <a:lnTo>
                  <a:pt x="3566782" y="2012099"/>
                </a:lnTo>
                <a:lnTo>
                  <a:pt x="3553865" y="1967601"/>
                </a:lnTo>
                <a:lnTo>
                  <a:pt x="3540224" y="1923414"/>
                </a:lnTo>
                <a:lnTo>
                  <a:pt x="3525867" y="1879547"/>
                </a:lnTo>
                <a:lnTo>
                  <a:pt x="3510800" y="1836006"/>
                </a:lnTo>
                <a:lnTo>
                  <a:pt x="3495032" y="1792798"/>
                </a:lnTo>
                <a:lnTo>
                  <a:pt x="3478567" y="1749930"/>
                </a:lnTo>
                <a:lnTo>
                  <a:pt x="3461414" y="1707409"/>
                </a:lnTo>
                <a:lnTo>
                  <a:pt x="3443579" y="1665240"/>
                </a:lnTo>
                <a:lnTo>
                  <a:pt x="3425068" y="1623433"/>
                </a:lnTo>
                <a:lnTo>
                  <a:pt x="3405889" y="1581992"/>
                </a:lnTo>
                <a:lnTo>
                  <a:pt x="3386049" y="1540925"/>
                </a:lnTo>
                <a:lnTo>
                  <a:pt x="3365555" y="1500239"/>
                </a:lnTo>
                <a:lnTo>
                  <a:pt x="3344412" y="1459941"/>
                </a:lnTo>
                <a:lnTo>
                  <a:pt x="3322629" y="1420038"/>
                </a:lnTo>
                <a:lnTo>
                  <a:pt x="3300211" y="1380535"/>
                </a:lnTo>
                <a:lnTo>
                  <a:pt x="3277167" y="1341441"/>
                </a:lnTo>
                <a:lnTo>
                  <a:pt x="3253502" y="1302762"/>
                </a:lnTo>
                <a:lnTo>
                  <a:pt x="3229223" y="1264505"/>
                </a:lnTo>
                <a:lnTo>
                  <a:pt x="3204338" y="1226677"/>
                </a:lnTo>
                <a:lnTo>
                  <a:pt x="3178853" y="1189284"/>
                </a:lnTo>
                <a:lnTo>
                  <a:pt x="3152775" y="1152334"/>
                </a:lnTo>
                <a:lnTo>
                  <a:pt x="3126110" y="1115833"/>
                </a:lnTo>
                <a:lnTo>
                  <a:pt x="3098867" y="1079788"/>
                </a:lnTo>
                <a:lnTo>
                  <a:pt x="3071051" y="1044206"/>
                </a:lnTo>
                <a:lnTo>
                  <a:pt x="3042669" y="1009094"/>
                </a:lnTo>
                <a:lnTo>
                  <a:pt x="3013729" y="974458"/>
                </a:lnTo>
                <a:lnTo>
                  <a:pt x="2984236" y="940306"/>
                </a:lnTo>
                <a:lnTo>
                  <a:pt x="2954199" y="906645"/>
                </a:lnTo>
                <a:lnTo>
                  <a:pt x="2923623" y="873480"/>
                </a:lnTo>
                <a:lnTo>
                  <a:pt x="2892516" y="840820"/>
                </a:lnTo>
                <a:lnTo>
                  <a:pt x="2860884" y="808670"/>
                </a:lnTo>
                <a:lnTo>
                  <a:pt x="2828735" y="777039"/>
                </a:lnTo>
                <a:lnTo>
                  <a:pt x="2796074" y="745931"/>
                </a:lnTo>
                <a:lnTo>
                  <a:pt x="2762910" y="715355"/>
                </a:lnTo>
                <a:lnTo>
                  <a:pt x="2729248" y="685318"/>
                </a:lnTo>
                <a:lnTo>
                  <a:pt x="2695096" y="655825"/>
                </a:lnTo>
                <a:lnTo>
                  <a:pt x="2660461" y="626885"/>
                </a:lnTo>
                <a:lnTo>
                  <a:pt x="2625349" y="598503"/>
                </a:lnTo>
                <a:lnTo>
                  <a:pt x="2589767" y="570687"/>
                </a:lnTo>
                <a:lnTo>
                  <a:pt x="2553722" y="543443"/>
                </a:lnTo>
                <a:lnTo>
                  <a:pt x="2517221" y="516779"/>
                </a:lnTo>
                <a:lnTo>
                  <a:pt x="2480271" y="490700"/>
                </a:lnTo>
                <a:lnTo>
                  <a:pt x="2442878" y="465215"/>
                </a:lnTo>
                <a:lnTo>
                  <a:pt x="2405050" y="440330"/>
                </a:lnTo>
                <a:lnTo>
                  <a:pt x="2366793" y="416051"/>
                </a:lnTo>
                <a:lnTo>
                  <a:pt x="2328114" y="392386"/>
                </a:lnTo>
                <a:lnTo>
                  <a:pt x="2289020" y="369341"/>
                </a:lnTo>
                <a:lnTo>
                  <a:pt x="2249518" y="346924"/>
                </a:lnTo>
                <a:lnTo>
                  <a:pt x="2209614" y="325140"/>
                </a:lnTo>
                <a:lnTo>
                  <a:pt x="2169316" y="303997"/>
                </a:lnTo>
                <a:lnTo>
                  <a:pt x="2128630" y="283503"/>
                </a:lnTo>
                <a:lnTo>
                  <a:pt x="2087563" y="263662"/>
                </a:lnTo>
                <a:lnTo>
                  <a:pt x="2046123" y="244484"/>
                </a:lnTo>
                <a:lnTo>
                  <a:pt x="2004315" y="225973"/>
                </a:lnTo>
                <a:lnTo>
                  <a:pt x="1962146" y="208138"/>
                </a:lnTo>
                <a:lnTo>
                  <a:pt x="1919625" y="190984"/>
                </a:lnTo>
                <a:lnTo>
                  <a:pt x="1876756" y="174520"/>
                </a:lnTo>
                <a:lnTo>
                  <a:pt x="1833548" y="158751"/>
                </a:lnTo>
                <a:lnTo>
                  <a:pt x="1790007" y="143684"/>
                </a:lnTo>
                <a:lnTo>
                  <a:pt x="1746140" y="129327"/>
                </a:lnTo>
                <a:lnTo>
                  <a:pt x="1701954" y="115686"/>
                </a:lnTo>
                <a:lnTo>
                  <a:pt x="1657455" y="102768"/>
                </a:lnTo>
                <a:lnTo>
                  <a:pt x="1612651" y="90580"/>
                </a:lnTo>
                <a:lnTo>
                  <a:pt x="1567547" y="79129"/>
                </a:lnTo>
                <a:lnTo>
                  <a:pt x="1522152" y="68421"/>
                </a:lnTo>
                <a:lnTo>
                  <a:pt x="1476472" y="58464"/>
                </a:lnTo>
                <a:lnTo>
                  <a:pt x="1430514" y="49264"/>
                </a:lnTo>
                <a:lnTo>
                  <a:pt x="1384285" y="40828"/>
                </a:lnTo>
                <a:lnTo>
                  <a:pt x="1337791" y="33163"/>
                </a:lnTo>
                <a:lnTo>
                  <a:pt x="1291039" y="26276"/>
                </a:lnTo>
                <a:lnTo>
                  <a:pt x="1244036" y="20173"/>
                </a:lnTo>
                <a:lnTo>
                  <a:pt x="1196790" y="14862"/>
                </a:lnTo>
                <a:lnTo>
                  <a:pt x="1149306" y="10349"/>
                </a:lnTo>
                <a:lnTo>
                  <a:pt x="1101592" y="6642"/>
                </a:lnTo>
                <a:lnTo>
                  <a:pt x="1053655" y="3746"/>
                </a:lnTo>
                <a:lnTo>
                  <a:pt x="1005501" y="1669"/>
                </a:lnTo>
                <a:lnTo>
                  <a:pt x="957137" y="418"/>
                </a:lnTo>
                <a:lnTo>
                  <a:pt x="908570" y="0"/>
                </a:lnTo>
                <a:close/>
              </a:path>
            </a:pathLst>
          </a:custGeom>
          <a:solidFill>
            <a:srgbClr val="7C4C33"/>
          </a:solidFill>
        </p:spPr>
        <p:txBody>
          <a:bodyPr wrap="square" lIns="0" tIns="0" rIns="0" bIns="0" rtlCol="0"/>
          <a:lstStyle/>
          <a:p>
            <a:endParaRPr/>
          </a:p>
        </p:txBody>
      </p:sp>
      <p:sp>
        <p:nvSpPr>
          <p:cNvPr id="12" name="object 12"/>
          <p:cNvSpPr/>
          <p:nvPr/>
        </p:nvSpPr>
        <p:spPr>
          <a:xfrm>
            <a:off x="11086541" y="8494140"/>
            <a:ext cx="3314065" cy="2306320"/>
          </a:xfrm>
          <a:custGeom>
            <a:avLst/>
            <a:gdLst/>
            <a:ahLst/>
            <a:cxnLst/>
            <a:rect l="l" t="t" r="r" b="b"/>
            <a:pathLst>
              <a:path w="3314065" h="2306320">
                <a:moveTo>
                  <a:pt x="2448103" y="0"/>
                </a:moveTo>
                <a:lnTo>
                  <a:pt x="2399841" y="465"/>
                </a:lnTo>
                <a:lnTo>
                  <a:pt x="2351805" y="1855"/>
                </a:lnTo>
                <a:lnTo>
                  <a:pt x="2304005" y="4163"/>
                </a:lnTo>
                <a:lnTo>
                  <a:pt x="2256448" y="7378"/>
                </a:lnTo>
                <a:lnTo>
                  <a:pt x="2209143" y="11493"/>
                </a:lnTo>
                <a:lnTo>
                  <a:pt x="2162099" y="16499"/>
                </a:lnTo>
                <a:lnTo>
                  <a:pt x="2115325" y="22387"/>
                </a:lnTo>
                <a:lnTo>
                  <a:pt x="2068827" y="29150"/>
                </a:lnTo>
                <a:lnTo>
                  <a:pt x="2022616" y="36778"/>
                </a:lnTo>
                <a:lnTo>
                  <a:pt x="1976700" y="45263"/>
                </a:lnTo>
                <a:lnTo>
                  <a:pt x="1931087" y="54596"/>
                </a:lnTo>
                <a:lnTo>
                  <a:pt x="1885786" y="64770"/>
                </a:lnTo>
                <a:lnTo>
                  <a:pt x="1840805" y="75775"/>
                </a:lnTo>
                <a:lnTo>
                  <a:pt x="1796153" y="87603"/>
                </a:lnTo>
                <a:lnTo>
                  <a:pt x="1751838" y="100245"/>
                </a:lnTo>
                <a:lnTo>
                  <a:pt x="1707869" y="113693"/>
                </a:lnTo>
                <a:lnTo>
                  <a:pt x="1664254" y="127939"/>
                </a:lnTo>
                <a:lnTo>
                  <a:pt x="1621003" y="142973"/>
                </a:lnTo>
                <a:lnTo>
                  <a:pt x="1578122" y="158788"/>
                </a:lnTo>
                <a:lnTo>
                  <a:pt x="1535622" y="175374"/>
                </a:lnTo>
                <a:lnTo>
                  <a:pt x="1493510" y="192724"/>
                </a:lnTo>
                <a:lnTo>
                  <a:pt x="1451795" y="210828"/>
                </a:lnTo>
                <a:lnTo>
                  <a:pt x="1410485" y="229679"/>
                </a:lnTo>
                <a:lnTo>
                  <a:pt x="1369590" y="249268"/>
                </a:lnTo>
                <a:lnTo>
                  <a:pt x="1329117" y="269585"/>
                </a:lnTo>
                <a:lnTo>
                  <a:pt x="1289075" y="290624"/>
                </a:lnTo>
                <a:lnTo>
                  <a:pt x="1249472" y="312374"/>
                </a:lnTo>
                <a:lnTo>
                  <a:pt x="1210318" y="334828"/>
                </a:lnTo>
                <a:lnTo>
                  <a:pt x="1171620" y="357978"/>
                </a:lnTo>
                <a:lnTo>
                  <a:pt x="1133387" y="381814"/>
                </a:lnTo>
                <a:lnTo>
                  <a:pt x="1095628" y="406328"/>
                </a:lnTo>
                <a:lnTo>
                  <a:pt x="1058351" y="431511"/>
                </a:lnTo>
                <a:lnTo>
                  <a:pt x="1021565" y="457356"/>
                </a:lnTo>
                <a:lnTo>
                  <a:pt x="985278" y="483853"/>
                </a:lnTo>
                <a:lnTo>
                  <a:pt x="949499" y="510995"/>
                </a:lnTo>
                <a:lnTo>
                  <a:pt x="914236" y="538771"/>
                </a:lnTo>
                <a:lnTo>
                  <a:pt x="879497" y="567175"/>
                </a:lnTo>
                <a:lnTo>
                  <a:pt x="845292" y="596197"/>
                </a:lnTo>
                <a:lnTo>
                  <a:pt x="811629" y="625829"/>
                </a:lnTo>
                <a:lnTo>
                  <a:pt x="778516" y="656063"/>
                </a:lnTo>
                <a:lnTo>
                  <a:pt x="745962" y="686890"/>
                </a:lnTo>
                <a:lnTo>
                  <a:pt x="713975" y="718300"/>
                </a:lnTo>
                <a:lnTo>
                  <a:pt x="682564" y="750287"/>
                </a:lnTo>
                <a:lnTo>
                  <a:pt x="651737" y="782841"/>
                </a:lnTo>
                <a:lnTo>
                  <a:pt x="621504" y="815954"/>
                </a:lnTo>
                <a:lnTo>
                  <a:pt x="591871" y="849617"/>
                </a:lnTo>
                <a:lnTo>
                  <a:pt x="562849" y="883822"/>
                </a:lnTo>
                <a:lnTo>
                  <a:pt x="534445" y="918561"/>
                </a:lnTo>
                <a:lnTo>
                  <a:pt x="506668" y="953824"/>
                </a:lnTo>
                <a:lnTo>
                  <a:pt x="479527" y="989603"/>
                </a:lnTo>
                <a:lnTo>
                  <a:pt x="453029" y="1025890"/>
                </a:lnTo>
                <a:lnTo>
                  <a:pt x="427185" y="1062676"/>
                </a:lnTo>
                <a:lnTo>
                  <a:pt x="402001" y="1099953"/>
                </a:lnTo>
                <a:lnTo>
                  <a:pt x="377487" y="1137712"/>
                </a:lnTo>
                <a:lnTo>
                  <a:pt x="353650" y="1175945"/>
                </a:lnTo>
                <a:lnTo>
                  <a:pt x="330501" y="1214643"/>
                </a:lnTo>
                <a:lnTo>
                  <a:pt x="308047" y="1253797"/>
                </a:lnTo>
                <a:lnTo>
                  <a:pt x="286296" y="1293399"/>
                </a:lnTo>
                <a:lnTo>
                  <a:pt x="265257" y="1333441"/>
                </a:lnTo>
                <a:lnTo>
                  <a:pt x="244939" y="1373915"/>
                </a:lnTo>
                <a:lnTo>
                  <a:pt x="225351" y="1414810"/>
                </a:lnTo>
                <a:lnTo>
                  <a:pt x="206500" y="1456120"/>
                </a:lnTo>
                <a:lnTo>
                  <a:pt x="188395" y="1497835"/>
                </a:lnTo>
                <a:lnTo>
                  <a:pt x="171045" y="1539947"/>
                </a:lnTo>
                <a:lnTo>
                  <a:pt x="154459" y="1582448"/>
                </a:lnTo>
                <a:lnTo>
                  <a:pt x="138644" y="1625328"/>
                </a:lnTo>
                <a:lnTo>
                  <a:pt x="123610" y="1668580"/>
                </a:lnTo>
                <a:lnTo>
                  <a:pt x="109364" y="1712195"/>
                </a:lnTo>
                <a:lnTo>
                  <a:pt x="95916" y="1756164"/>
                </a:lnTo>
                <a:lnTo>
                  <a:pt x="83273" y="1800479"/>
                </a:lnTo>
                <a:lnTo>
                  <a:pt x="71445" y="1845131"/>
                </a:lnTo>
                <a:lnTo>
                  <a:pt x="60440" y="1890112"/>
                </a:lnTo>
                <a:lnTo>
                  <a:pt x="50267" y="1935414"/>
                </a:lnTo>
                <a:lnTo>
                  <a:pt x="40933" y="1981027"/>
                </a:lnTo>
                <a:lnTo>
                  <a:pt x="32448" y="2026943"/>
                </a:lnTo>
                <a:lnTo>
                  <a:pt x="24820" y="2073155"/>
                </a:lnTo>
                <a:lnTo>
                  <a:pt x="18057" y="2119652"/>
                </a:lnTo>
                <a:lnTo>
                  <a:pt x="12169" y="2166427"/>
                </a:lnTo>
                <a:lnTo>
                  <a:pt x="7163" y="2213472"/>
                </a:lnTo>
                <a:lnTo>
                  <a:pt x="3048" y="2260777"/>
                </a:lnTo>
                <a:lnTo>
                  <a:pt x="0" y="2305862"/>
                </a:lnTo>
                <a:lnTo>
                  <a:pt x="3313481" y="157088"/>
                </a:lnTo>
                <a:lnTo>
                  <a:pt x="3275208" y="142973"/>
                </a:lnTo>
                <a:lnTo>
                  <a:pt x="3231956" y="127939"/>
                </a:lnTo>
                <a:lnTo>
                  <a:pt x="3188341" y="113693"/>
                </a:lnTo>
                <a:lnTo>
                  <a:pt x="3144372" y="100245"/>
                </a:lnTo>
                <a:lnTo>
                  <a:pt x="3100057" y="87603"/>
                </a:lnTo>
                <a:lnTo>
                  <a:pt x="3055405" y="75775"/>
                </a:lnTo>
                <a:lnTo>
                  <a:pt x="3010423" y="64770"/>
                </a:lnTo>
                <a:lnTo>
                  <a:pt x="2965122" y="54596"/>
                </a:lnTo>
                <a:lnTo>
                  <a:pt x="2919509" y="45263"/>
                </a:lnTo>
                <a:lnTo>
                  <a:pt x="2873592" y="36778"/>
                </a:lnTo>
                <a:lnTo>
                  <a:pt x="2827381" y="29150"/>
                </a:lnTo>
                <a:lnTo>
                  <a:pt x="2780884" y="22387"/>
                </a:lnTo>
                <a:lnTo>
                  <a:pt x="2734108" y="16499"/>
                </a:lnTo>
                <a:lnTo>
                  <a:pt x="2687064" y="11493"/>
                </a:lnTo>
                <a:lnTo>
                  <a:pt x="2639759" y="7378"/>
                </a:lnTo>
                <a:lnTo>
                  <a:pt x="2592202" y="4163"/>
                </a:lnTo>
                <a:lnTo>
                  <a:pt x="2544401" y="1855"/>
                </a:lnTo>
                <a:lnTo>
                  <a:pt x="2496365" y="465"/>
                </a:lnTo>
                <a:lnTo>
                  <a:pt x="2448103" y="0"/>
                </a:lnTo>
                <a:close/>
              </a:path>
              <a:path w="3314065" h="2306320">
                <a:moveTo>
                  <a:pt x="2448103" y="1089964"/>
                </a:moveTo>
                <a:lnTo>
                  <a:pt x="2400270" y="1090788"/>
                </a:lnTo>
                <a:lnTo>
                  <a:pt x="2352852" y="1093242"/>
                </a:lnTo>
                <a:lnTo>
                  <a:pt x="2305875" y="1097299"/>
                </a:lnTo>
                <a:lnTo>
                  <a:pt x="2259366" y="1102931"/>
                </a:lnTo>
                <a:lnTo>
                  <a:pt x="2213351" y="1110112"/>
                </a:lnTo>
                <a:lnTo>
                  <a:pt x="2167859" y="1118815"/>
                </a:lnTo>
                <a:lnTo>
                  <a:pt x="2122917" y="1129012"/>
                </a:lnTo>
                <a:lnTo>
                  <a:pt x="2078550" y="1140678"/>
                </a:lnTo>
                <a:lnTo>
                  <a:pt x="2034786" y="1153784"/>
                </a:lnTo>
                <a:lnTo>
                  <a:pt x="1991653" y="1168303"/>
                </a:lnTo>
                <a:lnTo>
                  <a:pt x="1949176" y="1184210"/>
                </a:lnTo>
                <a:lnTo>
                  <a:pt x="1907384" y="1201476"/>
                </a:lnTo>
                <a:lnTo>
                  <a:pt x="1866303" y="1220074"/>
                </a:lnTo>
                <a:lnTo>
                  <a:pt x="1825961" y="1239979"/>
                </a:lnTo>
                <a:lnTo>
                  <a:pt x="1786383" y="1261161"/>
                </a:lnTo>
                <a:lnTo>
                  <a:pt x="1747598" y="1283596"/>
                </a:lnTo>
                <a:lnTo>
                  <a:pt x="1709632" y="1307255"/>
                </a:lnTo>
                <a:lnTo>
                  <a:pt x="1672513" y="1332111"/>
                </a:lnTo>
                <a:lnTo>
                  <a:pt x="1636266" y="1358138"/>
                </a:lnTo>
                <a:lnTo>
                  <a:pt x="1600921" y="1385309"/>
                </a:lnTo>
                <a:lnTo>
                  <a:pt x="1566502" y="1413596"/>
                </a:lnTo>
                <a:lnTo>
                  <a:pt x="1533038" y="1442972"/>
                </a:lnTo>
                <a:lnTo>
                  <a:pt x="1500555" y="1473411"/>
                </a:lnTo>
                <a:lnTo>
                  <a:pt x="1469081" y="1504885"/>
                </a:lnTo>
                <a:lnTo>
                  <a:pt x="1438642" y="1537368"/>
                </a:lnTo>
                <a:lnTo>
                  <a:pt x="1409265" y="1570832"/>
                </a:lnTo>
                <a:lnTo>
                  <a:pt x="1380978" y="1605251"/>
                </a:lnTo>
                <a:lnTo>
                  <a:pt x="1353808" y="1640597"/>
                </a:lnTo>
                <a:lnTo>
                  <a:pt x="1327781" y="1676843"/>
                </a:lnTo>
                <a:lnTo>
                  <a:pt x="1302924" y="1713963"/>
                </a:lnTo>
                <a:lnTo>
                  <a:pt x="1279265" y="1751928"/>
                </a:lnTo>
                <a:lnTo>
                  <a:pt x="1256831" y="1790713"/>
                </a:lnTo>
                <a:lnTo>
                  <a:pt x="1235648" y="1830291"/>
                </a:lnTo>
                <a:lnTo>
                  <a:pt x="1215744" y="1870634"/>
                </a:lnTo>
                <a:lnTo>
                  <a:pt x="1197145" y="1911714"/>
                </a:lnTo>
                <a:lnTo>
                  <a:pt x="1179879" y="1953507"/>
                </a:lnTo>
                <a:lnTo>
                  <a:pt x="1163973" y="1995983"/>
                </a:lnTo>
                <a:lnTo>
                  <a:pt x="1149453" y="2039116"/>
                </a:lnTo>
                <a:lnTo>
                  <a:pt x="1136347" y="2082880"/>
                </a:lnTo>
                <a:lnTo>
                  <a:pt x="1124682" y="2127247"/>
                </a:lnTo>
                <a:lnTo>
                  <a:pt x="1114484" y="2172190"/>
                </a:lnTo>
                <a:lnTo>
                  <a:pt x="1105782" y="2217682"/>
                </a:lnTo>
                <a:lnTo>
                  <a:pt x="1098601" y="2263696"/>
                </a:lnTo>
                <a:lnTo>
                  <a:pt x="1093494" y="2305862"/>
                </a:lnTo>
                <a:lnTo>
                  <a:pt x="3313481" y="2305862"/>
                </a:lnTo>
                <a:lnTo>
                  <a:pt x="3313481" y="1400263"/>
                </a:lnTo>
                <a:lnTo>
                  <a:pt x="3295285" y="1385309"/>
                </a:lnTo>
                <a:lnTo>
                  <a:pt x="3259939" y="1358138"/>
                </a:lnTo>
                <a:lnTo>
                  <a:pt x="3223693" y="1332111"/>
                </a:lnTo>
                <a:lnTo>
                  <a:pt x="3186573" y="1307255"/>
                </a:lnTo>
                <a:lnTo>
                  <a:pt x="3148607" y="1283596"/>
                </a:lnTo>
                <a:lnTo>
                  <a:pt x="3109822" y="1261161"/>
                </a:lnTo>
                <a:lnTo>
                  <a:pt x="3070245" y="1239979"/>
                </a:lnTo>
                <a:lnTo>
                  <a:pt x="3029902" y="1220074"/>
                </a:lnTo>
                <a:lnTo>
                  <a:pt x="2988821" y="1201476"/>
                </a:lnTo>
                <a:lnTo>
                  <a:pt x="2947029" y="1184210"/>
                </a:lnTo>
                <a:lnTo>
                  <a:pt x="2904553" y="1168303"/>
                </a:lnTo>
                <a:lnTo>
                  <a:pt x="2861419" y="1153784"/>
                </a:lnTo>
                <a:lnTo>
                  <a:pt x="2817656" y="1140678"/>
                </a:lnTo>
                <a:lnTo>
                  <a:pt x="2773289" y="1129012"/>
                </a:lnTo>
                <a:lnTo>
                  <a:pt x="2728346" y="1118815"/>
                </a:lnTo>
                <a:lnTo>
                  <a:pt x="2682854" y="1110112"/>
                </a:lnTo>
                <a:lnTo>
                  <a:pt x="2636840" y="1102931"/>
                </a:lnTo>
                <a:lnTo>
                  <a:pt x="2590331" y="1097299"/>
                </a:lnTo>
                <a:lnTo>
                  <a:pt x="2543353" y="1093242"/>
                </a:lnTo>
                <a:lnTo>
                  <a:pt x="2495935" y="1090788"/>
                </a:lnTo>
                <a:lnTo>
                  <a:pt x="2448103" y="1089964"/>
                </a:lnTo>
                <a:close/>
              </a:path>
            </a:pathLst>
          </a:custGeom>
          <a:solidFill>
            <a:srgbClr val="EF5237"/>
          </a:solidFill>
        </p:spPr>
        <p:txBody>
          <a:bodyPr wrap="square" lIns="0" tIns="0" rIns="0" bIns="0" rtlCol="0"/>
          <a:lstStyle/>
          <a:p>
            <a:endParaRPr/>
          </a:p>
        </p:txBody>
      </p:sp>
      <p:sp>
        <p:nvSpPr>
          <p:cNvPr id="13" name="object 13"/>
          <p:cNvSpPr/>
          <p:nvPr/>
        </p:nvSpPr>
        <p:spPr>
          <a:xfrm>
            <a:off x="1402003" y="6761276"/>
            <a:ext cx="3429000" cy="167005"/>
          </a:xfrm>
          <a:custGeom>
            <a:avLst/>
            <a:gdLst/>
            <a:ahLst/>
            <a:cxnLst/>
            <a:rect l="l" t="t" r="r" b="b"/>
            <a:pathLst>
              <a:path w="3429000" h="167004">
                <a:moveTo>
                  <a:pt x="3429000" y="0"/>
                </a:moveTo>
                <a:lnTo>
                  <a:pt x="0" y="0"/>
                </a:lnTo>
                <a:lnTo>
                  <a:pt x="0" y="166738"/>
                </a:lnTo>
                <a:lnTo>
                  <a:pt x="3429000" y="166738"/>
                </a:lnTo>
                <a:lnTo>
                  <a:pt x="3429000" y="0"/>
                </a:lnTo>
                <a:close/>
              </a:path>
            </a:pathLst>
          </a:custGeom>
          <a:solidFill>
            <a:srgbClr val="EF5237"/>
          </a:solidFill>
        </p:spPr>
        <p:txBody>
          <a:bodyPr wrap="square" lIns="0" tIns="0" rIns="0" bIns="0" rtlCol="0"/>
          <a:lstStyle/>
          <a:p>
            <a:endParaRPr/>
          </a:p>
        </p:txBody>
      </p:sp>
      <p:sp>
        <p:nvSpPr>
          <p:cNvPr id="14" name="object 14"/>
          <p:cNvSpPr txBox="1">
            <a:spLocks noGrp="1"/>
          </p:cNvSpPr>
          <p:nvPr>
            <p:ph type="title"/>
          </p:nvPr>
        </p:nvSpPr>
        <p:spPr>
          <a:xfrm>
            <a:off x="1389303" y="4557971"/>
            <a:ext cx="11308715" cy="1821180"/>
          </a:xfrm>
          <a:prstGeom prst="rect">
            <a:avLst/>
          </a:prstGeom>
        </p:spPr>
        <p:txBody>
          <a:bodyPr vert="horz" wrap="square" lIns="0" tIns="135255" rIns="0" bIns="0" rtlCol="0">
            <a:spAutoFit/>
          </a:bodyPr>
          <a:lstStyle/>
          <a:p>
            <a:pPr marL="12700" marR="5080">
              <a:lnSpc>
                <a:spcPts val="6620"/>
              </a:lnSpc>
              <a:spcBef>
                <a:spcPts val="1065"/>
              </a:spcBef>
            </a:pPr>
            <a:r>
              <a:rPr sz="6250" spc="-85" dirty="0">
                <a:solidFill>
                  <a:srgbClr val="FFFFFF"/>
                </a:solidFill>
              </a:rPr>
              <a:t>Финансовые </a:t>
            </a:r>
            <a:r>
              <a:rPr sz="6250" spc="-235" dirty="0">
                <a:solidFill>
                  <a:srgbClr val="FFFFFF"/>
                </a:solidFill>
              </a:rPr>
              <a:t>меры</a:t>
            </a:r>
            <a:r>
              <a:rPr sz="6250" spc="-760" dirty="0">
                <a:solidFill>
                  <a:srgbClr val="FFFFFF"/>
                </a:solidFill>
              </a:rPr>
              <a:t> </a:t>
            </a:r>
            <a:r>
              <a:rPr sz="6250" spc="-120" dirty="0">
                <a:solidFill>
                  <a:srgbClr val="FFFFFF"/>
                </a:solidFill>
              </a:rPr>
              <a:t>поддержки  </a:t>
            </a:r>
            <a:r>
              <a:rPr sz="6250" spc="-265" dirty="0">
                <a:solidFill>
                  <a:srgbClr val="FFFFFF"/>
                </a:solidFill>
              </a:rPr>
              <a:t>на </a:t>
            </a:r>
            <a:r>
              <a:rPr sz="6250" spc="-75" dirty="0">
                <a:solidFill>
                  <a:srgbClr val="FFFFFF"/>
                </a:solidFill>
              </a:rPr>
              <a:t>уровне </a:t>
            </a:r>
            <a:r>
              <a:rPr sz="6250" spc="-120" dirty="0">
                <a:solidFill>
                  <a:srgbClr val="FFFFFF"/>
                </a:solidFill>
              </a:rPr>
              <a:t>Правительства</a:t>
            </a:r>
            <a:r>
              <a:rPr sz="6250" spc="-830" dirty="0">
                <a:solidFill>
                  <a:srgbClr val="FFFFFF"/>
                </a:solidFill>
              </a:rPr>
              <a:t> </a:t>
            </a:r>
            <a:r>
              <a:rPr sz="6250" spc="420" dirty="0">
                <a:solidFill>
                  <a:srgbClr val="FFFFFF"/>
                </a:solidFill>
              </a:rPr>
              <a:t>РФ</a:t>
            </a:r>
            <a:endParaRPr sz="6250" dirty="0"/>
          </a:p>
        </p:txBody>
      </p:sp>
      <p:sp>
        <p:nvSpPr>
          <p:cNvPr id="16" name="object 16"/>
          <p:cNvSpPr/>
          <p:nvPr/>
        </p:nvSpPr>
        <p:spPr>
          <a:xfrm>
            <a:off x="9835778" y="2155202"/>
            <a:ext cx="2213075" cy="24257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06561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4" name="object 4"/>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31" name="object 6"/>
          <p:cNvSpPr txBox="1">
            <a:spLocks noGrp="1"/>
          </p:cNvSpPr>
          <p:nvPr>
            <p:ph type="title"/>
          </p:nvPr>
        </p:nvSpPr>
        <p:spPr>
          <a:xfrm>
            <a:off x="773798" y="1122727"/>
            <a:ext cx="14275702" cy="876137"/>
          </a:xfrm>
          <a:prstGeom prst="rect">
            <a:avLst/>
          </a:prstGeom>
        </p:spPr>
        <p:txBody>
          <a:bodyPr vert="horz" wrap="square" lIns="0" tIns="5715" rIns="0" bIns="0" rtlCol="0">
            <a:spAutoFit/>
          </a:bodyPr>
          <a:lstStyle/>
          <a:p>
            <a:pPr marL="12700" marR="4169410" algn="just">
              <a:lnSpc>
                <a:spcPct val="101499"/>
              </a:lnSpc>
              <a:spcBef>
                <a:spcPts val="45"/>
              </a:spcBef>
            </a:pPr>
            <a:r>
              <a:rPr lang="ru-RU" sz="2800" kern="1200" spc="-95" dirty="0" smtClean="0">
                <a:solidFill>
                  <a:srgbClr val="EF5237"/>
                </a:solidFill>
                <a:latin typeface="Verdana"/>
                <a:ea typeface="+mn-ea"/>
                <a:cs typeface="Verdana"/>
              </a:rPr>
              <a:t>3.2 </a:t>
            </a:r>
            <a:r>
              <a:rPr lang="ru-RU" sz="2800" kern="1200" spc="-95" dirty="0">
                <a:solidFill>
                  <a:srgbClr val="EF5237"/>
                </a:solidFill>
                <a:latin typeface="Verdana"/>
                <a:ea typeface="+mn-ea"/>
                <a:cs typeface="Verdana"/>
              </a:rPr>
              <a:t>Финансовая поддержка по</a:t>
            </a:r>
            <a:r>
              <a:rPr lang="en-US" sz="2800" kern="1200" spc="-95" dirty="0">
                <a:solidFill>
                  <a:srgbClr val="EF5237"/>
                </a:solidFill>
                <a:latin typeface="Verdana"/>
                <a:ea typeface="+mn-ea"/>
                <a:cs typeface="Verdana"/>
              </a:rPr>
              <a:t> </a:t>
            </a:r>
            <a:r>
              <a:rPr lang="ru-RU" sz="2800" kern="1200" spc="-95" dirty="0">
                <a:solidFill>
                  <a:srgbClr val="EF5237"/>
                </a:solidFill>
                <a:latin typeface="Verdana"/>
                <a:ea typeface="+mn-ea"/>
                <a:cs typeface="Verdana"/>
              </a:rPr>
              <a:t>линии </a:t>
            </a:r>
            <a:r>
              <a:rPr lang="ru-RU" sz="2800" kern="1200" spc="-95" dirty="0" err="1">
                <a:solidFill>
                  <a:srgbClr val="EF5237"/>
                </a:solidFill>
                <a:latin typeface="Verdana"/>
                <a:ea typeface="+mn-ea"/>
                <a:cs typeface="Verdana"/>
              </a:rPr>
              <a:t>Микрокредитной</a:t>
            </a:r>
            <a:r>
              <a:rPr lang="en-US" sz="2800" kern="1200" spc="-95" dirty="0">
                <a:solidFill>
                  <a:srgbClr val="EF5237"/>
                </a:solidFill>
                <a:latin typeface="Verdana"/>
                <a:ea typeface="+mn-ea"/>
                <a:cs typeface="Verdana"/>
              </a:rPr>
              <a:t> </a:t>
            </a:r>
            <a:r>
              <a:rPr lang="ru-RU" sz="2800" kern="1200" spc="-95" dirty="0">
                <a:solidFill>
                  <a:srgbClr val="EF5237"/>
                </a:solidFill>
                <a:latin typeface="Verdana"/>
                <a:ea typeface="+mn-ea"/>
                <a:cs typeface="Verdana"/>
              </a:rPr>
              <a:t>компании Развитие</a:t>
            </a:r>
            <a:endParaRPr sz="2800" kern="1200" spc="-95" dirty="0">
              <a:solidFill>
                <a:srgbClr val="EF5237"/>
              </a:solidFill>
              <a:latin typeface="Verdana"/>
              <a:ea typeface="+mn-ea"/>
              <a:cs typeface="Verdana"/>
            </a:endParaRPr>
          </a:p>
        </p:txBody>
      </p:sp>
      <p:sp>
        <p:nvSpPr>
          <p:cNvPr id="25" name="Прямоугольник 2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3" name="Прямоугольник 2">
            <a:extLst>
              <a:ext uri="{FF2B5EF4-FFF2-40B4-BE49-F238E27FC236}">
                <a16:creationId xmlns:a16="http://schemas.microsoft.com/office/drawing/2014/main" xmlns="" id="{7240A9A9-94DD-4F4A-8714-295B4BE444CC}"/>
              </a:ext>
            </a:extLst>
          </p:cNvPr>
          <p:cNvSpPr/>
          <p:nvPr/>
        </p:nvSpPr>
        <p:spPr>
          <a:xfrm>
            <a:off x="773798" y="10052749"/>
            <a:ext cx="9379430" cy="461665"/>
          </a:xfrm>
          <a:prstGeom prst="rect">
            <a:avLst/>
          </a:prstGeom>
        </p:spPr>
        <p:txBody>
          <a:bodyPr wrap="square">
            <a:spAutoFit/>
          </a:bodyPr>
          <a:lstStyle/>
          <a:p>
            <a:r>
              <a:rPr lang="en-US" sz="2400" dirty="0">
                <a:hlinkClick r:id="rId3"/>
              </a:rPr>
              <a:t>https://cmf29.ru/docs/anticrisis.pdf</a:t>
            </a:r>
            <a:r>
              <a:rPr lang="ru-RU" sz="2400" dirty="0"/>
              <a:t>          Антикризисные меры – 2020</a:t>
            </a:r>
          </a:p>
        </p:txBody>
      </p:sp>
      <p:sp>
        <p:nvSpPr>
          <p:cNvPr id="5" name="Прямоугольник 4">
            <a:extLst>
              <a:ext uri="{FF2B5EF4-FFF2-40B4-BE49-F238E27FC236}">
                <a16:creationId xmlns:a16="http://schemas.microsoft.com/office/drawing/2014/main" xmlns="" id="{DAE1CCCF-2BE8-4BD3-A34F-6C06F2B83194}"/>
              </a:ext>
            </a:extLst>
          </p:cNvPr>
          <p:cNvSpPr/>
          <p:nvPr/>
        </p:nvSpPr>
        <p:spPr>
          <a:xfrm>
            <a:off x="1287049" y="2428875"/>
            <a:ext cx="11827702" cy="7386638"/>
          </a:xfrm>
          <a:prstGeom prst="rect">
            <a:avLst/>
          </a:prstGeom>
        </p:spPr>
        <p:txBody>
          <a:bodyPr wrap="square">
            <a:spAutoFit/>
          </a:bodyPr>
          <a:lstStyle/>
          <a:p>
            <a:r>
              <a:rPr lang="ru-RU" sz="2200" b="1" dirty="0" smtClean="0">
                <a:latin typeface="Gothic Uralic"/>
              </a:rPr>
              <a:t>СТАВКИ по займам:</a:t>
            </a:r>
          </a:p>
          <a:p>
            <a:endParaRPr lang="ru-RU" sz="2200" b="1" dirty="0">
              <a:latin typeface="Gothic Uralic"/>
            </a:endParaRPr>
          </a:p>
          <a:p>
            <a:r>
              <a:rPr lang="ru-RU" sz="2200" dirty="0" smtClean="0">
                <a:latin typeface="Gothic Uralic"/>
              </a:rPr>
              <a:t>Программа </a:t>
            </a:r>
            <a:r>
              <a:rPr lang="ru-RU" sz="2200" dirty="0">
                <a:latin typeface="Gothic Uralic"/>
                <a:hlinkClick r:id="rId4"/>
              </a:rPr>
              <a:t>«Антикризисные меры – 2020</a:t>
            </a:r>
            <a:r>
              <a:rPr lang="ru-RU" sz="2200" dirty="0" smtClean="0">
                <a:latin typeface="Gothic Uralic"/>
              </a:rPr>
              <a:t>»  для </a:t>
            </a:r>
            <a:r>
              <a:rPr lang="ru-RU" sz="2200" dirty="0">
                <a:latin typeface="Gothic Uralic"/>
              </a:rPr>
              <a:t>наиболее пострадавших в результате распространения </a:t>
            </a:r>
            <a:r>
              <a:rPr lang="ru-RU" sz="2200" dirty="0" err="1">
                <a:latin typeface="Gothic Uralic"/>
              </a:rPr>
              <a:t>коронавирусной</a:t>
            </a:r>
            <a:r>
              <a:rPr lang="ru-RU" sz="2200" dirty="0">
                <a:latin typeface="Gothic Uralic"/>
              </a:rPr>
              <a:t> инфекции.</a:t>
            </a:r>
          </a:p>
          <a:p>
            <a:r>
              <a:rPr lang="ru-RU" sz="2200" dirty="0" smtClean="0">
                <a:latin typeface="Gothic Uralic"/>
              </a:rPr>
              <a:t>Заём </a:t>
            </a:r>
            <a:r>
              <a:rPr lang="ru-RU" sz="2200" dirty="0">
                <a:latin typeface="Gothic Uralic"/>
              </a:rPr>
              <a:t>в размере 500 тыс. рублей </a:t>
            </a:r>
            <a:r>
              <a:rPr lang="ru-RU" sz="2200" dirty="0" smtClean="0">
                <a:latin typeface="Gothic Uralic"/>
              </a:rPr>
              <a:t>на </a:t>
            </a:r>
            <a:r>
              <a:rPr lang="ru-RU" sz="2200" dirty="0">
                <a:latin typeface="Gothic Uralic"/>
              </a:rPr>
              <a:t>неотложные платежи </a:t>
            </a:r>
            <a:r>
              <a:rPr lang="ru-RU" sz="2200" b="1" dirty="0">
                <a:latin typeface="Gothic Uralic"/>
              </a:rPr>
              <a:t>по ставке 1% </a:t>
            </a:r>
            <a:r>
              <a:rPr lang="ru-RU" sz="2200" dirty="0">
                <a:latin typeface="Gothic Uralic"/>
              </a:rPr>
              <a:t>годовых сроком на два года с предоставлением льготного периода.</a:t>
            </a:r>
          </a:p>
          <a:p>
            <a:endParaRPr lang="ru-RU" sz="2200" dirty="0">
              <a:latin typeface="Gothic Uralic"/>
            </a:endParaRPr>
          </a:p>
          <a:p>
            <a:r>
              <a:rPr lang="ru-RU" sz="2000" dirty="0" smtClean="0">
                <a:latin typeface="Gothic Uralic"/>
              </a:rPr>
              <a:t>Действуют </a:t>
            </a:r>
            <a:r>
              <a:rPr lang="ru-RU" sz="2000" dirty="0">
                <a:latin typeface="Gothic Uralic"/>
              </a:rPr>
              <a:t>следующие годовые </a:t>
            </a:r>
            <a:r>
              <a:rPr lang="ru-RU" sz="2000" dirty="0">
                <a:latin typeface="Gothic Uralic"/>
                <a:hlinkClick r:id="rId5"/>
              </a:rPr>
              <a:t>ставки </a:t>
            </a:r>
            <a:r>
              <a:rPr lang="ru-RU" sz="2000" dirty="0">
                <a:latin typeface="Gothic Uralic"/>
              </a:rPr>
              <a:t>:</a:t>
            </a:r>
          </a:p>
          <a:p>
            <a:r>
              <a:rPr lang="ru-RU" sz="2000" dirty="0">
                <a:latin typeface="Gothic Uralic"/>
              </a:rPr>
              <a:t>для сельхозпроизводителей - 5%</a:t>
            </a:r>
          </a:p>
          <a:p>
            <a:r>
              <a:rPr lang="ru-RU" sz="2000" dirty="0">
                <a:latin typeface="Gothic Uralic"/>
              </a:rPr>
              <a:t>для предпринимателей в сфере туризма - 5,25%</a:t>
            </a:r>
          </a:p>
          <a:p>
            <a:r>
              <a:rPr lang="ru-RU" sz="2000" dirty="0">
                <a:latin typeface="Gothic Uralic"/>
              </a:rPr>
              <a:t>для СМСП, зарегистрированных и ведущих деятельность на территориях </a:t>
            </a:r>
            <a:r>
              <a:rPr lang="ru-RU" sz="2000" dirty="0" smtClean="0">
                <a:latin typeface="Gothic Uralic"/>
              </a:rPr>
              <a:t>моногородов</a:t>
            </a:r>
            <a:r>
              <a:rPr lang="ru-RU" sz="2000" dirty="0">
                <a:latin typeface="Gothic Uralic"/>
              </a:rPr>
              <a:t>:</a:t>
            </a:r>
            <a:r>
              <a:rPr lang="ru-RU" sz="2000" dirty="0" smtClean="0">
                <a:latin typeface="Gothic Uralic"/>
              </a:rPr>
              <a:t> г. </a:t>
            </a:r>
            <a:r>
              <a:rPr lang="ru-RU" sz="2000" dirty="0">
                <a:latin typeface="Gothic Uralic"/>
              </a:rPr>
              <a:t>Коряжма, Новодвинск, Онега, Северодвинск, </a:t>
            </a:r>
            <a:r>
              <a:rPr lang="ru-RU" sz="2000" dirty="0" smtClean="0">
                <a:latin typeface="Gothic Uralic"/>
              </a:rPr>
              <a:t>п. </a:t>
            </a:r>
            <a:r>
              <a:rPr lang="ru-RU" sz="2000" dirty="0">
                <a:latin typeface="Gothic Uralic"/>
              </a:rPr>
              <a:t>Кизема и Октябрьский (</a:t>
            </a:r>
            <a:r>
              <a:rPr lang="ru-RU" sz="2000" dirty="0" err="1">
                <a:latin typeface="Gothic Uralic"/>
              </a:rPr>
              <a:t>Устьянский</a:t>
            </a:r>
            <a:r>
              <a:rPr lang="ru-RU" sz="2000" dirty="0">
                <a:latin typeface="Gothic Uralic"/>
              </a:rPr>
              <a:t> </a:t>
            </a:r>
            <a:r>
              <a:rPr lang="ru-RU" sz="2000" dirty="0" smtClean="0">
                <a:latin typeface="Gothic Uralic"/>
              </a:rPr>
              <a:t>р-н</a:t>
            </a:r>
            <a:r>
              <a:rPr lang="ru-RU" sz="2000" dirty="0">
                <a:latin typeface="Gothic Uralic"/>
              </a:rPr>
              <a:t>), </a:t>
            </a:r>
            <a:r>
              <a:rPr lang="ru-RU" sz="2000" dirty="0" err="1">
                <a:latin typeface="Gothic Uralic"/>
              </a:rPr>
              <a:t>Североонежск</a:t>
            </a:r>
            <a:r>
              <a:rPr lang="ru-RU" sz="2000" dirty="0">
                <a:latin typeface="Gothic Uralic"/>
              </a:rPr>
              <a:t> (</a:t>
            </a:r>
            <a:r>
              <a:rPr lang="ru-RU" sz="2000" dirty="0" err="1">
                <a:latin typeface="Gothic Uralic"/>
              </a:rPr>
              <a:t>Плесецкий</a:t>
            </a:r>
            <a:r>
              <a:rPr lang="ru-RU" sz="2000" dirty="0">
                <a:latin typeface="Gothic Uralic"/>
              </a:rPr>
              <a:t> </a:t>
            </a:r>
            <a:r>
              <a:rPr lang="ru-RU" sz="2000" dirty="0" smtClean="0">
                <a:latin typeface="Gothic Uralic"/>
              </a:rPr>
              <a:t>р-н</a:t>
            </a:r>
            <a:r>
              <a:rPr lang="ru-RU" sz="2000" dirty="0">
                <a:latin typeface="Gothic Uralic"/>
              </a:rPr>
              <a:t>), а также Лешуконского, Мезенского, Онежского, Приморского </a:t>
            </a:r>
            <a:r>
              <a:rPr lang="ru-RU" sz="2000" dirty="0" smtClean="0">
                <a:latin typeface="Gothic Uralic"/>
              </a:rPr>
              <a:t>р-</a:t>
            </a:r>
            <a:r>
              <a:rPr lang="ru-RU" sz="2000" dirty="0" err="1" smtClean="0">
                <a:latin typeface="Gothic Uralic"/>
              </a:rPr>
              <a:t>ов</a:t>
            </a:r>
            <a:r>
              <a:rPr lang="ru-RU" sz="2000" dirty="0" smtClean="0">
                <a:latin typeface="Gothic Uralic"/>
              </a:rPr>
              <a:t> </a:t>
            </a:r>
            <a:r>
              <a:rPr lang="ru-RU" sz="2000" dirty="0">
                <a:latin typeface="Gothic Uralic"/>
              </a:rPr>
              <a:t>и на Новой Земле - 2,75%</a:t>
            </a:r>
          </a:p>
          <a:p>
            <a:r>
              <a:rPr lang="ru-RU" sz="2000" dirty="0">
                <a:latin typeface="Gothic Uralic"/>
              </a:rPr>
              <a:t>для местных товаропроизводителей - СМСП, </a:t>
            </a:r>
            <a:endParaRPr lang="ru-RU" sz="2000" dirty="0" smtClean="0">
              <a:latin typeface="Gothic Uralic"/>
            </a:endParaRPr>
          </a:p>
          <a:p>
            <a:r>
              <a:rPr lang="ru-RU" sz="2000" dirty="0" smtClean="0">
                <a:latin typeface="Gothic Uralic"/>
              </a:rPr>
              <a:t>занятых </a:t>
            </a:r>
            <a:r>
              <a:rPr lang="ru-RU" sz="2000" dirty="0">
                <a:latin typeface="Gothic Uralic"/>
              </a:rPr>
              <a:t>в сфере обрабатывающего производства - 5,25</a:t>
            </a:r>
            <a:r>
              <a:rPr lang="ru-RU" sz="2000" dirty="0" smtClean="0">
                <a:latin typeface="Gothic Uralic"/>
              </a:rPr>
              <a:t>% </a:t>
            </a:r>
          </a:p>
          <a:p>
            <a:r>
              <a:rPr lang="ru-RU" sz="2000" dirty="0" smtClean="0">
                <a:latin typeface="Gothic Uralic"/>
              </a:rPr>
              <a:t>для СМСП, осуществляющих основную деятельность по сбору, обработке и утилизации отходов, а также по обработке вторичного сырья - 4%</a:t>
            </a:r>
          </a:p>
          <a:p>
            <a:r>
              <a:rPr lang="ru-RU" sz="2000" dirty="0" smtClean="0">
                <a:latin typeface="Gothic Uralic"/>
              </a:rPr>
              <a:t>по </a:t>
            </a:r>
            <a:r>
              <a:rPr lang="ru-RU" sz="2000" dirty="0">
                <a:latin typeface="Gothic Uralic"/>
              </a:rPr>
              <a:t>программе "Лизинг-МСП" - 5,25%</a:t>
            </a:r>
          </a:p>
          <a:p>
            <a:r>
              <a:rPr lang="ru-RU" sz="2000" dirty="0">
                <a:latin typeface="Gothic Uralic"/>
              </a:rPr>
              <a:t>по программе "Рефинансирование-МСП" - 5,5%</a:t>
            </a:r>
          </a:p>
          <a:p>
            <a:r>
              <a:rPr lang="ru-RU" sz="2000" dirty="0" smtClean="0">
                <a:latin typeface="Gothic Uralic"/>
              </a:rPr>
              <a:t>для </a:t>
            </a:r>
            <a:r>
              <a:rPr lang="ru-RU" sz="2000" dirty="0">
                <a:latin typeface="Gothic Uralic"/>
              </a:rPr>
              <a:t>остальных категорий СМСП - 5,5</a:t>
            </a:r>
            <a:r>
              <a:rPr lang="ru-RU" sz="2000" dirty="0" smtClean="0">
                <a:latin typeface="Gothic Uralic"/>
              </a:rPr>
              <a:t>%.</a:t>
            </a:r>
          </a:p>
          <a:p>
            <a:endParaRPr lang="ru-RU" sz="2000" b="1" dirty="0" smtClean="0">
              <a:latin typeface="Gothic Uralic"/>
            </a:endParaRPr>
          </a:p>
          <a:p>
            <a:r>
              <a:rPr lang="ru-RU" sz="2000" b="1" dirty="0" smtClean="0">
                <a:latin typeface="Gothic Uralic"/>
              </a:rPr>
              <a:t>Условия могут изменяться. Актуальные процентные ставки проверяйте на </a:t>
            </a:r>
            <a:r>
              <a:rPr lang="ru-RU" sz="2000" b="1" dirty="0" smtClean="0">
                <a:latin typeface="Gothic Uralic"/>
                <a:hlinkClick r:id="rId6"/>
              </a:rPr>
              <a:t>сайте</a:t>
            </a:r>
            <a:endParaRPr lang="ru-RU" sz="2000" b="1" dirty="0">
              <a:latin typeface="Gothic Uralic"/>
            </a:endParaRPr>
          </a:p>
        </p:txBody>
      </p:sp>
      <p:sp>
        <p:nvSpPr>
          <p:cNvPr id="11" name="object 7"/>
          <p:cNvSpPr/>
          <p:nvPr/>
        </p:nvSpPr>
        <p:spPr>
          <a:xfrm>
            <a:off x="864196" y="3168427"/>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2" name="object 7"/>
          <p:cNvSpPr/>
          <p:nvPr/>
        </p:nvSpPr>
        <p:spPr>
          <a:xfrm>
            <a:off x="888135" y="4887352"/>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1730853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4" name="object 4"/>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31" name="object 6"/>
          <p:cNvSpPr txBox="1">
            <a:spLocks noGrp="1"/>
          </p:cNvSpPr>
          <p:nvPr>
            <p:ph type="title"/>
          </p:nvPr>
        </p:nvSpPr>
        <p:spPr>
          <a:xfrm>
            <a:off x="773798" y="1122727"/>
            <a:ext cx="14275702" cy="876137"/>
          </a:xfrm>
          <a:prstGeom prst="rect">
            <a:avLst/>
          </a:prstGeom>
        </p:spPr>
        <p:txBody>
          <a:bodyPr vert="horz" wrap="square" lIns="0" tIns="5715" rIns="0" bIns="0" rtlCol="0">
            <a:spAutoFit/>
          </a:bodyPr>
          <a:lstStyle/>
          <a:p>
            <a:pPr marL="12700" marR="4169410" algn="just">
              <a:lnSpc>
                <a:spcPct val="101499"/>
              </a:lnSpc>
              <a:spcBef>
                <a:spcPts val="45"/>
              </a:spcBef>
            </a:pPr>
            <a:r>
              <a:rPr lang="ru-RU" sz="2800" kern="1200" spc="-95" dirty="0" smtClean="0">
                <a:solidFill>
                  <a:srgbClr val="EF5237"/>
                </a:solidFill>
                <a:latin typeface="Verdana"/>
                <a:ea typeface="+mn-ea"/>
                <a:cs typeface="Verdana"/>
              </a:rPr>
              <a:t>3.3 </a:t>
            </a:r>
            <a:r>
              <a:rPr lang="ru-RU" sz="2800" kern="1200" spc="-95" dirty="0">
                <a:solidFill>
                  <a:srgbClr val="EF5237"/>
                </a:solidFill>
                <a:latin typeface="Verdana"/>
                <a:ea typeface="+mn-ea"/>
                <a:cs typeface="Verdana"/>
              </a:rPr>
              <a:t>Финансовая поддержка предоставляемая ГУП «ИК «Архангельск» </a:t>
            </a:r>
            <a:endParaRPr sz="2800" kern="1200" spc="-95" dirty="0">
              <a:solidFill>
                <a:srgbClr val="EF5237"/>
              </a:solidFill>
              <a:latin typeface="Verdana"/>
              <a:ea typeface="+mn-ea"/>
              <a:cs typeface="Verdana"/>
            </a:endParaRPr>
          </a:p>
        </p:txBody>
      </p:sp>
      <p:sp>
        <p:nvSpPr>
          <p:cNvPr id="25" name="Прямоугольник 2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5" name="Прямоугольник 4">
            <a:extLst>
              <a:ext uri="{FF2B5EF4-FFF2-40B4-BE49-F238E27FC236}">
                <a16:creationId xmlns:a16="http://schemas.microsoft.com/office/drawing/2014/main" xmlns="" id="{382902BC-693B-4025-B9AD-817C0E6CA87A}"/>
              </a:ext>
            </a:extLst>
          </p:cNvPr>
          <p:cNvSpPr/>
          <p:nvPr/>
        </p:nvSpPr>
        <p:spPr>
          <a:xfrm>
            <a:off x="801952" y="2209772"/>
            <a:ext cx="13167700" cy="8279190"/>
          </a:xfrm>
          <a:prstGeom prst="rect">
            <a:avLst/>
          </a:prstGeom>
        </p:spPr>
        <p:txBody>
          <a:bodyPr wrap="square">
            <a:spAutoFit/>
          </a:bodyPr>
          <a:lstStyle/>
          <a:p>
            <a:r>
              <a:rPr lang="ru-RU" sz="3600" b="1" dirty="0">
                <a:latin typeface="Gothic Uralic"/>
              </a:rPr>
              <a:t>Вознаграждение</a:t>
            </a:r>
          </a:p>
          <a:p>
            <a:endParaRPr lang="ru-RU" sz="1600" dirty="0">
              <a:latin typeface="Gothic Uralic"/>
            </a:endParaRPr>
          </a:p>
          <a:p>
            <a:endParaRPr lang="ru-RU" sz="2400" dirty="0" smtClean="0">
              <a:latin typeface="Gothic Uralic"/>
            </a:endParaRPr>
          </a:p>
          <a:p>
            <a:endParaRPr lang="ru-RU" sz="2400" dirty="0">
              <a:latin typeface="Gothic Uralic"/>
            </a:endParaRPr>
          </a:p>
          <a:p>
            <a:endParaRPr lang="ru-RU" sz="2400" dirty="0" smtClean="0">
              <a:latin typeface="Gothic Uralic"/>
            </a:endParaRPr>
          </a:p>
          <a:p>
            <a:endParaRPr lang="ru-RU" sz="2400" dirty="0">
              <a:latin typeface="Gothic Uralic"/>
            </a:endParaRPr>
          </a:p>
          <a:p>
            <a:endParaRPr lang="ru-RU" sz="2400" dirty="0" smtClean="0">
              <a:latin typeface="Gothic Uralic"/>
            </a:endParaRPr>
          </a:p>
          <a:p>
            <a:endParaRPr lang="ru-RU" sz="2400" dirty="0">
              <a:latin typeface="Gothic Uralic"/>
            </a:endParaRPr>
          </a:p>
          <a:p>
            <a:endParaRPr lang="ru-RU" sz="2400" dirty="0" smtClean="0">
              <a:latin typeface="Gothic Uralic"/>
            </a:endParaRPr>
          </a:p>
          <a:p>
            <a:endParaRPr lang="ru-RU" sz="2400" dirty="0">
              <a:latin typeface="Gothic Uralic"/>
            </a:endParaRPr>
          </a:p>
          <a:p>
            <a:endParaRPr lang="ru-RU" sz="2400" dirty="0" smtClean="0">
              <a:latin typeface="Gothic Uralic"/>
            </a:endParaRPr>
          </a:p>
          <a:p>
            <a:endParaRPr lang="ru-RU" sz="2400" dirty="0">
              <a:latin typeface="Gothic Uralic"/>
            </a:endParaRPr>
          </a:p>
          <a:p>
            <a:endParaRPr lang="ru-RU" sz="2400" dirty="0" smtClean="0">
              <a:latin typeface="Gothic Uralic"/>
            </a:endParaRPr>
          </a:p>
          <a:p>
            <a:endParaRPr lang="ru-RU" sz="2400" dirty="0">
              <a:latin typeface="Gothic Uralic"/>
            </a:endParaRPr>
          </a:p>
          <a:p>
            <a:endParaRPr lang="ru-RU" sz="2400" dirty="0" smtClean="0">
              <a:latin typeface="Gothic Uralic"/>
            </a:endParaRPr>
          </a:p>
          <a:p>
            <a:endParaRPr lang="ru-RU" sz="2400" dirty="0">
              <a:latin typeface="Gothic Uralic"/>
            </a:endParaRPr>
          </a:p>
          <a:p>
            <a:endParaRPr lang="ru-RU" sz="2400" dirty="0" smtClean="0">
              <a:latin typeface="Gothic Uralic"/>
            </a:endParaRPr>
          </a:p>
          <a:p>
            <a:endParaRPr lang="ru-RU" sz="2400" dirty="0">
              <a:latin typeface="Gothic Uralic"/>
            </a:endParaRPr>
          </a:p>
          <a:p>
            <a:r>
              <a:rPr lang="ru-RU" sz="2400" dirty="0" smtClean="0">
                <a:latin typeface="Gothic Uralic"/>
              </a:rPr>
              <a:t>ГУП </a:t>
            </a:r>
            <a:r>
              <a:rPr lang="ru-RU" sz="2400" dirty="0">
                <a:latin typeface="Gothic Uralic"/>
              </a:rPr>
              <a:t>«ИК «Архангельск</a:t>
            </a:r>
            <a:r>
              <a:rPr lang="ru-RU" sz="2400" dirty="0" smtClean="0">
                <a:latin typeface="Gothic Uralic"/>
              </a:rPr>
              <a:t>»: </a:t>
            </a:r>
            <a:endParaRPr lang="ru-RU" sz="2400" dirty="0">
              <a:latin typeface="Gothic Uralic"/>
            </a:endParaRPr>
          </a:p>
          <a:p>
            <a:r>
              <a:rPr lang="ru-RU" sz="2400" dirty="0">
                <a:latin typeface="Gothic Uralic"/>
                <a:hlinkClick r:id="rId3">
                  <a:extLst>
                    <a:ext uri="{A12FA001-AC4F-418D-AE19-62706E023703}">
                      <ahyp:hlinkClr xmlns:ahyp="http://schemas.microsoft.com/office/drawing/2018/hyperlinkcolor" xmlns="" val="tx"/>
                    </a:ext>
                  </a:extLst>
                </a:hlinkClick>
              </a:rPr>
              <a:t>http://www.icarh.ru</a:t>
            </a:r>
            <a:r>
              <a:rPr lang="ru-RU" sz="2400" dirty="0">
                <a:latin typeface="Gothic Uralic"/>
              </a:rPr>
              <a:t>  </a:t>
            </a:r>
          </a:p>
          <a:p>
            <a:r>
              <a:rPr lang="en-US" sz="2400" dirty="0">
                <a:latin typeface="Gothic Uralic"/>
              </a:rPr>
              <a:t>E-mail: office@icarh.ru </a:t>
            </a:r>
            <a:br>
              <a:rPr lang="en-US" sz="2400" dirty="0">
                <a:latin typeface="Gothic Uralic"/>
              </a:rPr>
            </a:br>
            <a:r>
              <a:rPr lang="ru-RU" sz="2400" dirty="0">
                <a:latin typeface="Gothic Uralic"/>
              </a:rPr>
              <a:t>Тел</a:t>
            </a:r>
            <a:r>
              <a:rPr lang="en-US" sz="2400" dirty="0">
                <a:latin typeface="Gothic Uralic"/>
              </a:rPr>
              <a:t>.: (8182) 210-160</a:t>
            </a:r>
            <a:endParaRPr lang="ru-RU" sz="2400" dirty="0">
              <a:latin typeface="Gothic Uralic"/>
            </a:endParaRPr>
          </a:p>
        </p:txBody>
      </p:sp>
      <p:sp>
        <p:nvSpPr>
          <p:cNvPr id="9" name="object 7"/>
          <p:cNvSpPr/>
          <p:nvPr/>
        </p:nvSpPr>
        <p:spPr>
          <a:xfrm>
            <a:off x="344721" y="242887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grpSp>
        <p:nvGrpSpPr>
          <p:cNvPr id="3" name="Группа 2"/>
          <p:cNvGrpSpPr/>
          <p:nvPr/>
        </p:nvGrpSpPr>
        <p:grpSpPr>
          <a:xfrm>
            <a:off x="4829518" y="8976794"/>
            <a:ext cx="5112568" cy="1512168"/>
            <a:chOff x="5184676" y="7653679"/>
            <a:chExt cx="4458234" cy="1261858"/>
          </a:xfrm>
        </p:grpSpPr>
        <p:pic>
          <p:nvPicPr>
            <p:cNvPr id="11" name="Picture 10" descr="https://agr-city.ru/userfiles/slides/21.jpg"/>
            <p:cNvPicPr>
              <a:picLocks noChangeAspect="1" noChangeArrowheads="1"/>
            </p:cNvPicPr>
            <p:nvPr/>
          </p:nvPicPr>
          <p:blipFill>
            <a:blip r:embed="rId4">
              <a:extLst>
                <a:ext uri="{28A0092B-C50C-407E-A947-70E740481C1C}">
                  <a14:useLocalDpi xmlns:a14="http://schemas.microsoft.com/office/drawing/2010/main" val="0"/>
                </a:ext>
              </a:extLst>
            </a:blip>
            <a:srcRect l="676" t="28177" r="52777" b="21603"/>
            <a:stretch>
              <a:fillRect/>
            </a:stretch>
          </p:blipFill>
          <p:spPr bwMode="auto">
            <a:xfrm>
              <a:off x="5184676" y="7653679"/>
              <a:ext cx="2471094" cy="124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Z:\Отдел_предпринимательства\O_innov\НАЧАЛЬНИК\Подведомственные\Лготип (цвет)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6964" y="7671144"/>
              <a:ext cx="1865946" cy="124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Таблица 5"/>
          <p:cNvGraphicFramePr>
            <a:graphicFrameLocks noGrp="1"/>
          </p:cNvGraphicFramePr>
          <p:nvPr>
            <p:extLst>
              <p:ext uri="{D42A27DB-BD31-4B8C-83A1-F6EECF244321}">
                <p14:modId xmlns:p14="http://schemas.microsoft.com/office/powerpoint/2010/main" val="1031308004"/>
              </p:ext>
            </p:extLst>
          </p:nvPr>
        </p:nvGraphicFramePr>
        <p:xfrm>
          <a:off x="801952" y="3017187"/>
          <a:ext cx="12735652" cy="5415280"/>
        </p:xfrm>
        <a:graphic>
          <a:graphicData uri="http://schemas.openxmlformats.org/drawingml/2006/table">
            <a:tbl>
              <a:tblPr firstRow="1" bandRow="1">
                <a:tableStyleId>{5C22544A-7EE6-4342-B048-85BDC9FD1C3A}</a:tableStyleId>
              </a:tblPr>
              <a:tblGrid>
                <a:gridCol w="8167255">
                  <a:extLst>
                    <a:ext uri="{9D8B030D-6E8A-4147-A177-3AD203B41FA5}">
                      <a16:colId xmlns:a16="http://schemas.microsoft.com/office/drawing/2014/main" xmlns="" val="4140883541"/>
                    </a:ext>
                  </a:extLst>
                </a:gridCol>
                <a:gridCol w="4568397">
                  <a:extLst>
                    <a:ext uri="{9D8B030D-6E8A-4147-A177-3AD203B41FA5}">
                      <a16:colId xmlns:a16="http://schemas.microsoft.com/office/drawing/2014/main" xmlns="" val="185286670"/>
                    </a:ext>
                  </a:extLst>
                </a:gridCol>
              </a:tblGrid>
              <a:tr h="370840">
                <a:tc>
                  <a:txBody>
                    <a:bodyPr/>
                    <a:lstStyle/>
                    <a:p>
                      <a:r>
                        <a:rPr lang="ru-RU" sz="2400" b="1" dirty="0" smtClean="0">
                          <a:latin typeface="Gothic Uralic"/>
                        </a:rPr>
                        <a:t>По кредитам/банковским гарантиям </a:t>
                      </a:r>
                      <a:endParaRPr lang="ru-RU" sz="2400" b="1" dirty="0"/>
                    </a:p>
                  </a:txBody>
                  <a:tcPr>
                    <a:solidFill>
                      <a:schemeClr val="tx2">
                        <a:lumMod val="60000"/>
                        <a:lumOff val="40000"/>
                      </a:schemeClr>
                    </a:solidFill>
                  </a:tcPr>
                </a:tc>
                <a:tc>
                  <a:txBody>
                    <a:bodyPr/>
                    <a:lstStyle/>
                    <a:p>
                      <a:endParaRPr lang="ru-RU" dirty="0"/>
                    </a:p>
                  </a:txBody>
                  <a:tcPr>
                    <a:solidFill>
                      <a:schemeClr val="tx2">
                        <a:lumMod val="60000"/>
                        <a:lumOff val="40000"/>
                      </a:schemeClr>
                    </a:solidFill>
                  </a:tcPr>
                </a:tc>
                <a:extLst>
                  <a:ext uri="{0D108BD9-81ED-4DB2-BD59-A6C34878D82A}">
                    <a16:rowId xmlns:a16="http://schemas.microsoft.com/office/drawing/2014/main" xmlns="" val="791022967"/>
                  </a:ext>
                </a:extLst>
              </a:tr>
              <a:tr h="370840">
                <a:tc>
                  <a:txBody>
                    <a:bodyPr/>
                    <a:lstStyle/>
                    <a:p>
                      <a:r>
                        <a:rPr lang="ru-RU" sz="1800" dirty="0" smtClean="0">
                          <a:latin typeface="Gothic Uralic"/>
                        </a:rPr>
                        <a:t>от 1 до 3 млн. руб. (включительно)</a:t>
                      </a:r>
                      <a:endParaRPr lang="ru-RU" dirty="0"/>
                    </a:p>
                  </a:txBody>
                  <a:tcPr anchor="ctr"/>
                </a:tc>
                <a:tc>
                  <a:txBody>
                    <a:bodyPr/>
                    <a:lstStyle/>
                    <a:p>
                      <a:pPr algn="l"/>
                      <a:r>
                        <a:rPr lang="ru-RU" sz="1800" b="1" dirty="0" smtClean="0">
                          <a:latin typeface="Gothic Uralic"/>
                        </a:rPr>
                        <a:t>1% </a:t>
                      </a:r>
                      <a:r>
                        <a:rPr lang="ru-RU" sz="1800" dirty="0" smtClean="0">
                          <a:latin typeface="Gothic Uralic"/>
                        </a:rPr>
                        <a:t>годовых от суммы лимита ответственности Гарантийного фонда</a:t>
                      </a:r>
                      <a:endParaRPr lang="ru-RU" dirty="0"/>
                    </a:p>
                  </a:txBody>
                  <a:tcPr anchor="ctr"/>
                </a:tc>
                <a:extLst>
                  <a:ext uri="{0D108BD9-81ED-4DB2-BD59-A6C34878D82A}">
                    <a16:rowId xmlns:a16="http://schemas.microsoft.com/office/drawing/2014/main" xmlns="" val="831646555"/>
                  </a:ext>
                </a:extLst>
              </a:tr>
              <a:tr h="370840">
                <a:tc>
                  <a:txBody>
                    <a:bodyPr/>
                    <a:lstStyle/>
                    <a:p>
                      <a:r>
                        <a:rPr lang="ru-RU" sz="1800" dirty="0" smtClean="0">
                          <a:latin typeface="Gothic Uralic"/>
                        </a:rPr>
                        <a:t>от 3 млн. руб. до 5 млн. руб. (включительно)</a:t>
                      </a:r>
                      <a:endParaRPr lang="ru-RU" dirty="0"/>
                    </a:p>
                  </a:txBody>
                  <a:tcPr anchor="ctr"/>
                </a:tc>
                <a:tc>
                  <a:txBody>
                    <a:bodyPr/>
                    <a:lstStyle/>
                    <a:p>
                      <a:pPr algn="l"/>
                      <a:r>
                        <a:rPr lang="ru-RU" sz="1800" b="1" dirty="0" smtClean="0">
                          <a:latin typeface="Gothic Uralic"/>
                        </a:rPr>
                        <a:t>1,25%</a:t>
                      </a:r>
                      <a:r>
                        <a:rPr lang="ru-RU" sz="1800" dirty="0" smtClean="0">
                          <a:latin typeface="Gothic Uralic"/>
                        </a:rPr>
                        <a:t> годовых</a:t>
                      </a:r>
                      <a:endParaRPr lang="ru-RU" dirty="0"/>
                    </a:p>
                  </a:txBody>
                  <a:tcPr anchor="ctr"/>
                </a:tc>
                <a:extLst>
                  <a:ext uri="{0D108BD9-81ED-4DB2-BD59-A6C34878D82A}">
                    <a16:rowId xmlns:a16="http://schemas.microsoft.com/office/drawing/2014/main" xmlns="" val="850336284"/>
                  </a:ext>
                </a:extLst>
              </a:tr>
              <a:tr h="370840">
                <a:tc>
                  <a:txBody>
                    <a:bodyPr/>
                    <a:lstStyle/>
                    <a:p>
                      <a:r>
                        <a:rPr lang="ru-RU" sz="1800" dirty="0" smtClean="0">
                          <a:latin typeface="Gothic Uralic"/>
                        </a:rPr>
                        <a:t>свыше 5 млн. руб.</a:t>
                      </a:r>
                      <a:endParaRPr lang="ru-RU" dirty="0"/>
                    </a:p>
                  </a:txBody>
                  <a:tcPr anchor="ctr"/>
                </a:tc>
                <a:tc>
                  <a:txBody>
                    <a:bodyPr/>
                    <a:lstStyle/>
                    <a:p>
                      <a:pPr algn="l"/>
                      <a:r>
                        <a:rPr lang="ru-RU" sz="1800" b="1" dirty="0" smtClean="0">
                          <a:latin typeface="Gothic Uralic"/>
                        </a:rPr>
                        <a:t>1,5%</a:t>
                      </a:r>
                      <a:r>
                        <a:rPr lang="ru-RU" sz="1800" dirty="0" smtClean="0">
                          <a:latin typeface="Gothic Uralic"/>
                        </a:rPr>
                        <a:t> годовых</a:t>
                      </a:r>
                      <a:endParaRPr lang="ru-RU" dirty="0"/>
                    </a:p>
                  </a:txBody>
                  <a:tcPr anchor="ctr"/>
                </a:tc>
                <a:extLst>
                  <a:ext uri="{0D108BD9-81ED-4DB2-BD59-A6C34878D82A}">
                    <a16:rowId xmlns:a16="http://schemas.microsoft.com/office/drawing/2014/main" xmlns="" val="1843304334"/>
                  </a:ext>
                </a:extLst>
              </a:tr>
              <a:tr h="370840">
                <a:tc>
                  <a:txBody>
                    <a:bodyPr/>
                    <a:lstStyle/>
                    <a:p>
                      <a:r>
                        <a:rPr lang="ru-RU" sz="2400" b="1" dirty="0" smtClean="0">
                          <a:solidFill>
                            <a:schemeClr val="lt1"/>
                          </a:solidFill>
                          <a:latin typeface="Gothic Uralic"/>
                          <a:ea typeface="+mn-ea"/>
                          <a:cs typeface="+mn-cs"/>
                        </a:rPr>
                        <a:t>По кредитам совместно с гарантией АО "Корпорация "МСП"</a:t>
                      </a:r>
                      <a:endParaRPr lang="ru-RU" sz="2400" b="1" dirty="0">
                        <a:solidFill>
                          <a:schemeClr val="lt1"/>
                        </a:solidFill>
                        <a:latin typeface="Gothic Uralic"/>
                        <a:ea typeface="+mn-ea"/>
                        <a:cs typeface="+mn-cs"/>
                      </a:endParaRPr>
                    </a:p>
                  </a:txBody>
                  <a:tcPr anchor="ctr">
                    <a:solidFill>
                      <a:schemeClr val="tx2">
                        <a:lumMod val="60000"/>
                        <a:lumOff val="40000"/>
                      </a:schemeClr>
                    </a:solidFill>
                  </a:tcPr>
                </a:tc>
                <a:tc>
                  <a:txBody>
                    <a:bodyPr/>
                    <a:lstStyle/>
                    <a:p>
                      <a:pPr algn="l"/>
                      <a:r>
                        <a:rPr lang="ru-RU" sz="1800" b="1" dirty="0" smtClean="0">
                          <a:latin typeface="Gothic Uralic"/>
                        </a:rPr>
                        <a:t>0,75%</a:t>
                      </a:r>
                      <a:r>
                        <a:rPr lang="ru-RU" sz="1800" dirty="0" smtClean="0">
                          <a:latin typeface="Gothic Uralic"/>
                        </a:rPr>
                        <a:t> годовых.</a:t>
                      </a:r>
                      <a:br>
                        <a:rPr lang="ru-RU" sz="1800" dirty="0" smtClean="0">
                          <a:latin typeface="Gothic Uralic"/>
                        </a:rPr>
                      </a:br>
                      <a:endParaRPr lang="ru-RU" dirty="0"/>
                    </a:p>
                  </a:txBody>
                  <a:tcPr anchor="b">
                    <a:solidFill>
                      <a:schemeClr val="tx2">
                        <a:lumMod val="60000"/>
                        <a:lumOff val="40000"/>
                      </a:schemeClr>
                    </a:solidFill>
                  </a:tcPr>
                </a:tc>
                <a:extLst>
                  <a:ext uri="{0D108BD9-81ED-4DB2-BD59-A6C34878D82A}">
                    <a16:rowId xmlns:a16="http://schemas.microsoft.com/office/drawing/2014/main" xmlns="" val="3526118096"/>
                  </a:ext>
                </a:extLst>
              </a:tr>
              <a:tr h="370840">
                <a:tc>
                  <a:txBody>
                    <a:bodyPr/>
                    <a:lstStyle/>
                    <a:p>
                      <a:r>
                        <a:rPr lang="ru-RU" sz="1800" dirty="0" smtClean="0">
                          <a:latin typeface="Gothic Uralic"/>
                        </a:rPr>
                        <a:t>По займам свыше 1 млн. руб. </a:t>
                      </a:r>
                      <a:endParaRPr lang="ru-RU" dirty="0"/>
                    </a:p>
                  </a:txBody>
                  <a:tcPr anchor="ctr"/>
                </a:tc>
                <a:tc>
                  <a:txBody>
                    <a:bodyPr/>
                    <a:lstStyle/>
                    <a:p>
                      <a:pPr algn="l"/>
                      <a:r>
                        <a:rPr lang="ru-RU" sz="1800" b="1" dirty="0" smtClean="0">
                          <a:latin typeface="Gothic Uralic"/>
                        </a:rPr>
                        <a:t>1,5%</a:t>
                      </a:r>
                      <a:r>
                        <a:rPr lang="ru-RU" sz="1800" dirty="0" smtClean="0">
                          <a:latin typeface="Gothic Uralic"/>
                        </a:rPr>
                        <a:t> годовых</a:t>
                      </a:r>
                      <a:endParaRPr lang="ru-RU" dirty="0"/>
                    </a:p>
                  </a:txBody>
                  <a:tcPr anchor="ctr"/>
                </a:tc>
                <a:extLst>
                  <a:ext uri="{0D108BD9-81ED-4DB2-BD59-A6C34878D82A}">
                    <a16:rowId xmlns:a16="http://schemas.microsoft.com/office/drawing/2014/main" xmlns="" val="590565243"/>
                  </a:ext>
                </a:extLst>
              </a:tr>
              <a:tr h="370840">
                <a:tc>
                  <a:txBody>
                    <a:bodyPr/>
                    <a:lstStyle/>
                    <a:p>
                      <a:r>
                        <a:rPr lang="ru-RU" sz="1800" dirty="0" smtClean="0">
                          <a:latin typeface="Gothic Uralic"/>
                        </a:rPr>
                        <a:t>По лизинговым договорам свыше 3 млн. руб.</a:t>
                      </a:r>
                      <a:endParaRPr lang="ru-RU" dirty="0"/>
                    </a:p>
                  </a:txBody>
                  <a:tcPr anchor="ctr"/>
                </a:tc>
                <a:tc>
                  <a:txBody>
                    <a:bodyPr/>
                    <a:lstStyle/>
                    <a:p>
                      <a:pPr algn="l"/>
                      <a:r>
                        <a:rPr lang="ru-RU" sz="1800" b="1" dirty="0" smtClean="0">
                          <a:latin typeface="Gothic Uralic"/>
                        </a:rPr>
                        <a:t>1,75%</a:t>
                      </a:r>
                      <a:r>
                        <a:rPr lang="ru-RU" sz="1800" dirty="0" smtClean="0">
                          <a:latin typeface="Gothic Uralic"/>
                        </a:rPr>
                        <a:t> годовых</a:t>
                      </a:r>
                      <a:endParaRPr lang="ru-RU" dirty="0"/>
                    </a:p>
                  </a:txBody>
                  <a:tcPr anchor="ctr"/>
                </a:tc>
                <a:extLst>
                  <a:ext uri="{0D108BD9-81ED-4DB2-BD59-A6C34878D82A}">
                    <a16:rowId xmlns:a16="http://schemas.microsoft.com/office/drawing/2014/main" xmlns="" val="2215572055"/>
                  </a:ext>
                </a:extLst>
              </a:tr>
              <a:tr h="370840">
                <a:tc>
                  <a:txBody>
                    <a:bodyPr/>
                    <a:lstStyle/>
                    <a:p>
                      <a:r>
                        <a:rPr lang="ru-RU" sz="1800" dirty="0" smtClean="0">
                          <a:latin typeface="Gothic Uralic"/>
                        </a:rPr>
                        <a:t>Для субъектов МСП, занятых в сфере сельского хозяйства, в области инноваций, деятельностью по ОКВЭД 38, субъектов МСП из моногородов; экспортёрам, заключившим соглашение о безвозмездном оказании услуг с АНО АО «Агентство регионального развития»; для социальных предприятий, а также для субъектов МСП, отрасли которых относят к перечню, определенному Постановлением Правительства РФ от 3 апреля 2020 г. N 434</a:t>
                      </a:r>
                      <a:endParaRPr lang="ru-RU" dirty="0"/>
                    </a:p>
                  </a:txBody>
                  <a:tcPr anchor="ctr"/>
                </a:tc>
                <a:tc>
                  <a:txBody>
                    <a:bodyPr/>
                    <a:lstStyle/>
                    <a:p>
                      <a:pPr algn="l"/>
                      <a:r>
                        <a:rPr lang="ru-RU" sz="2800" b="1" dirty="0" smtClean="0">
                          <a:latin typeface="Gothic Uralic"/>
                        </a:rPr>
                        <a:t>1%</a:t>
                      </a:r>
                      <a:r>
                        <a:rPr lang="ru-RU" sz="2800" dirty="0" smtClean="0">
                          <a:latin typeface="Gothic Uralic"/>
                        </a:rPr>
                        <a:t> годовых</a:t>
                      </a:r>
                      <a:endParaRPr lang="ru-RU" sz="2800" dirty="0"/>
                    </a:p>
                  </a:txBody>
                  <a:tcPr anchor="ctr"/>
                </a:tc>
                <a:extLst>
                  <a:ext uri="{0D108BD9-81ED-4DB2-BD59-A6C34878D82A}">
                    <a16:rowId xmlns:a16="http://schemas.microsoft.com/office/drawing/2014/main" xmlns="" val="1549910727"/>
                  </a:ext>
                </a:extLst>
              </a:tr>
            </a:tbl>
          </a:graphicData>
        </a:graphic>
      </p:graphicFrame>
    </p:spTree>
    <p:extLst>
      <p:ext uri="{BB962C8B-B14F-4D97-AF65-F5344CB8AC3E}">
        <p14:creationId xmlns:p14="http://schemas.microsoft.com/office/powerpoint/2010/main" val="242344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2003" y="7139279"/>
            <a:ext cx="3429000" cy="167005"/>
          </a:xfrm>
          <a:custGeom>
            <a:avLst/>
            <a:gdLst/>
            <a:ahLst/>
            <a:cxnLst/>
            <a:rect l="l" t="t" r="r" b="b"/>
            <a:pathLst>
              <a:path w="3429000" h="167004">
                <a:moveTo>
                  <a:pt x="3429000" y="0"/>
                </a:moveTo>
                <a:lnTo>
                  <a:pt x="0" y="0"/>
                </a:lnTo>
                <a:lnTo>
                  <a:pt x="0" y="166738"/>
                </a:lnTo>
                <a:lnTo>
                  <a:pt x="3429000" y="166738"/>
                </a:lnTo>
                <a:lnTo>
                  <a:pt x="3429000" y="0"/>
                </a:lnTo>
                <a:close/>
              </a:path>
            </a:pathLst>
          </a:custGeom>
          <a:solidFill>
            <a:srgbClr val="EF5237"/>
          </a:solidFill>
        </p:spPr>
        <p:txBody>
          <a:bodyPr wrap="square" lIns="0" tIns="0" rIns="0" bIns="0" rtlCol="0"/>
          <a:lstStyle/>
          <a:p>
            <a:endParaRPr/>
          </a:p>
        </p:txBody>
      </p:sp>
      <p:sp>
        <p:nvSpPr>
          <p:cNvPr id="3" name="object 3"/>
          <p:cNvSpPr txBox="1">
            <a:spLocks noGrp="1"/>
          </p:cNvSpPr>
          <p:nvPr>
            <p:ph type="title"/>
          </p:nvPr>
        </p:nvSpPr>
        <p:spPr>
          <a:xfrm>
            <a:off x="1389303" y="4170977"/>
            <a:ext cx="11308715" cy="2675732"/>
          </a:xfrm>
          <a:prstGeom prst="rect">
            <a:avLst/>
          </a:prstGeom>
        </p:spPr>
        <p:txBody>
          <a:bodyPr vert="horz" wrap="square" lIns="0" tIns="135255" rIns="0" bIns="0" rtlCol="0">
            <a:spAutoFit/>
          </a:bodyPr>
          <a:lstStyle/>
          <a:p>
            <a:pPr marL="12700" marR="5080">
              <a:lnSpc>
                <a:spcPts val="6620"/>
              </a:lnSpc>
              <a:spcBef>
                <a:spcPts val="1065"/>
              </a:spcBef>
            </a:pPr>
            <a:r>
              <a:rPr lang="ru-RU" sz="6250" spc="-85" dirty="0" smtClean="0">
                <a:solidFill>
                  <a:srgbClr val="FFFFFF"/>
                </a:solidFill>
              </a:rPr>
              <a:t>Типовые инструкции для субъектов малого и среднего предпринимательства</a:t>
            </a:r>
            <a:endParaRPr sz="6250" dirty="0"/>
          </a:p>
        </p:txBody>
      </p:sp>
    </p:spTree>
    <p:extLst>
      <p:ext uri="{BB962C8B-B14F-4D97-AF65-F5344CB8AC3E}">
        <p14:creationId xmlns:p14="http://schemas.microsoft.com/office/powerpoint/2010/main" val="2335091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3"/>
          <p:cNvSpPr txBox="1"/>
          <p:nvPr/>
        </p:nvSpPr>
        <p:spPr>
          <a:xfrm>
            <a:off x="674800" y="904875"/>
            <a:ext cx="10748797" cy="916918"/>
          </a:xfrm>
          <a:prstGeom prst="rect">
            <a:avLst/>
          </a:prstGeom>
        </p:spPr>
        <p:txBody>
          <a:bodyPr vert="horz" wrap="square" lIns="0" tIns="176530" rIns="0" bIns="0" rtlCol="0">
            <a:spAutoFit/>
          </a:bodyPr>
          <a:lstStyle/>
          <a:p>
            <a:pPr marL="12700">
              <a:spcBef>
                <a:spcPts val="1390"/>
              </a:spcBef>
            </a:pPr>
            <a:r>
              <a:rPr lang="ru-RU" sz="2400" b="1" spc="-95" dirty="0">
                <a:solidFill>
                  <a:srgbClr val="EF5237"/>
                </a:solidFill>
                <a:latin typeface="Verdana"/>
                <a:cs typeface="Verdana"/>
              </a:rPr>
              <a:t>Перевод работников на удаленную работу </a:t>
            </a:r>
            <a:r>
              <a:rPr sz="2400" spc="-95" dirty="0">
                <a:solidFill>
                  <a:srgbClr val="EF5237"/>
                </a:solidFill>
                <a:latin typeface="Verdana"/>
                <a:cs typeface="Verdana"/>
              </a:rPr>
              <a:t>в условиях </a:t>
            </a:r>
            <a:r>
              <a:rPr sz="2400" spc="-95" dirty="0" err="1">
                <a:solidFill>
                  <a:srgbClr val="EF5237"/>
                </a:solidFill>
                <a:latin typeface="Verdana"/>
                <a:cs typeface="Verdana"/>
              </a:rPr>
              <a:t>распространения</a:t>
            </a:r>
            <a:r>
              <a:rPr sz="2400" spc="-95" dirty="0">
                <a:solidFill>
                  <a:srgbClr val="EF5237"/>
                </a:solidFill>
                <a:latin typeface="Verdana"/>
                <a:cs typeface="Verdana"/>
              </a:rPr>
              <a:t> </a:t>
            </a:r>
            <a:r>
              <a:rPr sz="2400" spc="-95" dirty="0" err="1">
                <a:solidFill>
                  <a:srgbClr val="EF5237"/>
                </a:solidFill>
                <a:latin typeface="Verdana"/>
                <a:cs typeface="Verdana"/>
              </a:rPr>
              <a:t>коронавируса</a:t>
            </a:r>
            <a:endParaRPr sz="2400" spc="-95" dirty="0">
              <a:solidFill>
                <a:srgbClr val="EF5237"/>
              </a:solidFill>
              <a:latin typeface="Verdana"/>
              <a:cs typeface="Verdana"/>
            </a:endParaRPr>
          </a:p>
        </p:txBody>
      </p:sp>
      <p:sp>
        <p:nvSpPr>
          <p:cNvPr id="13" name="object 4"/>
          <p:cNvSpPr txBox="1"/>
          <p:nvPr/>
        </p:nvSpPr>
        <p:spPr>
          <a:xfrm>
            <a:off x="1226973" y="3396148"/>
            <a:ext cx="10094012" cy="628377"/>
          </a:xfrm>
          <a:prstGeom prst="rect">
            <a:avLst/>
          </a:prstGeom>
        </p:spPr>
        <p:txBody>
          <a:bodyPr vert="horz" wrap="square" lIns="0" tIns="12700" rIns="0" bIns="0" rtlCol="0">
            <a:spAutoFit/>
          </a:bodyPr>
          <a:lstStyle/>
          <a:p>
            <a:pPr marL="12700">
              <a:spcBef>
                <a:spcPts val="100"/>
              </a:spcBef>
            </a:pPr>
            <a:r>
              <a:rPr sz="2000" spc="40" dirty="0">
                <a:latin typeface="Gothic Uralic"/>
                <a:cs typeface="Gothic Uralic"/>
              </a:rPr>
              <a:t>Письменно </a:t>
            </a:r>
            <a:r>
              <a:rPr sz="2000" spc="50" dirty="0">
                <a:latin typeface="Gothic Uralic"/>
                <a:cs typeface="Gothic Uralic"/>
              </a:rPr>
              <a:t>проинформируйте </a:t>
            </a:r>
            <a:r>
              <a:rPr sz="2000" spc="15" dirty="0">
                <a:latin typeface="Gothic Uralic"/>
                <a:cs typeface="Gothic Uralic"/>
              </a:rPr>
              <a:t>работников </a:t>
            </a:r>
            <a:r>
              <a:rPr sz="2000" dirty="0">
                <a:latin typeface="Gothic Uralic"/>
                <a:cs typeface="Gothic Uralic"/>
              </a:rPr>
              <a:t>о </a:t>
            </a:r>
            <a:r>
              <a:rPr sz="2000" spc="30" dirty="0">
                <a:latin typeface="Gothic Uralic"/>
                <a:cs typeface="Gothic Uralic"/>
              </a:rPr>
              <a:t>возможности </a:t>
            </a:r>
            <a:r>
              <a:rPr sz="2000" spc="10" dirty="0">
                <a:latin typeface="Gothic Uralic"/>
                <a:cs typeface="Gothic Uralic"/>
              </a:rPr>
              <a:t>работы </a:t>
            </a:r>
            <a:r>
              <a:rPr sz="2000" spc="15" dirty="0">
                <a:latin typeface="Gothic Uralic"/>
                <a:cs typeface="Gothic Uralic"/>
              </a:rPr>
              <a:t>«вне </a:t>
            </a:r>
            <a:r>
              <a:rPr sz="2000" spc="70" dirty="0">
                <a:latin typeface="Gothic Uralic"/>
                <a:cs typeface="Gothic Uralic"/>
              </a:rPr>
              <a:t>офиса» </a:t>
            </a:r>
            <a:r>
              <a:rPr sz="2000" spc="40" dirty="0">
                <a:latin typeface="Gothic Uralic"/>
                <a:cs typeface="Gothic Uralic"/>
              </a:rPr>
              <a:t>на </a:t>
            </a:r>
            <a:r>
              <a:rPr sz="2000" dirty="0" err="1">
                <a:latin typeface="Gothic Uralic"/>
                <a:cs typeface="Gothic Uralic"/>
              </a:rPr>
              <a:t>период</a:t>
            </a:r>
            <a:r>
              <a:rPr sz="2000" spc="-195" dirty="0">
                <a:latin typeface="Gothic Uralic"/>
                <a:cs typeface="Gothic Uralic"/>
              </a:rPr>
              <a:t> </a:t>
            </a:r>
            <a:r>
              <a:rPr sz="2000" spc="-10" dirty="0" err="1">
                <a:latin typeface="Gothic Uralic"/>
                <a:cs typeface="Gothic Uralic"/>
              </a:rPr>
              <a:t>действия</a:t>
            </a:r>
            <a:r>
              <a:rPr lang="ru-RU" sz="2000" dirty="0">
                <a:latin typeface="Gothic Uralic"/>
                <a:cs typeface="Gothic Uralic"/>
              </a:rPr>
              <a:t> </a:t>
            </a:r>
            <a:r>
              <a:rPr sz="2000" spc="40" dirty="0" err="1">
                <a:latin typeface="Gothic Uralic"/>
                <a:cs typeface="Gothic Uralic"/>
              </a:rPr>
              <a:t>режима</a:t>
            </a:r>
            <a:r>
              <a:rPr sz="2000" spc="40" dirty="0">
                <a:latin typeface="Gothic Uralic"/>
                <a:cs typeface="Gothic Uralic"/>
              </a:rPr>
              <a:t> </a:t>
            </a:r>
            <a:r>
              <a:rPr sz="2000" spc="45" dirty="0" err="1">
                <a:latin typeface="Gothic Uralic"/>
                <a:cs typeface="Gothic Uralic"/>
              </a:rPr>
              <a:t>повышенной</a:t>
            </a:r>
            <a:r>
              <a:rPr sz="2000" spc="-75" dirty="0">
                <a:latin typeface="Gothic Uralic"/>
                <a:cs typeface="Gothic Uralic"/>
              </a:rPr>
              <a:t> </a:t>
            </a:r>
            <a:r>
              <a:rPr sz="2000" spc="10" dirty="0" err="1">
                <a:latin typeface="Gothic Uralic"/>
                <a:cs typeface="Gothic Uralic"/>
              </a:rPr>
              <a:t>готовности</a:t>
            </a:r>
            <a:r>
              <a:rPr lang="ru-RU" sz="2000" spc="10" dirty="0">
                <a:latin typeface="Gothic Uralic"/>
                <a:cs typeface="Gothic Uralic"/>
              </a:rPr>
              <a:t>;</a:t>
            </a:r>
            <a:endParaRPr sz="2000" dirty="0">
              <a:latin typeface="Gothic Uralic"/>
              <a:cs typeface="Gothic Uralic"/>
            </a:endParaRPr>
          </a:p>
        </p:txBody>
      </p:sp>
      <p:sp>
        <p:nvSpPr>
          <p:cNvPr id="15" name="object 5"/>
          <p:cNvSpPr txBox="1"/>
          <p:nvPr/>
        </p:nvSpPr>
        <p:spPr>
          <a:xfrm>
            <a:off x="1279164" y="4395476"/>
            <a:ext cx="10036536" cy="320601"/>
          </a:xfrm>
          <a:prstGeom prst="rect">
            <a:avLst/>
          </a:prstGeom>
        </p:spPr>
        <p:txBody>
          <a:bodyPr vert="horz" wrap="square" lIns="0" tIns="12700" rIns="0" bIns="0" rtlCol="0">
            <a:spAutoFit/>
          </a:bodyPr>
          <a:lstStyle/>
          <a:p>
            <a:pPr marL="12700">
              <a:spcBef>
                <a:spcPts val="100"/>
              </a:spcBef>
            </a:pPr>
            <a:r>
              <a:rPr sz="2000" spc="-5" dirty="0">
                <a:latin typeface="Gothic Uralic"/>
                <a:cs typeface="Gothic Uralic"/>
              </a:rPr>
              <a:t>Получите </a:t>
            </a:r>
            <a:r>
              <a:rPr sz="2000" spc="10" dirty="0">
                <a:latin typeface="Gothic Uralic"/>
                <a:cs typeface="Gothic Uralic"/>
              </a:rPr>
              <a:t>от </a:t>
            </a:r>
            <a:r>
              <a:rPr sz="2000" spc="15" dirty="0">
                <a:latin typeface="Gothic Uralic"/>
                <a:cs typeface="Gothic Uralic"/>
              </a:rPr>
              <a:t>работников </a:t>
            </a:r>
            <a:r>
              <a:rPr sz="2000" dirty="0">
                <a:latin typeface="Gothic Uralic"/>
                <a:cs typeface="Gothic Uralic"/>
              </a:rPr>
              <a:t>заявления </a:t>
            </a:r>
            <a:r>
              <a:rPr sz="2000" spc="-5" dirty="0">
                <a:latin typeface="Gothic Uralic"/>
                <a:cs typeface="Gothic Uralic"/>
              </a:rPr>
              <a:t>о переводе </a:t>
            </a:r>
            <a:r>
              <a:rPr sz="2000" spc="35" dirty="0">
                <a:latin typeface="Gothic Uralic"/>
                <a:cs typeface="Gothic Uralic"/>
              </a:rPr>
              <a:t>на </a:t>
            </a:r>
            <a:r>
              <a:rPr sz="2000" spc="5" dirty="0" err="1">
                <a:latin typeface="Gothic Uralic"/>
                <a:cs typeface="Gothic Uralic"/>
              </a:rPr>
              <a:t>удаленную</a:t>
            </a:r>
            <a:r>
              <a:rPr sz="2000" spc="-85" dirty="0">
                <a:latin typeface="Gothic Uralic"/>
                <a:cs typeface="Gothic Uralic"/>
              </a:rPr>
              <a:t> </a:t>
            </a:r>
            <a:r>
              <a:rPr sz="2000" dirty="0" err="1">
                <a:latin typeface="Gothic Uralic"/>
                <a:cs typeface="Gothic Uralic"/>
              </a:rPr>
              <a:t>работу</a:t>
            </a:r>
            <a:r>
              <a:rPr lang="ru-RU" sz="2000" dirty="0">
                <a:latin typeface="Gothic Uralic"/>
                <a:cs typeface="Gothic Uralic"/>
              </a:rPr>
              <a:t>;</a:t>
            </a:r>
            <a:endParaRPr sz="2000" dirty="0">
              <a:latin typeface="Gothic Uralic"/>
              <a:cs typeface="Gothic Uralic"/>
            </a:endParaRPr>
          </a:p>
        </p:txBody>
      </p:sp>
      <p:sp>
        <p:nvSpPr>
          <p:cNvPr id="16" name="object 6"/>
          <p:cNvSpPr txBox="1"/>
          <p:nvPr/>
        </p:nvSpPr>
        <p:spPr>
          <a:xfrm>
            <a:off x="1279896" y="5097569"/>
            <a:ext cx="10558091" cy="320601"/>
          </a:xfrm>
          <a:prstGeom prst="rect">
            <a:avLst/>
          </a:prstGeom>
        </p:spPr>
        <p:txBody>
          <a:bodyPr vert="horz" wrap="square" lIns="0" tIns="12700" rIns="0" bIns="0" rtlCol="0">
            <a:spAutoFit/>
          </a:bodyPr>
          <a:lstStyle/>
          <a:p>
            <a:pPr marL="12700">
              <a:spcBef>
                <a:spcPts val="100"/>
              </a:spcBef>
            </a:pPr>
            <a:r>
              <a:rPr sz="2000" spc="5" dirty="0">
                <a:latin typeface="Gothic Uralic"/>
                <a:cs typeface="Gothic Uralic"/>
              </a:rPr>
              <a:t>Заключите </a:t>
            </a:r>
            <a:r>
              <a:rPr sz="2000" dirty="0">
                <a:latin typeface="Gothic Uralic"/>
                <a:cs typeface="Gothic Uralic"/>
              </a:rPr>
              <a:t>с </a:t>
            </a:r>
            <a:r>
              <a:rPr sz="2000" spc="20" dirty="0">
                <a:latin typeface="Gothic Uralic"/>
                <a:cs typeface="Gothic Uralic"/>
              </a:rPr>
              <a:t>сотрудником </a:t>
            </a:r>
            <a:r>
              <a:rPr sz="2000" spc="10" dirty="0">
                <a:latin typeface="Gothic Uralic"/>
                <a:cs typeface="Gothic Uralic"/>
              </a:rPr>
              <a:t>дополнительное </a:t>
            </a:r>
            <a:r>
              <a:rPr sz="2000" spc="20" dirty="0">
                <a:latin typeface="Gothic Uralic"/>
                <a:cs typeface="Gothic Uralic"/>
              </a:rPr>
              <a:t>соглашение </a:t>
            </a:r>
            <a:r>
              <a:rPr sz="2000" spc="50" dirty="0">
                <a:latin typeface="Gothic Uralic"/>
                <a:cs typeface="Gothic Uralic"/>
              </a:rPr>
              <a:t>к </a:t>
            </a:r>
            <a:r>
              <a:rPr sz="2000" spc="10" dirty="0">
                <a:latin typeface="Gothic Uralic"/>
                <a:cs typeface="Gothic Uralic"/>
              </a:rPr>
              <a:t>трудовому </a:t>
            </a:r>
            <a:r>
              <a:rPr sz="2000" spc="-15" dirty="0">
                <a:latin typeface="Gothic Uralic"/>
                <a:cs typeface="Gothic Uralic"/>
              </a:rPr>
              <a:t>договору (2</a:t>
            </a:r>
            <a:r>
              <a:rPr sz="2000" spc="40" dirty="0">
                <a:latin typeface="Gothic Uralic"/>
                <a:cs typeface="Gothic Uralic"/>
              </a:rPr>
              <a:t> </a:t>
            </a:r>
            <a:r>
              <a:rPr sz="2000" spc="5" dirty="0" err="1">
                <a:latin typeface="Gothic Uralic"/>
                <a:cs typeface="Gothic Uralic"/>
              </a:rPr>
              <a:t>экз</a:t>
            </a:r>
            <a:r>
              <a:rPr sz="2000" spc="5" dirty="0">
                <a:latin typeface="Gothic Uralic"/>
                <a:cs typeface="Gothic Uralic"/>
              </a:rPr>
              <a:t>.)</a:t>
            </a:r>
            <a:r>
              <a:rPr lang="ru-RU" sz="2000" spc="5" dirty="0">
                <a:latin typeface="Gothic Uralic"/>
                <a:cs typeface="Gothic Uralic"/>
              </a:rPr>
              <a:t>;</a:t>
            </a:r>
            <a:endParaRPr sz="2000" dirty="0">
              <a:latin typeface="Gothic Uralic"/>
              <a:cs typeface="Gothic Uralic"/>
            </a:endParaRPr>
          </a:p>
        </p:txBody>
      </p:sp>
      <p:sp>
        <p:nvSpPr>
          <p:cNvPr id="17" name="object 7"/>
          <p:cNvSpPr txBox="1"/>
          <p:nvPr/>
        </p:nvSpPr>
        <p:spPr>
          <a:xfrm>
            <a:off x="1279896" y="5611317"/>
            <a:ext cx="10238751" cy="664284"/>
          </a:xfrm>
          <a:prstGeom prst="rect">
            <a:avLst/>
          </a:prstGeom>
        </p:spPr>
        <p:txBody>
          <a:bodyPr vert="horz" wrap="square" lIns="0" tIns="48260" rIns="0" bIns="0" rtlCol="0">
            <a:spAutoFit/>
          </a:bodyPr>
          <a:lstStyle/>
          <a:p>
            <a:pPr marL="12700" marR="5080">
              <a:spcBef>
                <a:spcPts val="380"/>
              </a:spcBef>
            </a:pPr>
            <a:r>
              <a:rPr sz="2000" spc="-5" dirty="0">
                <a:latin typeface="Gothic Uralic"/>
                <a:cs typeface="Gothic Uralic"/>
              </a:rPr>
              <a:t>На </a:t>
            </a:r>
            <a:r>
              <a:rPr sz="2000" spc="20" dirty="0">
                <a:latin typeface="Gothic Uralic"/>
                <a:cs typeface="Gothic Uralic"/>
              </a:rPr>
              <a:t>основании </a:t>
            </a:r>
            <a:r>
              <a:rPr sz="2000" spc="15" dirty="0">
                <a:latin typeface="Gothic Uralic"/>
                <a:cs typeface="Gothic Uralic"/>
              </a:rPr>
              <a:t>заключенных дополнительных </a:t>
            </a:r>
            <a:r>
              <a:rPr sz="2000" spc="20" dirty="0">
                <a:latin typeface="Gothic Uralic"/>
                <a:cs typeface="Gothic Uralic"/>
              </a:rPr>
              <a:t>соглашений </a:t>
            </a:r>
            <a:r>
              <a:rPr sz="2000" spc="-5" dirty="0">
                <a:latin typeface="Gothic Uralic"/>
                <a:cs typeface="Gothic Uralic"/>
              </a:rPr>
              <a:t>издайте </a:t>
            </a:r>
            <a:r>
              <a:rPr sz="2000" spc="25" dirty="0">
                <a:latin typeface="Gothic Uralic"/>
                <a:cs typeface="Gothic Uralic"/>
              </a:rPr>
              <a:t>приказ </a:t>
            </a:r>
            <a:r>
              <a:rPr sz="2000" spc="5" dirty="0">
                <a:latin typeface="Gothic Uralic"/>
                <a:cs typeface="Gothic Uralic"/>
              </a:rPr>
              <a:t>об </a:t>
            </a:r>
            <a:r>
              <a:rPr sz="2000" spc="45" dirty="0">
                <a:latin typeface="Gothic Uralic"/>
                <a:cs typeface="Gothic Uralic"/>
              </a:rPr>
              <a:t>изменении </a:t>
            </a:r>
            <a:r>
              <a:rPr sz="2000" spc="-5" dirty="0">
                <a:latin typeface="Gothic Uralic"/>
                <a:cs typeface="Gothic Uralic"/>
              </a:rPr>
              <a:t>условий  </a:t>
            </a:r>
            <a:r>
              <a:rPr sz="2000" spc="-15" dirty="0" err="1">
                <a:latin typeface="Gothic Uralic"/>
                <a:cs typeface="Gothic Uralic"/>
              </a:rPr>
              <a:t>труда</a:t>
            </a:r>
            <a:r>
              <a:rPr sz="2000" spc="5" dirty="0">
                <a:latin typeface="Gothic Uralic"/>
                <a:cs typeface="Gothic Uralic"/>
              </a:rPr>
              <a:t> </a:t>
            </a:r>
            <a:r>
              <a:rPr sz="2000" spc="15" dirty="0" err="1">
                <a:latin typeface="Gothic Uralic"/>
                <a:cs typeface="Gothic Uralic"/>
              </a:rPr>
              <a:t>работников</a:t>
            </a:r>
            <a:r>
              <a:rPr lang="ru-RU" sz="2000" spc="15" dirty="0">
                <a:latin typeface="Gothic Uralic"/>
                <a:cs typeface="Gothic Uralic"/>
              </a:rPr>
              <a:t>;</a:t>
            </a:r>
            <a:endParaRPr sz="2000" dirty="0">
              <a:latin typeface="Gothic Uralic"/>
              <a:cs typeface="Gothic Uralic"/>
            </a:endParaRPr>
          </a:p>
        </p:txBody>
      </p:sp>
      <p:sp>
        <p:nvSpPr>
          <p:cNvPr id="18" name="object 8"/>
          <p:cNvSpPr txBox="1"/>
          <p:nvPr/>
        </p:nvSpPr>
        <p:spPr>
          <a:xfrm>
            <a:off x="1294876" y="6468345"/>
            <a:ext cx="10208789" cy="664284"/>
          </a:xfrm>
          <a:prstGeom prst="rect">
            <a:avLst/>
          </a:prstGeom>
        </p:spPr>
        <p:txBody>
          <a:bodyPr vert="horz" wrap="square" lIns="0" tIns="48260" rIns="0" bIns="0" rtlCol="0">
            <a:spAutoFit/>
          </a:bodyPr>
          <a:lstStyle/>
          <a:p>
            <a:pPr marL="12700" marR="5080">
              <a:spcBef>
                <a:spcPts val="380"/>
              </a:spcBef>
            </a:pPr>
            <a:r>
              <a:rPr sz="2000" spc="10" dirty="0">
                <a:latin typeface="Gothic Uralic"/>
                <a:cs typeface="Gothic Uralic"/>
              </a:rPr>
              <a:t>Осуществляйте </a:t>
            </a:r>
            <a:r>
              <a:rPr sz="2000" spc="-10" dirty="0">
                <a:latin typeface="Gothic Uralic"/>
                <a:cs typeface="Gothic Uralic"/>
              </a:rPr>
              <a:t>учет рабочего </a:t>
            </a:r>
            <a:r>
              <a:rPr sz="2000" spc="35" dirty="0">
                <a:latin typeface="Gothic Uralic"/>
                <a:cs typeface="Gothic Uralic"/>
              </a:rPr>
              <a:t>времени </a:t>
            </a:r>
            <a:r>
              <a:rPr sz="2000" spc="15" dirty="0">
                <a:latin typeface="Gothic Uralic"/>
                <a:cs typeface="Gothic Uralic"/>
              </a:rPr>
              <a:t>работников «вне </a:t>
            </a:r>
            <a:r>
              <a:rPr sz="2000" spc="70" dirty="0">
                <a:latin typeface="Gothic Uralic"/>
                <a:cs typeface="Gothic Uralic"/>
              </a:rPr>
              <a:t>офиса» </a:t>
            </a:r>
            <a:r>
              <a:rPr sz="2000" spc="55" dirty="0">
                <a:latin typeface="Gothic Uralic"/>
                <a:cs typeface="Gothic Uralic"/>
              </a:rPr>
              <a:t>таким </a:t>
            </a:r>
            <a:r>
              <a:rPr sz="2000" spc="25" dirty="0">
                <a:latin typeface="Gothic Uralic"/>
                <a:cs typeface="Gothic Uralic"/>
              </a:rPr>
              <a:t>же</a:t>
            </a:r>
            <a:r>
              <a:rPr sz="2000" spc="-130" dirty="0">
                <a:latin typeface="Gothic Uralic"/>
                <a:cs typeface="Gothic Uralic"/>
              </a:rPr>
              <a:t> </a:t>
            </a:r>
            <a:r>
              <a:rPr sz="2000" spc="25" dirty="0">
                <a:latin typeface="Gothic Uralic"/>
                <a:cs typeface="Gothic Uralic"/>
              </a:rPr>
              <a:t>образом,  </a:t>
            </a:r>
            <a:r>
              <a:rPr sz="2000" spc="30" dirty="0">
                <a:latin typeface="Gothic Uralic"/>
                <a:cs typeface="Gothic Uralic"/>
              </a:rPr>
              <a:t>как </a:t>
            </a:r>
            <a:r>
              <a:rPr sz="2000" spc="-10" dirty="0">
                <a:latin typeface="Gothic Uralic"/>
                <a:cs typeface="Gothic Uralic"/>
              </a:rPr>
              <a:t>ведете учет в </a:t>
            </a:r>
            <a:r>
              <a:rPr sz="2000" spc="35" dirty="0">
                <a:latin typeface="Gothic Uralic"/>
                <a:cs typeface="Gothic Uralic"/>
              </a:rPr>
              <a:t>отношении </a:t>
            </a:r>
            <a:r>
              <a:rPr sz="2000" spc="35" dirty="0" err="1">
                <a:latin typeface="Gothic Uralic"/>
                <a:cs typeface="Gothic Uralic"/>
              </a:rPr>
              <a:t>иных</a:t>
            </a:r>
            <a:r>
              <a:rPr sz="2000" spc="-60" dirty="0">
                <a:latin typeface="Gothic Uralic"/>
                <a:cs typeface="Gothic Uralic"/>
              </a:rPr>
              <a:t> </a:t>
            </a:r>
            <a:r>
              <a:rPr sz="2000" spc="15" dirty="0" err="1">
                <a:latin typeface="Gothic Uralic"/>
                <a:cs typeface="Gothic Uralic"/>
              </a:rPr>
              <a:t>работников</a:t>
            </a:r>
            <a:r>
              <a:rPr lang="ru-RU" sz="2000" spc="15" dirty="0">
                <a:latin typeface="Gothic Uralic"/>
                <a:cs typeface="Gothic Uralic"/>
              </a:rPr>
              <a:t>.</a:t>
            </a:r>
            <a:endParaRPr sz="2000" dirty="0">
              <a:latin typeface="Gothic Uralic"/>
              <a:cs typeface="Gothic Uralic"/>
            </a:endParaRPr>
          </a:p>
        </p:txBody>
      </p:sp>
      <p:sp>
        <p:nvSpPr>
          <p:cNvPr id="19" name="object 9"/>
          <p:cNvSpPr txBox="1"/>
          <p:nvPr/>
        </p:nvSpPr>
        <p:spPr>
          <a:xfrm>
            <a:off x="1198340" y="2773405"/>
            <a:ext cx="10104037" cy="320601"/>
          </a:xfrm>
          <a:prstGeom prst="rect">
            <a:avLst/>
          </a:prstGeom>
        </p:spPr>
        <p:txBody>
          <a:bodyPr vert="horz" wrap="square" lIns="0" tIns="12700" rIns="0" bIns="0" rtlCol="0">
            <a:spAutoFit/>
          </a:bodyPr>
          <a:lstStyle/>
          <a:p>
            <a:pPr marL="12700">
              <a:spcBef>
                <a:spcPts val="100"/>
              </a:spcBef>
            </a:pPr>
            <a:r>
              <a:rPr sz="2000" dirty="0">
                <a:latin typeface="Gothic Uralic"/>
                <a:cs typeface="Gothic Uralic"/>
              </a:rPr>
              <a:t>Определить </a:t>
            </a:r>
            <a:r>
              <a:rPr sz="2000" spc="5" dirty="0">
                <a:latin typeface="Gothic Uralic"/>
                <a:cs typeface="Gothic Uralic"/>
              </a:rPr>
              <a:t>круг </a:t>
            </a:r>
            <a:r>
              <a:rPr sz="2000" spc="10" dirty="0">
                <a:latin typeface="Gothic Uralic"/>
                <a:cs typeface="Gothic Uralic"/>
              </a:rPr>
              <a:t>работников, </a:t>
            </a:r>
            <a:r>
              <a:rPr sz="2000" spc="40" dirty="0">
                <a:latin typeface="Gothic Uralic"/>
                <a:cs typeface="Gothic Uralic"/>
              </a:rPr>
              <a:t>которым </a:t>
            </a:r>
            <a:r>
              <a:rPr sz="2000" spc="35" dirty="0">
                <a:latin typeface="Gothic Uralic"/>
                <a:cs typeface="Gothic Uralic"/>
              </a:rPr>
              <a:t>возможно </a:t>
            </a:r>
            <a:r>
              <a:rPr sz="2000" dirty="0">
                <a:latin typeface="Gothic Uralic"/>
                <a:cs typeface="Gothic Uralic"/>
              </a:rPr>
              <a:t>предоставить </a:t>
            </a:r>
            <a:r>
              <a:rPr sz="2000" dirty="0" err="1">
                <a:latin typeface="Gothic Uralic"/>
                <a:cs typeface="Gothic Uralic"/>
              </a:rPr>
              <a:t>удаленную</a:t>
            </a:r>
            <a:r>
              <a:rPr sz="2000" spc="-10" dirty="0">
                <a:latin typeface="Gothic Uralic"/>
                <a:cs typeface="Gothic Uralic"/>
              </a:rPr>
              <a:t> </a:t>
            </a:r>
            <a:r>
              <a:rPr sz="2000" dirty="0" err="1">
                <a:latin typeface="Gothic Uralic"/>
                <a:cs typeface="Gothic Uralic"/>
              </a:rPr>
              <a:t>работу</a:t>
            </a:r>
            <a:r>
              <a:rPr lang="ru-RU" sz="2000" dirty="0">
                <a:latin typeface="Gothic Uralic"/>
                <a:cs typeface="Gothic Uralic"/>
              </a:rPr>
              <a:t>;</a:t>
            </a:r>
            <a:endParaRPr sz="2000" dirty="0">
              <a:latin typeface="Gothic Uralic"/>
              <a:cs typeface="Gothic Uralic"/>
            </a:endParaRPr>
          </a:p>
        </p:txBody>
      </p:sp>
      <p:sp>
        <p:nvSpPr>
          <p:cNvPr id="2" name="Прямоугольник 1"/>
          <p:cNvSpPr/>
          <p:nvPr/>
        </p:nvSpPr>
        <p:spPr>
          <a:xfrm>
            <a:off x="592201" y="2068790"/>
            <a:ext cx="7675499" cy="400110"/>
          </a:xfrm>
          <a:prstGeom prst="rect">
            <a:avLst/>
          </a:prstGeom>
        </p:spPr>
        <p:txBody>
          <a:bodyPr wrap="none">
            <a:spAutoFit/>
          </a:bodyPr>
          <a:lstStyle/>
          <a:p>
            <a:pPr marL="15875">
              <a:spcBef>
                <a:spcPts val="980"/>
              </a:spcBef>
            </a:pPr>
            <a:r>
              <a:rPr lang="ru-RU" sz="2000" b="1" spc="-155" dirty="0">
                <a:latin typeface="Verdana"/>
                <a:cs typeface="Verdana"/>
              </a:rPr>
              <a:t>Пошаговые </a:t>
            </a:r>
            <a:r>
              <a:rPr lang="ru-RU" sz="2000" b="1" spc="-120" dirty="0">
                <a:latin typeface="Verdana"/>
                <a:cs typeface="Verdana"/>
              </a:rPr>
              <a:t>действия</a:t>
            </a:r>
            <a:r>
              <a:rPr lang="ru-RU" sz="2000" b="1" spc="5" dirty="0">
                <a:latin typeface="Verdana"/>
                <a:cs typeface="Verdana"/>
              </a:rPr>
              <a:t> </a:t>
            </a:r>
            <a:r>
              <a:rPr lang="ru-RU" sz="2000" b="1" spc="-105" dirty="0">
                <a:latin typeface="Verdana"/>
                <a:cs typeface="Verdana"/>
              </a:rPr>
              <a:t>предпринимателя-работодателя:</a:t>
            </a:r>
            <a:endParaRPr lang="ru-RU" sz="2000" dirty="0">
              <a:latin typeface="Verdana"/>
              <a:cs typeface="Verdana"/>
            </a:endParaRPr>
          </a:p>
        </p:txBody>
      </p:sp>
      <p:sp>
        <p:nvSpPr>
          <p:cNvPr id="3" name="Прямоугольник 2"/>
          <p:cNvSpPr/>
          <p:nvPr/>
        </p:nvSpPr>
        <p:spPr>
          <a:xfrm>
            <a:off x="616354" y="7313049"/>
            <a:ext cx="12830262" cy="1384995"/>
          </a:xfrm>
          <a:prstGeom prst="rect">
            <a:avLst/>
          </a:prstGeom>
        </p:spPr>
        <p:txBody>
          <a:bodyPr wrap="square">
            <a:spAutoFit/>
          </a:bodyPr>
          <a:lstStyle/>
          <a:p>
            <a:pPr marL="113030" marR="116205" algn="just">
              <a:spcBef>
                <a:spcPts val="390"/>
              </a:spcBef>
            </a:pPr>
            <a:r>
              <a:rPr lang="ru-RU" sz="2400" b="1" spc="-95" dirty="0">
                <a:solidFill>
                  <a:srgbClr val="EF5237"/>
                </a:solidFill>
                <a:latin typeface="Verdana"/>
                <a:cs typeface="Verdana"/>
              </a:rPr>
              <a:t>Меры поддержки АНО АО «Агентство регионального развития»</a:t>
            </a:r>
          </a:p>
          <a:p>
            <a:r>
              <a:rPr lang="ru-RU" sz="2000" spc="20" dirty="0">
                <a:latin typeface="Gothic Uralic"/>
              </a:rPr>
              <a:t>- как оформить изменение режима работы на период пандемии;</a:t>
            </a:r>
          </a:p>
          <a:p>
            <a:r>
              <a:rPr lang="ru-RU" sz="2000" spc="20" dirty="0">
                <a:latin typeface="Gothic Uralic"/>
              </a:rPr>
              <a:t>- как оплачивать работнику период карантина;</a:t>
            </a:r>
          </a:p>
          <a:p>
            <a:r>
              <a:rPr lang="ru-RU" sz="2000" spc="20" dirty="0">
                <a:latin typeface="Gothic Uralic"/>
              </a:rPr>
              <a:t>- как оформить перевод сотрудников на удаленную работу и другие вопросы</a:t>
            </a:r>
            <a:r>
              <a:rPr lang="ru-RU" sz="2000" spc="20" dirty="0" smtClean="0">
                <a:latin typeface="Gothic Uralic"/>
              </a:rPr>
              <a:t>.</a:t>
            </a:r>
            <a:endParaRPr lang="ru-RU" dirty="0">
              <a:latin typeface="Gothic Uralic"/>
              <a:cs typeface="Gothic Uralic"/>
            </a:endParaRPr>
          </a:p>
        </p:txBody>
      </p:sp>
      <p:sp>
        <p:nvSpPr>
          <p:cNvPr id="26" name="Прямоугольник 2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29" name="object 7"/>
          <p:cNvSpPr/>
          <p:nvPr/>
        </p:nvSpPr>
        <p:spPr>
          <a:xfrm>
            <a:off x="2583181" y="8687109"/>
            <a:ext cx="45719" cy="14297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pic>
        <p:nvPicPr>
          <p:cNvPr id="31" name="Picture 2">
            <a:extLst>
              <a:ext uri="{FF2B5EF4-FFF2-40B4-BE49-F238E27FC236}">
                <a16:creationId xmlns:a16="http://schemas.microsoft.com/office/drawing/2014/main" xmlns="" id="{EF0A9063-C81C-4F04-B473-4FCE53F5CC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86" b="15171"/>
          <a:stretch/>
        </p:blipFill>
        <p:spPr bwMode="auto">
          <a:xfrm>
            <a:off x="8987617" y="8600852"/>
            <a:ext cx="1512168" cy="158581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03356" y="2859241"/>
            <a:ext cx="791520" cy="4093428"/>
          </a:xfrm>
          <a:prstGeom prst="rect">
            <a:avLst/>
          </a:prstGeom>
          <a:noFill/>
        </p:spPr>
        <p:txBody>
          <a:bodyPr wrap="square" rtlCol="0">
            <a:spAutoFit/>
          </a:bodyPr>
          <a:lstStyle/>
          <a:p>
            <a:pPr marL="87313" marR="446405" algn="just">
              <a:lnSpc>
                <a:spcPct val="100000"/>
              </a:lnSpc>
              <a:buClr>
                <a:srgbClr val="EF5237"/>
              </a:buClr>
              <a:buSzPct val="200000"/>
              <a:buFont typeface="+mj-lt"/>
              <a:buAutoNum type="arabicPeriod"/>
            </a:pPr>
            <a:r>
              <a:rPr lang="ru-RU" sz="2000" b="1" dirty="0" smtClean="0">
                <a:solidFill>
                  <a:schemeClr val="bg1"/>
                </a:solidFill>
                <a:latin typeface="Akrobat" panose="00000600000000000000" pitchFamily="50" charset="-52"/>
                <a:cs typeface="Arial"/>
              </a:rPr>
              <a:t>1</a:t>
            </a:r>
          </a:p>
          <a:p>
            <a:pPr marL="87313" marR="446405" algn="just">
              <a:lnSpc>
                <a:spcPct val="100000"/>
              </a:lnSpc>
              <a:buClr>
                <a:srgbClr val="EF5237"/>
              </a:buClr>
              <a:buSzPct val="200000"/>
              <a:buFont typeface="+mj-lt"/>
              <a:buAutoNum type="arabicPeriod"/>
            </a:pPr>
            <a:endParaRPr lang="ru-RU" sz="3000" b="1" dirty="0" smtClean="0">
              <a:solidFill>
                <a:schemeClr val="bg1"/>
              </a:solidFill>
              <a:latin typeface="Akrobat" panose="00000600000000000000" pitchFamily="50" charset="-52"/>
              <a:cs typeface="Arial"/>
            </a:endParaRPr>
          </a:p>
          <a:p>
            <a:pPr marL="87313" marR="446405" algn="just">
              <a:lnSpc>
                <a:spcPct val="100000"/>
              </a:lnSpc>
              <a:buClr>
                <a:srgbClr val="EF5237"/>
              </a:buClr>
              <a:buSzPct val="200000"/>
              <a:buFont typeface="+mj-lt"/>
              <a:buAutoNum type="arabicPeriod"/>
            </a:pPr>
            <a:r>
              <a:rPr lang="ru-RU" sz="2000" b="1" dirty="0" smtClean="0">
                <a:solidFill>
                  <a:schemeClr val="bg1"/>
                </a:solidFill>
                <a:latin typeface="Akrobat" panose="00000600000000000000" pitchFamily="50" charset="-52"/>
                <a:cs typeface="Arial"/>
              </a:rPr>
              <a:t>1</a:t>
            </a:r>
          </a:p>
          <a:p>
            <a:pPr marL="87313" marR="446405" algn="just">
              <a:lnSpc>
                <a:spcPct val="100000"/>
              </a:lnSpc>
              <a:buClr>
                <a:srgbClr val="EF5237"/>
              </a:buClr>
              <a:buSzPct val="200000"/>
              <a:buFont typeface="+mj-lt"/>
              <a:buAutoNum type="arabicPeriod"/>
            </a:pPr>
            <a:endParaRPr lang="ru-RU" sz="3000" b="1" dirty="0" smtClean="0">
              <a:solidFill>
                <a:schemeClr val="bg1"/>
              </a:solidFill>
              <a:latin typeface="Akrobat" panose="00000600000000000000" pitchFamily="50" charset="-52"/>
              <a:cs typeface="Arial"/>
            </a:endParaRPr>
          </a:p>
          <a:p>
            <a:pPr marL="87313" marR="446405" algn="just">
              <a:lnSpc>
                <a:spcPct val="100000"/>
              </a:lnSpc>
              <a:buClr>
                <a:srgbClr val="EF5237"/>
              </a:buClr>
              <a:buSzPct val="200000"/>
              <a:buFont typeface="+mj-lt"/>
              <a:buAutoNum type="arabicPeriod"/>
            </a:pPr>
            <a:r>
              <a:rPr lang="ru-RU" sz="2000" b="1" dirty="0" smtClean="0">
                <a:solidFill>
                  <a:schemeClr val="bg1"/>
                </a:solidFill>
                <a:latin typeface="Akrobat" panose="00000600000000000000" pitchFamily="50" charset="-52"/>
                <a:cs typeface="Arial"/>
              </a:rPr>
              <a:t>1</a:t>
            </a:r>
          </a:p>
          <a:p>
            <a:pPr marL="87313" marR="446405" algn="just">
              <a:lnSpc>
                <a:spcPct val="100000"/>
              </a:lnSpc>
              <a:buClr>
                <a:srgbClr val="EF5237"/>
              </a:buClr>
              <a:buSzPct val="200000"/>
              <a:buFont typeface="+mj-lt"/>
              <a:buAutoNum type="arabicPeriod"/>
            </a:pPr>
            <a:endParaRPr lang="ru-RU" sz="3000" b="1" dirty="0" smtClean="0">
              <a:solidFill>
                <a:schemeClr val="bg1"/>
              </a:solidFill>
              <a:latin typeface="Akrobat" panose="00000600000000000000" pitchFamily="50" charset="-52"/>
              <a:cs typeface="Arial"/>
            </a:endParaRPr>
          </a:p>
          <a:p>
            <a:pPr marL="87313" marR="446405" algn="just">
              <a:lnSpc>
                <a:spcPct val="100000"/>
              </a:lnSpc>
              <a:buClr>
                <a:srgbClr val="EF5237"/>
              </a:buClr>
              <a:buSzPct val="200000"/>
              <a:buFont typeface="+mj-lt"/>
              <a:buAutoNum type="arabicPeriod"/>
            </a:pPr>
            <a:r>
              <a:rPr lang="ru-RU" sz="2000" b="1" dirty="0" smtClean="0">
                <a:solidFill>
                  <a:schemeClr val="bg1"/>
                </a:solidFill>
                <a:latin typeface="Akrobat" panose="00000600000000000000" pitchFamily="50" charset="-52"/>
                <a:cs typeface="Arial"/>
              </a:rPr>
              <a:t>1</a:t>
            </a:r>
          </a:p>
          <a:p>
            <a:pPr marL="87313" marR="446405" algn="just">
              <a:lnSpc>
                <a:spcPct val="100000"/>
              </a:lnSpc>
              <a:buClr>
                <a:srgbClr val="EF5237"/>
              </a:buClr>
              <a:buSzPct val="200000"/>
              <a:buFont typeface="+mj-lt"/>
              <a:buAutoNum type="arabicPeriod"/>
            </a:pPr>
            <a:endParaRPr lang="ru-RU" sz="3000" b="1" dirty="0" smtClean="0">
              <a:solidFill>
                <a:schemeClr val="bg1"/>
              </a:solidFill>
              <a:latin typeface="Akrobat" panose="00000600000000000000" pitchFamily="50" charset="-52"/>
              <a:cs typeface="Arial"/>
            </a:endParaRPr>
          </a:p>
          <a:p>
            <a:pPr marL="87313" marR="446405" algn="just">
              <a:lnSpc>
                <a:spcPct val="100000"/>
              </a:lnSpc>
              <a:buClr>
                <a:srgbClr val="EF5237"/>
              </a:buClr>
              <a:buSzPct val="200000"/>
              <a:buFont typeface="+mj-lt"/>
              <a:buAutoNum type="arabicPeriod"/>
            </a:pPr>
            <a:r>
              <a:rPr lang="ru-RU" sz="2000" b="1" dirty="0" smtClean="0">
                <a:solidFill>
                  <a:schemeClr val="bg1"/>
                </a:solidFill>
                <a:latin typeface="Akrobat" panose="00000600000000000000" pitchFamily="50" charset="-52"/>
                <a:cs typeface="Arial"/>
              </a:rPr>
              <a:t>1</a:t>
            </a:r>
          </a:p>
          <a:p>
            <a:pPr marL="87313" marR="446405" algn="just">
              <a:lnSpc>
                <a:spcPct val="100000"/>
              </a:lnSpc>
              <a:buClr>
                <a:srgbClr val="EF5237"/>
              </a:buClr>
              <a:buSzPct val="200000"/>
            </a:pPr>
            <a:endParaRPr lang="ru-RU" sz="2000" b="1" dirty="0" smtClean="0">
              <a:solidFill>
                <a:schemeClr val="bg1"/>
              </a:solidFill>
              <a:latin typeface="Akrobat" panose="00000600000000000000" pitchFamily="50" charset="-52"/>
              <a:cs typeface="Arial"/>
            </a:endParaRPr>
          </a:p>
          <a:p>
            <a:pPr marL="87313" marR="446405" algn="just">
              <a:lnSpc>
                <a:spcPct val="100000"/>
              </a:lnSpc>
              <a:buClr>
                <a:srgbClr val="EF5237"/>
              </a:buClr>
              <a:buSzPct val="200000"/>
              <a:buFont typeface="+mj-lt"/>
              <a:buAutoNum type="arabicPeriod"/>
            </a:pPr>
            <a:endParaRPr lang="ru-RU" sz="2000" b="1" dirty="0" smtClean="0">
              <a:solidFill>
                <a:schemeClr val="bg1"/>
              </a:solidFill>
              <a:latin typeface="Akrobat" panose="00000600000000000000" pitchFamily="50" charset="-52"/>
              <a:cs typeface="Arial"/>
            </a:endParaRPr>
          </a:p>
        </p:txBody>
      </p:sp>
      <p:sp>
        <p:nvSpPr>
          <p:cNvPr id="25" name="Прямоугольник 24"/>
          <p:cNvSpPr/>
          <p:nvPr/>
        </p:nvSpPr>
        <p:spPr>
          <a:xfrm>
            <a:off x="2797156" y="8900664"/>
            <a:ext cx="10042543" cy="1133644"/>
          </a:xfrm>
          <a:prstGeom prst="rect">
            <a:avLst/>
          </a:prstGeom>
        </p:spPr>
        <p:txBody>
          <a:bodyPr wrap="square">
            <a:spAutoFit/>
          </a:bodyPr>
          <a:lstStyle/>
          <a:p>
            <a:pPr marL="12700">
              <a:lnSpc>
                <a:spcPct val="100000"/>
              </a:lnSpc>
              <a:spcBef>
                <a:spcPts val="1215"/>
              </a:spcBef>
            </a:pPr>
            <a:r>
              <a:rPr lang="ru-RU" sz="2200" b="1" spc="45" dirty="0">
                <a:latin typeface="Gothic Uralic"/>
                <a:cs typeface="Gothic Uralic"/>
              </a:rPr>
              <a:t>Желаете получить консультацию?</a:t>
            </a:r>
          </a:p>
          <a:p>
            <a:pPr marL="12700">
              <a:lnSpc>
                <a:spcPct val="100000"/>
              </a:lnSpc>
              <a:spcBef>
                <a:spcPts val="50"/>
              </a:spcBef>
            </a:pPr>
            <a:r>
              <a:rPr lang="ru-RU" sz="2200" b="1" spc="45" dirty="0">
                <a:solidFill>
                  <a:srgbClr val="EF5237"/>
                </a:solidFill>
                <a:latin typeface="Gothic Uralic"/>
                <a:cs typeface="Gothic Uralic"/>
              </a:rPr>
              <a:t>Обратитесь на телефон горячей линии:</a:t>
            </a:r>
          </a:p>
          <a:p>
            <a:pPr marL="12700">
              <a:lnSpc>
                <a:spcPct val="100000"/>
              </a:lnSpc>
              <a:spcBef>
                <a:spcPts val="50"/>
              </a:spcBef>
            </a:pPr>
            <a:r>
              <a:rPr lang="ru-RU" sz="2200" b="1" spc="45" dirty="0">
                <a:solidFill>
                  <a:srgbClr val="EF5237"/>
                </a:solidFill>
                <a:latin typeface="Gothic Uralic"/>
                <a:cs typeface="Gothic Uralic"/>
              </a:rPr>
              <a:t>8  800 100 7000 </a:t>
            </a:r>
            <a:r>
              <a:rPr lang="ru-RU" sz="2200" spc="45" dirty="0" smtClean="0">
                <a:solidFill>
                  <a:srgbClr val="EF5237"/>
                </a:solidFill>
                <a:latin typeface="Gothic Uralic"/>
                <a:cs typeface="Gothic Uralic"/>
              </a:rPr>
              <a:t>(круглосуточно)</a:t>
            </a:r>
            <a:r>
              <a:rPr lang="en-US" sz="2200" spc="45" dirty="0" smtClean="0">
                <a:solidFill>
                  <a:srgbClr val="EF5237"/>
                </a:solidFill>
                <a:latin typeface="Gothic Uralic"/>
                <a:cs typeface="Gothic Uralic"/>
              </a:rPr>
              <a:t>  </a:t>
            </a:r>
            <a:r>
              <a:rPr lang="ru-RU" sz="2200" spc="45" dirty="0" smtClean="0">
                <a:solidFill>
                  <a:srgbClr val="EF5237"/>
                </a:solidFill>
                <a:latin typeface="Gothic Uralic"/>
                <a:cs typeface="Gothic Uralic"/>
              </a:rPr>
              <a:t> </a:t>
            </a:r>
            <a:r>
              <a:rPr lang="en-US" sz="2200" spc="45" dirty="0" smtClean="0">
                <a:solidFill>
                  <a:srgbClr val="EF5237"/>
                </a:solidFill>
                <a:latin typeface="Gothic Uralic"/>
                <a:cs typeface="Gothic Uralic"/>
                <a:hlinkClick r:id="rId5"/>
              </a:rPr>
              <a:t>msp29.ru</a:t>
            </a:r>
            <a:endParaRPr lang="ru-RU" sz="2200" spc="45" dirty="0">
              <a:solidFill>
                <a:srgbClr val="EF5237"/>
              </a:solidFill>
              <a:latin typeface="Gothic Uralic"/>
              <a:cs typeface="Gothic Uralic"/>
            </a:endParaRPr>
          </a:p>
        </p:txBody>
      </p:sp>
      <p:grpSp>
        <p:nvGrpSpPr>
          <p:cNvPr id="28" name="Группа 27"/>
          <p:cNvGrpSpPr/>
          <p:nvPr/>
        </p:nvGrpSpPr>
        <p:grpSpPr>
          <a:xfrm>
            <a:off x="12146660" y="5032693"/>
            <a:ext cx="1617715" cy="728022"/>
            <a:chOff x="12146660" y="5032693"/>
            <a:chExt cx="1617715" cy="728022"/>
          </a:xfrm>
        </p:grpSpPr>
        <p:sp>
          <p:nvSpPr>
            <p:cNvPr id="32" name="Прямоугольник 31"/>
            <p:cNvSpPr/>
            <p:nvPr/>
          </p:nvSpPr>
          <p:spPr>
            <a:xfrm>
              <a:off x="12146660" y="5032693"/>
              <a:ext cx="1607439" cy="7280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12146661" y="5043227"/>
              <a:ext cx="1617714" cy="707886"/>
            </a:xfrm>
            <a:prstGeom prst="rect">
              <a:avLst/>
            </a:prstGeom>
            <a:noFill/>
          </p:spPr>
          <p:txBody>
            <a:bodyPr wrap="square" rtlCol="0">
              <a:spAutoFit/>
            </a:bodyPr>
            <a:lstStyle/>
            <a:p>
              <a:pPr algn="ctr"/>
              <a:r>
                <a:rPr lang="ru-RU" sz="2000" spc="20" dirty="0">
                  <a:latin typeface="Gothic Uralic"/>
                  <a:hlinkClick r:id="rId6"/>
                </a:rPr>
                <a:t>Образцы документов</a:t>
              </a:r>
              <a:endParaRPr lang="ru-RU" sz="2000" spc="20" dirty="0">
                <a:latin typeface="Gothic Uralic"/>
              </a:endParaRPr>
            </a:p>
          </p:txBody>
        </p:sp>
      </p:grpSp>
    </p:spTree>
    <p:extLst>
      <p:ext uri="{BB962C8B-B14F-4D97-AF65-F5344CB8AC3E}">
        <p14:creationId xmlns:p14="http://schemas.microsoft.com/office/powerpoint/2010/main" val="378532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6"/>
          <p:cNvSpPr txBox="1">
            <a:spLocks noGrp="1"/>
          </p:cNvSpPr>
          <p:nvPr>
            <p:ph type="title"/>
          </p:nvPr>
        </p:nvSpPr>
        <p:spPr>
          <a:xfrm>
            <a:off x="694394" y="1057132"/>
            <a:ext cx="10748254" cy="805990"/>
          </a:xfrm>
          <a:prstGeom prst="rect">
            <a:avLst/>
          </a:prstGeom>
        </p:spPr>
        <p:txBody>
          <a:bodyPr vert="horz" wrap="square" lIns="0" tIns="66675" rIns="0" bIns="0" rtlCol="0">
            <a:spAutoFit/>
          </a:bodyPr>
          <a:lstStyle/>
          <a:p>
            <a:pPr marL="12700" marR="5080">
              <a:spcBef>
                <a:spcPts val="525"/>
              </a:spcBef>
            </a:pPr>
            <a:r>
              <a:rPr sz="2400" kern="1200" spc="-95" dirty="0">
                <a:solidFill>
                  <a:srgbClr val="EF5237"/>
                </a:solidFill>
                <a:latin typeface="Verdana"/>
                <a:ea typeface="+mn-ea"/>
                <a:cs typeface="Verdana"/>
              </a:rPr>
              <a:t>Перевод на неполное рабочее время (неполный </a:t>
            </a:r>
            <a:r>
              <a:rPr sz="2400" kern="1200" spc="-95" dirty="0" err="1">
                <a:solidFill>
                  <a:srgbClr val="EF5237"/>
                </a:solidFill>
                <a:latin typeface="Verdana"/>
                <a:ea typeface="+mn-ea"/>
                <a:cs typeface="Verdana"/>
              </a:rPr>
              <a:t>рабочий</a:t>
            </a:r>
            <a:r>
              <a:rPr sz="2400" kern="1200" spc="-95" dirty="0">
                <a:solidFill>
                  <a:srgbClr val="EF5237"/>
                </a:solidFill>
                <a:latin typeface="Verdana"/>
                <a:ea typeface="+mn-ea"/>
                <a:cs typeface="Verdana"/>
              </a:rPr>
              <a:t> </a:t>
            </a:r>
            <a:r>
              <a:rPr sz="2400" kern="1200" spc="-95" dirty="0" err="1">
                <a:solidFill>
                  <a:srgbClr val="EF5237"/>
                </a:solidFill>
                <a:latin typeface="Verdana"/>
                <a:ea typeface="+mn-ea"/>
                <a:cs typeface="Verdana"/>
              </a:rPr>
              <a:t>де</a:t>
            </a:r>
            <a:r>
              <a:rPr lang="ru-RU" sz="2400" kern="1200" spc="-95" dirty="0" err="1">
                <a:solidFill>
                  <a:srgbClr val="EF5237"/>
                </a:solidFill>
                <a:latin typeface="Verdana"/>
                <a:ea typeface="+mn-ea"/>
                <a:cs typeface="Verdana"/>
              </a:rPr>
              <a:t>нь</a:t>
            </a:r>
            <a:r>
              <a:rPr sz="2400" kern="1200" spc="-95" dirty="0">
                <a:solidFill>
                  <a:srgbClr val="EF5237"/>
                </a:solidFill>
                <a:latin typeface="Verdana"/>
                <a:ea typeface="+mn-ea"/>
                <a:cs typeface="Verdana"/>
              </a:rPr>
              <a:t> и/или  неполная рабочая неделя)</a:t>
            </a:r>
          </a:p>
        </p:txBody>
      </p:sp>
      <p:sp>
        <p:nvSpPr>
          <p:cNvPr id="13" name="object 7"/>
          <p:cNvSpPr txBox="1"/>
          <p:nvPr/>
        </p:nvSpPr>
        <p:spPr>
          <a:xfrm>
            <a:off x="1744092" y="2335175"/>
            <a:ext cx="10185348" cy="628377"/>
          </a:xfrm>
          <a:prstGeom prst="rect">
            <a:avLst/>
          </a:prstGeom>
        </p:spPr>
        <p:txBody>
          <a:bodyPr vert="horz" wrap="square" lIns="0" tIns="12700" rIns="0" bIns="0" rtlCol="0">
            <a:spAutoFit/>
          </a:bodyPr>
          <a:lstStyle/>
          <a:p>
            <a:pPr marL="12700" algn="just">
              <a:spcBef>
                <a:spcPts val="100"/>
              </a:spcBef>
            </a:pPr>
            <a:r>
              <a:rPr sz="2000" b="1" spc="-60" dirty="0">
                <a:latin typeface="Verdana"/>
                <a:cs typeface="Verdana"/>
              </a:rPr>
              <a:t>Согласуйте </a:t>
            </a:r>
            <a:r>
              <a:rPr sz="2000" b="1" spc="50" dirty="0">
                <a:latin typeface="Verdana"/>
                <a:cs typeface="Verdana"/>
              </a:rPr>
              <a:t>с</a:t>
            </a:r>
            <a:r>
              <a:rPr sz="2000" b="1" spc="-260" dirty="0">
                <a:latin typeface="Verdana"/>
                <a:cs typeface="Verdana"/>
              </a:rPr>
              <a:t> </a:t>
            </a:r>
            <a:r>
              <a:rPr sz="2000" b="1" spc="-80" dirty="0">
                <a:latin typeface="Verdana"/>
                <a:cs typeface="Verdana"/>
              </a:rPr>
              <a:t>работником </a:t>
            </a:r>
            <a:r>
              <a:rPr sz="2000" spc="40" dirty="0">
                <a:latin typeface="Gothic Uralic"/>
                <a:cs typeface="Gothic Uralic"/>
              </a:rPr>
              <a:t>изменение </a:t>
            </a:r>
            <a:r>
              <a:rPr sz="2000" spc="35" dirty="0">
                <a:latin typeface="Gothic Uralic"/>
                <a:cs typeface="Gothic Uralic"/>
              </a:rPr>
              <a:t>режима </a:t>
            </a:r>
            <a:r>
              <a:rPr sz="2000" spc="10" dirty="0">
                <a:latin typeface="Gothic Uralic"/>
                <a:cs typeface="Gothic Uralic"/>
              </a:rPr>
              <a:t>работы </a:t>
            </a:r>
            <a:r>
              <a:rPr sz="2000" spc="35" dirty="0">
                <a:latin typeface="Gothic Uralic"/>
                <a:cs typeface="Gothic Uralic"/>
              </a:rPr>
              <a:t>на </a:t>
            </a:r>
            <a:r>
              <a:rPr sz="2000" spc="25" dirty="0">
                <a:latin typeface="Gothic Uralic"/>
                <a:cs typeface="Gothic Uralic"/>
              </a:rPr>
              <a:t>неполное </a:t>
            </a:r>
            <a:r>
              <a:rPr sz="2000" spc="-10" dirty="0">
                <a:latin typeface="Gothic Uralic"/>
                <a:cs typeface="Gothic Uralic"/>
              </a:rPr>
              <a:t>рабочее </a:t>
            </a:r>
            <a:r>
              <a:rPr sz="2000" spc="25" dirty="0">
                <a:latin typeface="Gothic Uralic"/>
                <a:cs typeface="Gothic Uralic"/>
              </a:rPr>
              <a:t>время.</a:t>
            </a:r>
            <a:endParaRPr sz="2000" dirty="0">
              <a:latin typeface="Gothic Uralic"/>
              <a:cs typeface="Gothic Uralic"/>
            </a:endParaRPr>
          </a:p>
        </p:txBody>
      </p:sp>
      <p:sp>
        <p:nvSpPr>
          <p:cNvPr id="15" name="object 8"/>
          <p:cNvSpPr txBox="1"/>
          <p:nvPr/>
        </p:nvSpPr>
        <p:spPr>
          <a:xfrm>
            <a:off x="1746097" y="3218199"/>
            <a:ext cx="10196259" cy="3090590"/>
          </a:xfrm>
          <a:prstGeom prst="rect">
            <a:avLst/>
          </a:prstGeom>
        </p:spPr>
        <p:txBody>
          <a:bodyPr vert="horz" wrap="square" lIns="0" tIns="12700" rIns="0" bIns="0" rtlCol="0">
            <a:spAutoFit/>
          </a:bodyPr>
          <a:lstStyle/>
          <a:p>
            <a:pPr marL="12700">
              <a:spcBef>
                <a:spcPts val="100"/>
              </a:spcBef>
            </a:pPr>
            <a:r>
              <a:rPr sz="2000" b="1" spc="-125" dirty="0">
                <a:latin typeface="Verdana"/>
                <a:cs typeface="Verdana"/>
              </a:rPr>
              <a:t>Заключите </a:t>
            </a:r>
            <a:r>
              <a:rPr sz="2000" b="1" spc="50" dirty="0">
                <a:latin typeface="Verdana"/>
                <a:cs typeface="Verdana"/>
              </a:rPr>
              <a:t>с </a:t>
            </a:r>
            <a:r>
              <a:rPr sz="2000" b="1" spc="-75" dirty="0">
                <a:latin typeface="Verdana"/>
                <a:cs typeface="Verdana"/>
              </a:rPr>
              <a:t>сотрудником </a:t>
            </a:r>
            <a:r>
              <a:rPr sz="2000" b="1" spc="-105" dirty="0">
                <a:latin typeface="Verdana"/>
                <a:cs typeface="Verdana"/>
              </a:rPr>
              <a:t>дополнительное </a:t>
            </a:r>
            <a:r>
              <a:rPr sz="2000" b="1" spc="-90" dirty="0">
                <a:latin typeface="Verdana"/>
                <a:cs typeface="Verdana"/>
              </a:rPr>
              <a:t>соглашение </a:t>
            </a:r>
            <a:r>
              <a:rPr sz="2000" spc="50" dirty="0">
                <a:latin typeface="Gothic Uralic"/>
                <a:cs typeface="Gothic Uralic"/>
              </a:rPr>
              <a:t>к </a:t>
            </a:r>
            <a:r>
              <a:rPr sz="2000" spc="10" dirty="0">
                <a:latin typeface="Gothic Uralic"/>
                <a:cs typeface="Gothic Uralic"/>
              </a:rPr>
              <a:t>трудовому </a:t>
            </a:r>
            <a:r>
              <a:rPr sz="2000" spc="-20" dirty="0">
                <a:latin typeface="Gothic Uralic"/>
                <a:cs typeface="Gothic Uralic"/>
              </a:rPr>
              <a:t>договору </a:t>
            </a:r>
            <a:r>
              <a:rPr sz="2000" spc="-10" dirty="0">
                <a:latin typeface="Gothic Uralic"/>
                <a:cs typeface="Gothic Uralic"/>
              </a:rPr>
              <a:t>в </a:t>
            </a:r>
            <a:r>
              <a:rPr sz="2000" dirty="0">
                <a:latin typeface="Gothic Uralic"/>
                <a:cs typeface="Gothic Uralic"/>
              </a:rPr>
              <a:t>2 </a:t>
            </a:r>
            <a:r>
              <a:rPr sz="2000" spc="10" dirty="0">
                <a:latin typeface="Gothic Uralic"/>
                <a:cs typeface="Gothic Uralic"/>
              </a:rPr>
              <a:t>экз. </a:t>
            </a:r>
            <a:r>
              <a:rPr sz="2000" spc="-30" dirty="0">
                <a:latin typeface="Gothic Uralic"/>
                <a:cs typeface="Gothic Uralic"/>
              </a:rPr>
              <a:t>(ч. </a:t>
            </a:r>
            <a:r>
              <a:rPr sz="2000" dirty="0">
                <a:latin typeface="Gothic Uralic"/>
                <a:cs typeface="Gothic Uralic"/>
              </a:rPr>
              <a:t>2 </a:t>
            </a:r>
            <a:r>
              <a:rPr sz="2000" spc="5" dirty="0">
                <a:latin typeface="Gothic Uralic"/>
                <a:cs typeface="Gothic Uralic"/>
              </a:rPr>
              <a:t>ст. </a:t>
            </a:r>
            <a:r>
              <a:rPr sz="2000" spc="-5" dirty="0">
                <a:latin typeface="Gothic Uralic"/>
                <a:cs typeface="Gothic Uralic"/>
              </a:rPr>
              <a:t>57, </a:t>
            </a:r>
            <a:r>
              <a:rPr sz="2000" spc="5" dirty="0">
                <a:latin typeface="Gothic Uralic"/>
                <a:cs typeface="Gothic Uralic"/>
              </a:rPr>
              <a:t>ст. </a:t>
            </a:r>
            <a:r>
              <a:rPr sz="2000" spc="-5" dirty="0">
                <a:latin typeface="Gothic Uralic"/>
                <a:cs typeface="Gothic Uralic"/>
              </a:rPr>
              <a:t>72, </a:t>
            </a:r>
            <a:r>
              <a:rPr sz="2000" spc="-30" dirty="0">
                <a:latin typeface="Gothic Uralic"/>
                <a:cs typeface="Gothic Uralic"/>
              </a:rPr>
              <a:t>ч.</a:t>
            </a:r>
            <a:r>
              <a:rPr sz="2000" spc="110" dirty="0">
                <a:latin typeface="Gothic Uralic"/>
                <a:cs typeface="Gothic Uralic"/>
              </a:rPr>
              <a:t> </a:t>
            </a:r>
            <a:r>
              <a:rPr sz="2000" dirty="0" smtClean="0">
                <a:latin typeface="Gothic Uralic"/>
                <a:cs typeface="Gothic Uralic"/>
              </a:rPr>
              <a:t>1</a:t>
            </a:r>
            <a:r>
              <a:rPr lang="ru-RU" sz="2000" dirty="0" smtClean="0">
                <a:latin typeface="Gothic Uralic"/>
                <a:cs typeface="Gothic Uralic"/>
              </a:rPr>
              <a:t> </a:t>
            </a:r>
            <a:r>
              <a:rPr sz="2000" dirty="0" smtClean="0">
                <a:latin typeface="Gothic Uralic"/>
                <a:cs typeface="Gothic Uralic"/>
              </a:rPr>
              <a:t>- </a:t>
            </a:r>
            <a:r>
              <a:rPr sz="2000" dirty="0">
                <a:latin typeface="Gothic Uralic"/>
                <a:cs typeface="Gothic Uralic"/>
              </a:rPr>
              <a:t>3 </a:t>
            </a:r>
            <a:r>
              <a:rPr sz="2000" spc="5" dirty="0">
                <a:latin typeface="Gothic Uralic"/>
                <a:cs typeface="Gothic Uralic"/>
              </a:rPr>
              <a:t>ст. </a:t>
            </a:r>
            <a:r>
              <a:rPr sz="2000" spc="-5" dirty="0">
                <a:latin typeface="Gothic Uralic"/>
                <a:cs typeface="Gothic Uralic"/>
              </a:rPr>
              <a:t>93, </a:t>
            </a:r>
            <a:r>
              <a:rPr sz="2000" spc="-30" dirty="0">
                <a:latin typeface="Gothic Uralic"/>
                <a:cs typeface="Gothic Uralic"/>
              </a:rPr>
              <a:t>ч. </a:t>
            </a:r>
            <a:r>
              <a:rPr sz="2000" dirty="0">
                <a:latin typeface="Gothic Uralic"/>
                <a:cs typeface="Gothic Uralic"/>
              </a:rPr>
              <a:t>1 </a:t>
            </a:r>
            <a:r>
              <a:rPr sz="2000" spc="5" dirty="0">
                <a:latin typeface="Gothic Uralic"/>
                <a:cs typeface="Gothic Uralic"/>
              </a:rPr>
              <a:t>ст. </a:t>
            </a:r>
            <a:r>
              <a:rPr sz="2000" spc="-5" dirty="0">
                <a:latin typeface="Gothic Uralic"/>
                <a:cs typeface="Gothic Uralic"/>
              </a:rPr>
              <a:t>312.4 </a:t>
            </a:r>
            <a:r>
              <a:rPr sz="2000" spc="5" dirty="0">
                <a:latin typeface="Gothic Uralic"/>
                <a:cs typeface="Gothic Uralic"/>
              </a:rPr>
              <a:t>ТК </a:t>
            </a:r>
            <a:r>
              <a:rPr sz="2000" spc="-20" dirty="0">
                <a:latin typeface="Gothic Uralic"/>
                <a:cs typeface="Gothic Uralic"/>
              </a:rPr>
              <a:t>РФ). </a:t>
            </a:r>
            <a:endParaRPr lang="ru-RU" sz="2000" spc="-20" dirty="0" smtClean="0">
              <a:latin typeface="Gothic Uralic"/>
              <a:cs typeface="Gothic Uralic"/>
            </a:endParaRPr>
          </a:p>
          <a:p>
            <a:pPr marL="12700">
              <a:spcBef>
                <a:spcPts val="100"/>
              </a:spcBef>
            </a:pPr>
            <a:r>
              <a:rPr sz="2000" spc="30" dirty="0" err="1" smtClean="0">
                <a:latin typeface="Gothic Uralic"/>
                <a:cs typeface="Gothic Uralic"/>
              </a:rPr>
              <a:t>Пропишите</a:t>
            </a:r>
            <a:r>
              <a:rPr sz="2000" spc="30" dirty="0" smtClean="0">
                <a:latin typeface="Gothic Uralic"/>
                <a:cs typeface="Gothic Uralic"/>
              </a:rPr>
              <a:t> </a:t>
            </a:r>
            <a:r>
              <a:rPr sz="2000" spc="5" dirty="0">
                <a:latin typeface="Gothic Uralic"/>
                <a:cs typeface="Gothic Uralic"/>
              </a:rPr>
              <a:t>следующие</a:t>
            </a:r>
            <a:r>
              <a:rPr sz="2000" spc="60" dirty="0">
                <a:latin typeface="Gothic Uralic"/>
                <a:cs typeface="Gothic Uralic"/>
              </a:rPr>
              <a:t> </a:t>
            </a:r>
            <a:r>
              <a:rPr sz="2000" spc="-10" dirty="0">
                <a:latin typeface="Gothic Uralic"/>
                <a:cs typeface="Gothic Uralic"/>
              </a:rPr>
              <a:t>условия:</a:t>
            </a:r>
            <a:endParaRPr sz="2000" dirty="0">
              <a:latin typeface="Gothic Uralic"/>
              <a:cs typeface="Gothic Uralic"/>
            </a:endParaRPr>
          </a:p>
          <a:p>
            <a:pPr marL="354965" indent="-342900">
              <a:buFont typeface="Arial" panose="020B0604020202020204" pitchFamily="34" charset="0"/>
              <a:buChar char="•"/>
              <a:tabLst>
                <a:tab pos="185420" algn="l"/>
              </a:tabLst>
            </a:pPr>
            <a:r>
              <a:rPr sz="2000" spc="45" dirty="0">
                <a:latin typeface="Gothic Uralic"/>
                <a:cs typeface="Gothic Uralic"/>
              </a:rPr>
              <a:t>режим </a:t>
            </a:r>
            <a:r>
              <a:rPr sz="2000" spc="20" dirty="0">
                <a:latin typeface="Gothic Uralic"/>
                <a:cs typeface="Gothic Uralic"/>
              </a:rPr>
              <a:t>неполного </a:t>
            </a:r>
            <a:r>
              <a:rPr sz="2000" spc="-10" dirty="0" err="1">
                <a:latin typeface="Gothic Uralic"/>
                <a:cs typeface="Gothic Uralic"/>
              </a:rPr>
              <a:t>рабочего</a:t>
            </a:r>
            <a:r>
              <a:rPr sz="2000" spc="-80" dirty="0">
                <a:latin typeface="Gothic Uralic"/>
                <a:cs typeface="Gothic Uralic"/>
              </a:rPr>
              <a:t> </a:t>
            </a:r>
            <a:r>
              <a:rPr sz="2000" spc="35" dirty="0" err="1">
                <a:latin typeface="Gothic Uralic"/>
                <a:cs typeface="Gothic Uralic"/>
              </a:rPr>
              <a:t>времени</a:t>
            </a:r>
            <a:r>
              <a:rPr sz="2000" spc="35" dirty="0">
                <a:latin typeface="Gothic Uralic"/>
                <a:cs typeface="Gothic Uralic"/>
              </a:rPr>
              <a:t>;</a:t>
            </a:r>
            <a:endParaRPr lang="ru-RU" sz="2000" dirty="0">
              <a:latin typeface="Gothic Uralic"/>
              <a:cs typeface="Gothic Uralic"/>
            </a:endParaRPr>
          </a:p>
          <a:p>
            <a:pPr marL="354965" indent="-342900">
              <a:buFont typeface="Arial" panose="020B0604020202020204" pitchFamily="34" charset="0"/>
              <a:buChar char="•"/>
              <a:tabLst>
                <a:tab pos="185420" algn="l"/>
              </a:tabLst>
            </a:pPr>
            <a:r>
              <a:rPr sz="2000" spc="-15" dirty="0" err="1">
                <a:latin typeface="Gothic Uralic"/>
                <a:cs typeface="Gothic Uralic"/>
              </a:rPr>
              <a:t>дата</a:t>
            </a:r>
            <a:r>
              <a:rPr sz="2000" spc="-15" dirty="0">
                <a:latin typeface="Gothic Uralic"/>
                <a:cs typeface="Gothic Uralic"/>
              </a:rPr>
              <a:t>, </a:t>
            </a:r>
            <a:r>
              <a:rPr sz="2000" dirty="0">
                <a:latin typeface="Gothic Uralic"/>
                <a:cs typeface="Gothic Uralic"/>
              </a:rPr>
              <a:t>с </a:t>
            </a:r>
            <a:r>
              <a:rPr sz="2000" spc="5" dirty="0">
                <a:latin typeface="Gothic Uralic"/>
                <a:cs typeface="Gothic Uralic"/>
              </a:rPr>
              <a:t>которой </a:t>
            </a:r>
            <a:r>
              <a:rPr sz="2000" spc="10" dirty="0">
                <a:latin typeface="Gothic Uralic"/>
                <a:cs typeface="Gothic Uralic"/>
              </a:rPr>
              <a:t>вступают </a:t>
            </a:r>
            <a:r>
              <a:rPr sz="2000" spc="-10" dirty="0">
                <a:latin typeface="Gothic Uralic"/>
                <a:cs typeface="Gothic Uralic"/>
              </a:rPr>
              <a:t>в </a:t>
            </a:r>
            <a:r>
              <a:rPr sz="2000" dirty="0">
                <a:latin typeface="Gothic Uralic"/>
                <a:cs typeface="Gothic Uralic"/>
              </a:rPr>
              <a:t>силу </a:t>
            </a:r>
            <a:r>
              <a:rPr sz="2000" spc="40" dirty="0">
                <a:latin typeface="Gothic Uralic"/>
                <a:cs typeface="Gothic Uralic"/>
              </a:rPr>
              <a:t>изменения </a:t>
            </a:r>
            <a:r>
              <a:rPr sz="2000" spc="-10" dirty="0">
                <a:latin typeface="Gothic Uralic"/>
                <a:cs typeface="Gothic Uralic"/>
              </a:rPr>
              <a:t>в </a:t>
            </a:r>
            <a:r>
              <a:rPr sz="2000" spc="-10" dirty="0" err="1">
                <a:latin typeface="Gothic Uralic"/>
                <a:cs typeface="Gothic Uralic"/>
              </a:rPr>
              <a:t>трудовой</a:t>
            </a:r>
            <a:r>
              <a:rPr sz="2000" spc="-10" dirty="0">
                <a:latin typeface="Gothic Uralic"/>
                <a:cs typeface="Gothic Uralic"/>
              </a:rPr>
              <a:t> </a:t>
            </a:r>
            <a:r>
              <a:rPr sz="2000" spc="-20" dirty="0" err="1">
                <a:latin typeface="Gothic Uralic"/>
                <a:cs typeface="Gothic Uralic"/>
              </a:rPr>
              <a:t>договор</a:t>
            </a:r>
            <a:r>
              <a:rPr sz="2000" spc="-20" dirty="0">
                <a:latin typeface="Gothic Uralic"/>
                <a:cs typeface="Gothic Uralic"/>
              </a:rPr>
              <a:t>;</a:t>
            </a:r>
            <a:endParaRPr lang="ru-RU" sz="2000" dirty="0">
              <a:latin typeface="Gothic Uralic"/>
              <a:cs typeface="Gothic Uralic"/>
            </a:endParaRPr>
          </a:p>
          <a:p>
            <a:pPr marL="354965" indent="-342900">
              <a:buFont typeface="Arial" panose="020B0604020202020204" pitchFamily="34" charset="0"/>
              <a:buChar char="•"/>
              <a:tabLst>
                <a:tab pos="185420" algn="l"/>
              </a:tabLst>
            </a:pPr>
            <a:r>
              <a:rPr sz="2000" spc="5" dirty="0" err="1">
                <a:latin typeface="Gothic Uralic"/>
                <a:cs typeface="Gothic Uralic"/>
              </a:rPr>
              <a:t>срок</a:t>
            </a:r>
            <a:r>
              <a:rPr sz="2000" spc="5" dirty="0">
                <a:latin typeface="Gothic Uralic"/>
                <a:cs typeface="Gothic Uralic"/>
              </a:rPr>
              <a:t> </a:t>
            </a:r>
            <a:r>
              <a:rPr sz="2000" spc="10" dirty="0">
                <a:latin typeface="Gothic Uralic"/>
                <a:cs typeface="Gothic Uralic"/>
              </a:rPr>
              <a:t>работы </a:t>
            </a:r>
            <a:r>
              <a:rPr sz="2000" spc="-10" dirty="0">
                <a:latin typeface="Gothic Uralic"/>
                <a:cs typeface="Gothic Uralic"/>
              </a:rPr>
              <a:t>в </a:t>
            </a:r>
            <a:r>
              <a:rPr sz="2000" spc="35" dirty="0">
                <a:latin typeface="Gothic Uralic"/>
                <a:cs typeface="Gothic Uralic"/>
              </a:rPr>
              <a:t>режиме </a:t>
            </a:r>
            <a:r>
              <a:rPr sz="2000" spc="20" dirty="0">
                <a:latin typeface="Gothic Uralic"/>
                <a:cs typeface="Gothic Uralic"/>
              </a:rPr>
              <a:t>неполного </a:t>
            </a:r>
            <a:r>
              <a:rPr sz="2000" spc="-10" dirty="0">
                <a:latin typeface="Gothic Uralic"/>
                <a:cs typeface="Gothic Uralic"/>
              </a:rPr>
              <a:t>рабочего </a:t>
            </a:r>
            <a:r>
              <a:rPr sz="2000" spc="35" dirty="0">
                <a:latin typeface="Gothic Uralic"/>
                <a:cs typeface="Gothic Uralic"/>
              </a:rPr>
              <a:t>времени </a:t>
            </a:r>
            <a:r>
              <a:rPr sz="2000" spc="-5" dirty="0">
                <a:latin typeface="Gothic Uralic"/>
                <a:cs typeface="Gothic Uralic"/>
              </a:rPr>
              <a:t>(если</a:t>
            </a:r>
            <a:r>
              <a:rPr sz="2000" spc="-90" dirty="0">
                <a:latin typeface="Gothic Uralic"/>
                <a:cs typeface="Gothic Uralic"/>
              </a:rPr>
              <a:t> </a:t>
            </a:r>
            <a:r>
              <a:rPr sz="2000" spc="30" dirty="0" err="1">
                <a:latin typeface="Gothic Uralic"/>
                <a:cs typeface="Gothic Uralic"/>
              </a:rPr>
              <a:t>временный</a:t>
            </a:r>
            <a:r>
              <a:rPr sz="2000" spc="30" dirty="0">
                <a:latin typeface="Gothic Uralic"/>
                <a:cs typeface="Gothic Uralic"/>
              </a:rPr>
              <a:t>);</a:t>
            </a:r>
            <a:endParaRPr lang="ru-RU" sz="2000" dirty="0">
              <a:latin typeface="Gothic Uralic"/>
              <a:cs typeface="Gothic Uralic"/>
            </a:endParaRPr>
          </a:p>
          <a:p>
            <a:pPr marL="354965" indent="-342900">
              <a:buFont typeface="Arial" panose="020B0604020202020204" pitchFamily="34" charset="0"/>
              <a:buChar char="•"/>
              <a:tabLst>
                <a:tab pos="185420" algn="l"/>
              </a:tabLst>
            </a:pPr>
            <a:r>
              <a:rPr sz="2000" spc="10" dirty="0" err="1">
                <a:latin typeface="Gothic Uralic"/>
                <a:cs typeface="Gothic Uralic"/>
              </a:rPr>
              <a:t>оплата</a:t>
            </a:r>
            <a:r>
              <a:rPr sz="2000" spc="10" dirty="0">
                <a:latin typeface="Gothic Uralic"/>
                <a:cs typeface="Gothic Uralic"/>
              </a:rPr>
              <a:t> </a:t>
            </a:r>
            <a:r>
              <a:rPr sz="2000" spc="-15" dirty="0">
                <a:latin typeface="Gothic Uralic"/>
                <a:cs typeface="Gothic Uralic"/>
              </a:rPr>
              <a:t>труда </a:t>
            </a:r>
            <a:r>
              <a:rPr sz="2000" spc="10" dirty="0">
                <a:latin typeface="Gothic Uralic"/>
                <a:cs typeface="Gothic Uralic"/>
              </a:rPr>
              <a:t>(обычно </a:t>
            </a:r>
            <a:r>
              <a:rPr sz="2000" spc="20" dirty="0">
                <a:latin typeface="Gothic Uralic"/>
                <a:cs typeface="Gothic Uralic"/>
              </a:rPr>
              <a:t>она </a:t>
            </a:r>
            <a:r>
              <a:rPr sz="2000" spc="25" dirty="0">
                <a:latin typeface="Gothic Uralic"/>
                <a:cs typeface="Gothic Uralic"/>
              </a:rPr>
              <a:t>меняется </a:t>
            </a:r>
            <a:r>
              <a:rPr sz="2000" spc="-10" dirty="0">
                <a:latin typeface="Gothic Uralic"/>
                <a:cs typeface="Gothic Uralic"/>
              </a:rPr>
              <a:t>в </a:t>
            </a:r>
            <a:r>
              <a:rPr sz="2000" spc="-5" dirty="0">
                <a:latin typeface="Gothic Uralic"/>
                <a:cs typeface="Gothic Uralic"/>
              </a:rPr>
              <a:t>связи </a:t>
            </a:r>
            <a:r>
              <a:rPr sz="2000" dirty="0">
                <a:latin typeface="Gothic Uralic"/>
                <a:cs typeface="Gothic Uralic"/>
              </a:rPr>
              <a:t>с </a:t>
            </a:r>
            <a:r>
              <a:rPr sz="2000" spc="25" dirty="0">
                <a:latin typeface="Gothic Uralic"/>
                <a:cs typeface="Gothic Uralic"/>
              </a:rPr>
              <a:t>установлением </a:t>
            </a:r>
            <a:r>
              <a:rPr sz="2000" spc="20" dirty="0">
                <a:latin typeface="Gothic Uralic"/>
                <a:cs typeface="Gothic Uralic"/>
              </a:rPr>
              <a:t>неполного </a:t>
            </a:r>
            <a:r>
              <a:rPr sz="2000" spc="-10" dirty="0">
                <a:latin typeface="Gothic Uralic"/>
                <a:cs typeface="Gothic Uralic"/>
              </a:rPr>
              <a:t>рабочего </a:t>
            </a:r>
            <a:r>
              <a:rPr sz="2000" spc="30" dirty="0">
                <a:latin typeface="Gothic Uralic"/>
                <a:cs typeface="Gothic Uralic"/>
              </a:rPr>
              <a:t>времени).</a:t>
            </a:r>
            <a:r>
              <a:rPr sz="2000" dirty="0">
                <a:latin typeface="Gothic Uralic"/>
                <a:cs typeface="Gothic Uralic"/>
              </a:rPr>
              <a:t> </a:t>
            </a:r>
            <a:r>
              <a:rPr sz="2000" spc="10" dirty="0" err="1">
                <a:latin typeface="Gothic Uralic"/>
                <a:cs typeface="Gothic Uralic"/>
              </a:rPr>
              <a:t>Оплату</a:t>
            </a:r>
            <a:r>
              <a:rPr lang="ru-RU" sz="2000" dirty="0">
                <a:latin typeface="Gothic Uralic"/>
                <a:cs typeface="Gothic Uralic"/>
              </a:rPr>
              <a:t> </a:t>
            </a:r>
            <a:r>
              <a:rPr sz="2000" spc="15" dirty="0" err="1">
                <a:latin typeface="Gothic Uralic"/>
                <a:cs typeface="Gothic Uralic"/>
              </a:rPr>
              <a:t>укажите</a:t>
            </a:r>
            <a:r>
              <a:rPr sz="2000" spc="15" dirty="0">
                <a:latin typeface="Gothic Uralic"/>
                <a:cs typeface="Gothic Uralic"/>
              </a:rPr>
              <a:t> </a:t>
            </a:r>
            <a:r>
              <a:rPr sz="2000" spc="20" dirty="0">
                <a:latin typeface="Gothic Uralic"/>
                <a:cs typeface="Gothic Uralic"/>
              </a:rPr>
              <a:t>пропорционально </a:t>
            </a:r>
            <a:r>
              <a:rPr sz="2000" spc="25" dirty="0">
                <a:latin typeface="Gothic Uralic"/>
                <a:cs typeface="Gothic Uralic"/>
              </a:rPr>
              <a:t>отработанному </a:t>
            </a:r>
            <a:r>
              <a:rPr sz="2000" spc="35" dirty="0">
                <a:latin typeface="Gothic Uralic"/>
                <a:cs typeface="Gothic Uralic"/>
              </a:rPr>
              <a:t>времени </a:t>
            </a:r>
            <a:r>
              <a:rPr sz="2000" spc="5" dirty="0">
                <a:latin typeface="Gothic Uralic"/>
                <a:cs typeface="Gothic Uralic"/>
              </a:rPr>
              <a:t>или </a:t>
            </a:r>
            <a:r>
              <a:rPr sz="2000" spc="-10" dirty="0">
                <a:latin typeface="Gothic Uralic"/>
                <a:cs typeface="Gothic Uralic"/>
              </a:rPr>
              <a:t>в </a:t>
            </a:r>
            <a:r>
              <a:rPr sz="2000" spc="20" dirty="0">
                <a:latin typeface="Gothic Uralic"/>
                <a:cs typeface="Gothic Uralic"/>
              </a:rPr>
              <a:t>зависимости </a:t>
            </a:r>
            <a:r>
              <a:rPr sz="2000" spc="5" dirty="0">
                <a:latin typeface="Gothic Uralic"/>
                <a:cs typeface="Gothic Uralic"/>
              </a:rPr>
              <a:t>от </a:t>
            </a:r>
            <a:r>
              <a:rPr sz="2000" spc="25" dirty="0">
                <a:latin typeface="Gothic Uralic"/>
                <a:cs typeface="Gothic Uralic"/>
              </a:rPr>
              <a:t>выполненного </a:t>
            </a:r>
            <a:r>
              <a:rPr sz="2000" spc="25" dirty="0" err="1">
                <a:latin typeface="Gothic Uralic"/>
                <a:cs typeface="Gothic Uralic"/>
              </a:rPr>
              <a:t>объема</a:t>
            </a:r>
            <a:r>
              <a:rPr sz="2000" spc="-20" dirty="0">
                <a:latin typeface="Gothic Uralic"/>
                <a:cs typeface="Gothic Uralic"/>
              </a:rPr>
              <a:t> </a:t>
            </a:r>
            <a:r>
              <a:rPr sz="2000" dirty="0" err="1">
                <a:latin typeface="Gothic Uralic"/>
                <a:cs typeface="Gothic Uralic"/>
              </a:rPr>
              <a:t>работ</a:t>
            </a:r>
            <a:r>
              <a:rPr lang="ru-RU" sz="2000" dirty="0">
                <a:latin typeface="Gothic Uralic"/>
                <a:cs typeface="Gothic Uralic"/>
              </a:rPr>
              <a:t> </a:t>
            </a:r>
            <a:r>
              <a:rPr sz="2000" dirty="0">
                <a:latin typeface="Gothic Uralic"/>
                <a:cs typeface="Gothic Uralic"/>
              </a:rPr>
              <a:t>- </a:t>
            </a:r>
            <a:r>
              <a:rPr sz="2000" spc="-10" dirty="0">
                <a:latin typeface="Gothic Uralic"/>
                <a:cs typeface="Gothic Uralic"/>
              </a:rPr>
              <a:t>в </a:t>
            </a:r>
            <a:r>
              <a:rPr sz="2000" spc="20" dirty="0">
                <a:latin typeface="Gothic Uralic"/>
                <a:cs typeface="Gothic Uralic"/>
              </a:rPr>
              <a:t>зависимости </a:t>
            </a:r>
            <a:r>
              <a:rPr sz="2000" spc="5" dirty="0">
                <a:latin typeface="Gothic Uralic"/>
                <a:cs typeface="Gothic Uralic"/>
              </a:rPr>
              <a:t>от </a:t>
            </a:r>
            <a:r>
              <a:rPr sz="2000" spc="35" dirty="0">
                <a:latin typeface="Gothic Uralic"/>
                <a:cs typeface="Gothic Uralic"/>
              </a:rPr>
              <a:t>системы </a:t>
            </a:r>
            <a:r>
              <a:rPr sz="2000" spc="20" dirty="0">
                <a:latin typeface="Gothic Uralic"/>
                <a:cs typeface="Gothic Uralic"/>
              </a:rPr>
              <a:t>оплаты </a:t>
            </a:r>
            <a:r>
              <a:rPr sz="2000" spc="-15" dirty="0">
                <a:latin typeface="Gothic Uralic"/>
                <a:cs typeface="Gothic Uralic"/>
              </a:rPr>
              <a:t>труда </a:t>
            </a:r>
            <a:r>
              <a:rPr sz="2000" spc="15" dirty="0">
                <a:latin typeface="Gothic Uralic"/>
                <a:cs typeface="Gothic Uralic"/>
              </a:rPr>
              <a:t>работника </a:t>
            </a:r>
            <a:r>
              <a:rPr sz="2000" dirty="0">
                <a:latin typeface="Gothic Uralic"/>
                <a:cs typeface="Gothic Uralic"/>
              </a:rPr>
              <a:t>(абз. 5 </a:t>
            </a:r>
            <a:r>
              <a:rPr sz="2000" spc="-30" dirty="0">
                <a:latin typeface="Gothic Uralic"/>
                <a:cs typeface="Gothic Uralic"/>
              </a:rPr>
              <a:t>ч. </a:t>
            </a:r>
            <a:r>
              <a:rPr sz="2000" dirty="0">
                <a:latin typeface="Gothic Uralic"/>
                <a:cs typeface="Gothic Uralic"/>
              </a:rPr>
              <a:t>2 </a:t>
            </a:r>
            <a:r>
              <a:rPr sz="2000" spc="5" dirty="0">
                <a:latin typeface="Gothic Uralic"/>
                <a:cs typeface="Gothic Uralic"/>
              </a:rPr>
              <a:t>ст. </a:t>
            </a:r>
            <a:r>
              <a:rPr sz="2000" spc="-5" dirty="0">
                <a:latin typeface="Gothic Uralic"/>
                <a:cs typeface="Gothic Uralic"/>
              </a:rPr>
              <a:t>57, </a:t>
            </a:r>
            <a:r>
              <a:rPr sz="2000" spc="-30" dirty="0">
                <a:latin typeface="Gothic Uralic"/>
                <a:cs typeface="Gothic Uralic"/>
              </a:rPr>
              <a:t>ч. </a:t>
            </a:r>
            <a:r>
              <a:rPr sz="2000" dirty="0">
                <a:latin typeface="Gothic Uralic"/>
                <a:cs typeface="Gothic Uralic"/>
              </a:rPr>
              <a:t>3 </a:t>
            </a:r>
            <a:r>
              <a:rPr sz="2000" spc="5" dirty="0">
                <a:latin typeface="Gothic Uralic"/>
                <a:cs typeface="Gothic Uralic"/>
              </a:rPr>
              <a:t>ст. </a:t>
            </a:r>
            <a:r>
              <a:rPr sz="2000" spc="-5" dirty="0">
                <a:latin typeface="Gothic Uralic"/>
                <a:cs typeface="Gothic Uralic"/>
              </a:rPr>
              <a:t>93 </a:t>
            </a:r>
            <a:r>
              <a:rPr sz="2000" spc="10" dirty="0">
                <a:latin typeface="Gothic Uralic"/>
                <a:cs typeface="Gothic Uralic"/>
              </a:rPr>
              <a:t>ТК</a:t>
            </a:r>
            <a:r>
              <a:rPr sz="2000" spc="120" dirty="0">
                <a:latin typeface="Gothic Uralic"/>
                <a:cs typeface="Gothic Uralic"/>
              </a:rPr>
              <a:t> </a:t>
            </a:r>
            <a:r>
              <a:rPr sz="2000" spc="-20" dirty="0">
                <a:latin typeface="Gothic Uralic"/>
                <a:cs typeface="Gothic Uralic"/>
              </a:rPr>
              <a:t>РФ).</a:t>
            </a:r>
            <a:endParaRPr sz="2000" dirty="0">
              <a:latin typeface="Gothic Uralic"/>
              <a:cs typeface="Gothic Uralic"/>
            </a:endParaRPr>
          </a:p>
        </p:txBody>
      </p:sp>
      <p:sp>
        <p:nvSpPr>
          <p:cNvPr id="16" name="object 9"/>
          <p:cNvSpPr txBox="1"/>
          <p:nvPr/>
        </p:nvSpPr>
        <p:spPr>
          <a:xfrm>
            <a:off x="1746097" y="6472125"/>
            <a:ext cx="10196259" cy="664926"/>
          </a:xfrm>
          <a:prstGeom prst="rect">
            <a:avLst/>
          </a:prstGeom>
        </p:spPr>
        <p:txBody>
          <a:bodyPr vert="horz" wrap="square" lIns="0" tIns="48895" rIns="0" bIns="0" rtlCol="0">
            <a:spAutoFit/>
          </a:bodyPr>
          <a:lstStyle/>
          <a:p>
            <a:pPr marL="12700" marR="5080" algn="just">
              <a:spcBef>
                <a:spcPts val="385"/>
              </a:spcBef>
            </a:pPr>
            <a:r>
              <a:rPr sz="2000" spc="-5" dirty="0">
                <a:latin typeface="Gothic Uralic"/>
                <a:cs typeface="Gothic Uralic"/>
              </a:rPr>
              <a:t>На </a:t>
            </a:r>
            <a:r>
              <a:rPr sz="2000" spc="20" dirty="0">
                <a:latin typeface="Gothic Uralic"/>
                <a:cs typeface="Gothic Uralic"/>
              </a:rPr>
              <a:t>основании </a:t>
            </a:r>
            <a:r>
              <a:rPr sz="2000" spc="15" dirty="0">
                <a:latin typeface="Gothic Uralic"/>
                <a:cs typeface="Gothic Uralic"/>
              </a:rPr>
              <a:t>заключенных дополнительных </a:t>
            </a:r>
            <a:r>
              <a:rPr sz="2000" spc="20" dirty="0">
                <a:latin typeface="Gothic Uralic"/>
                <a:cs typeface="Gothic Uralic"/>
              </a:rPr>
              <a:t>соглашений </a:t>
            </a:r>
            <a:r>
              <a:rPr sz="2000" b="1" spc="-85" dirty="0">
                <a:latin typeface="Verdana"/>
                <a:cs typeface="Verdana"/>
              </a:rPr>
              <a:t>издайте </a:t>
            </a:r>
            <a:r>
              <a:rPr sz="2000" b="1" spc="-114" dirty="0">
                <a:latin typeface="Verdana"/>
                <a:cs typeface="Verdana"/>
              </a:rPr>
              <a:t>приказ </a:t>
            </a:r>
            <a:r>
              <a:rPr sz="2000" dirty="0">
                <a:latin typeface="Gothic Uralic"/>
                <a:cs typeface="Gothic Uralic"/>
              </a:rPr>
              <a:t>об </a:t>
            </a:r>
            <a:r>
              <a:rPr sz="2000" spc="40" dirty="0">
                <a:latin typeface="Gothic Uralic"/>
                <a:cs typeface="Gothic Uralic"/>
              </a:rPr>
              <a:t>изменении </a:t>
            </a:r>
            <a:r>
              <a:rPr sz="2000" spc="-5" dirty="0">
                <a:latin typeface="Gothic Uralic"/>
                <a:cs typeface="Gothic Uralic"/>
              </a:rPr>
              <a:t>условий  </a:t>
            </a:r>
            <a:r>
              <a:rPr sz="2000" spc="-15" dirty="0">
                <a:latin typeface="Gothic Uralic"/>
                <a:cs typeface="Gothic Uralic"/>
              </a:rPr>
              <a:t>труда</a:t>
            </a:r>
            <a:r>
              <a:rPr sz="2000" spc="5" dirty="0">
                <a:latin typeface="Gothic Uralic"/>
                <a:cs typeface="Gothic Uralic"/>
              </a:rPr>
              <a:t> </a:t>
            </a:r>
            <a:r>
              <a:rPr sz="2000" spc="10" dirty="0">
                <a:latin typeface="Gothic Uralic"/>
                <a:cs typeface="Gothic Uralic"/>
              </a:rPr>
              <a:t>работников.</a:t>
            </a:r>
            <a:endParaRPr sz="2000" dirty="0">
              <a:latin typeface="Gothic Uralic"/>
              <a:cs typeface="Gothic Uralic"/>
            </a:endParaRPr>
          </a:p>
        </p:txBody>
      </p:sp>
      <p:sp>
        <p:nvSpPr>
          <p:cNvPr id="17" name="object 10"/>
          <p:cNvSpPr txBox="1"/>
          <p:nvPr/>
        </p:nvSpPr>
        <p:spPr>
          <a:xfrm>
            <a:off x="1746097" y="7594613"/>
            <a:ext cx="10196259" cy="664284"/>
          </a:xfrm>
          <a:prstGeom prst="rect">
            <a:avLst/>
          </a:prstGeom>
        </p:spPr>
        <p:txBody>
          <a:bodyPr vert="horz" wrap="square" lIns="0" tIns="48260" rIns="0" bIns="0" rtlCol="0">
            <a:spAutoFit/>
          </a:bodyPr>
          <a:lstStyle/>
          <a:p>
            <a:pPr marL="12700" marR="5080" algn="just">
              <a:spcBef>
                <a:spcPts val="380"/>
              </a:spcBef>
            </a:pPr>
            <a:r>
              <a:rPr sz="2000" b="1" spc="-65" dirty="0">
                <a:latin typeface="Verdana"/>
                <a:cs typeface="Verdana"/>
              </a:rPr>
              <a:t>Осуществляйте </a:t>
            </a:r>
            <a:r>
              <a:rPr sz="2000" b="1" spc="-70" dirty="0">
                <a:latin typeface="Verdana"/>
                <a:cs typeface="Verdana"/>
              </a:rPr>
              <a:t>учет </a:t>
            </a:r>
            <a:r>
              <a:rPr sz="2000" b="1" spc="-75" dirty="0">
                <a:latin typeface="Verdana"/>
                <a:cs typeface="Verdana"/>
              </a:rPr>
              <a:t>рабочего </a:t>
            </a:r>
            <a:r>
              <a:rPr sz="2000" b="1" spc="-95" dirty="0">
                <a:latin typeface="Verdana"/>
                <a:cs typeface="Verdana"/>
              </a:rPr>
              <a:t>времени </a:t>
            </a:r>
            <a:r>
              <a:rPr sz="2000" spc="10" dirty="0">
                <a:latin typeface="Gothic Uralic"/>
                <a:cs typeface="Gothic Uralic"/>
              </a:rPr>
              <a:t>работников «вне </a:t>
            </a:r>
            <a:r>
              <a:rPr sz="2000" spc="65" dirty="0">
                <a:latin typeface="Gothic Uralic"/>
                <a:cs typeface="Gothic Uralic"/>
              </a:rPr>
              <a:t>офиса» </a:t>
            </a:r>
            <a:r>
              <a:rPr sz="2000" spc="50" dirty="0">
                <a:latin typeface="Gothic Uralic"/>
                <a:cs typeface="Gothic Uralic"/>
              </a:rPr>
              <a:t>таким </a:t>
            </a:r>
            <a:r>
              <a:rPr sz="2000" spc="25" dirty="0">
                <a:latin typeface="Gothic Uralic"/>
                <a:cs typeface="Gothic Uralic"/>
              </a:rPr>
              <a:t>же </a:t>
            </a:r>
            <a:r>
              <a:rPr sz="2000" spc="20" dirty="0">
                <a:latin typeface="Gothic Uralic"/>
                <a:cs typeface="Gothic Uralic"/>
              </a:rPr>
              <a:t>образом,  </a:t>
            </a:r>
            <a:r>
              <a:rPr sz="2000" spc="30" dirty="0">
                <a:latin typeface="Gothic Uralic"/>
                <a:cs typeface="Gothic Uralic"/>
              </a:rPr>
              <a:t>как </a:t>
            </a:r>
            <a:r>
              <a:rPr sz="2000" spc="-10" dirty="0">
                <a:latin typeface="Gothic Uralic"/>
                <a:cs typeface="Gothic Uralic"/>
              </a:rPr>
              <a:t>ведете учет в </a:t>
            </a:r>
            <a:r>
              <a:rPr sz="2000" spc="35" dirty="0">
                <a:latin typeface="Gothic Uralic"/>
                <a:cs typeface="Gothic Uralic"/>
              </a:rPr>
              <a:t>отношении </a:t>
            </a:r>
            <a:r>
              <a:rPr sz="2000" spc="30" dirty="0">
                <a:latin typeface="Gothic Uralic"/>
                <a:cs typeface="Gothic Uralic"/>
              </a:rPr>
              <a:t>иных</a:t>
            </a:r>
            <a:r>
              <a:rPr sz="2000" spc="-70" dirty="0">
                <a:latin typeface="Gothic Uralic"/>
                <a:cs typeface="Gothic Uralic"/>
              </a:rPr>
              <a:t> </a:t>
            </a:r>
            <a:r>
              <a:rPr sz="2000" spc="10" dirty="0">
                <a:latin typeface="Gothic Uralic"/>
                <a:cs typeface="Gothic Uralic"/>
              </a:rPr>
              <a:t>работников.</a:t>
            </a:r>
            <a:endParaRPr sz="2000" dirty="0">
              <a:latin typeface="Gothic Uralic"/>
              <a:cs typeface="Gothic Uralic"/>
            </a:endParaRPr>
          </a:p>
        </p:txBody>
      </p:sp>
      <p:sp>
        <p:nvSpPr>
          <p:cNvPr id="28" name="object 19"/>
          <p:cNvSpPr txBox="1"/>
          <p:nvPr/>
        </p:nvSpPr>
        <p:spPr>
          <a:xfrm>
            <a:off x="728059" y="8497019"/>
            <a:ext cx="10073242" cy="1551707"/>
          </a:xfrm>
          <a:prstGeom prst="rect">
            <a:avLst/>
          </a:prstGeom>
        </p:spPr>
        <p:txBody>
          <a:bodyPr vert="horz" wrap="square" lIns="0" tIns="12700" rIns="0" bIns="0" rtlCol="0">
            <a:spAutoFit/>
          </a:bodyPr>
          <a:lstStyle/>
          <a:p>
            <a:pPr algn="just">
              <a:lnSpc>
                <a:spcPct val="100000"/>
              </a:lnSpc>
              <a:spcBef>
                <a:spcPts val="100"/>
              </a:spcBef>
            </a:pPr>
            <a:r>
              <a:rPr sz="2000" b="1" spc="-160" dirty="0">
                <a:latin typeface="Verdana"/>
                <a:cs typeface="Verdana"/>
              </a:rPr>
              <a:t>Нельзя </a:t>
            </a:r>
            <a:r>
              <a:rPr sz="2000" b="1" spc="-75" dirty="0">
                <a:latin typeface="Verdana"/>
                <a:cs typeface="Verdana"/>
              </a:rPr>
              <a:t>отказать </a:t>
            </a:r>
            <a:r>
              <a:rPr sz="2000" b="1" spc="-175" dirty="0">
                <a:latin typeface="Verdana"/>
                <a:cs typeface="Verdana"/>
              </a:rPr>
              <a:t>в </a:t>
            </a:r>
            <a:r>
              <a:rPr sz="2000" b="1" spc="-120" dirty="0">
                <a:latin typeface="Verdana"/>
                <a:cs typeface="Verdana"/>
              </a:rPr>
              <a:t>изменении </a:t>
            </a:r>
            <a:r>
              <a:rPr sz="2000" b="1" spc="-75" dirty="0">
                <a:latin typeface="Verdana"/>
                <a:cs typeface="Verdana"/>
              </a:rPr>
              <a:t>рабочего</a:t>
            </a:r>
            <a:r>
              <a:rPr sz="2000" b="1" spc="-155" dirty="0">
                <a:latin typeface="Verdana"/>
                <a:cs typeface="Verdana"/>
              </a:rPr>
              <a:t> </a:t>
            </a:r>
            <a:r>
              <a:rPr sz="2000" b="1" spc="-100" dirty="0">
                <a:latin typeface="Verdana"/>
                <a:cs typeface="Verdana"/>
              </a:rPr>
              <a:t>времени:</a:t>
            </a:r>
            <a:endParaRPr sz="2000" dirty="0">
              <a:latin typeface="Verdana"/>
              <a:cs typeface="Verdana"/>
            </a:endParaRPr>
          </a:p>
          <a:p>
            <a:pPr marR="76835" algn="just">
              <a:lnSpc>
                <a:spcPct val="100000"/>
              </a:lnSpc>
            </a:pPr>
            <a:r>
              <a:rPr sz="2000" spc="30" dirty="0">
                <a:latin typeface="Gothic Uralic"/>
                <a:cs typeface="Gothic Uralic"/>
              </a:rPr>
              <a:t>беременной, </a:t>
            </a:r>
            <a:r>
              <a:rPr sz="2000" spc="20" dirty="0">
                <a:latin typeface="Gothic Uralic"/>
                <a:cs typeface="Gothic Uralic"/>
              </a:rPr>
              <a:t>работнику </a:t>
            </a:r>
            <a:r>
              <a:rPr sz="2000" spc="-10" dirty="0">
                <a:latin typeface="Gothic Uralic"/>
                <a:cs typeface="Gothic Uralic"/>
              </a:rPr>
              <a:t>в </a:t>
            </a:r>
            <a:r>
              <a:rPr sz="2000" spc="15" dirty="0">
                <a:latin typeface="Gothic Uralic"/>
                <a:cs typeface="Gothic Uralic"/>
              </a:rPr>
              <a:t>отпуске </a:t>
            </a:r>
            <a:r>
              <a:rPr sz="2000" spc="40" dirty="0">
                <a:latin typeface="Gothic Uralic"/>
                <a:cs typeface="Gothic Uralic"/>
              </a:rPr>
              <a:t>по </a:t>
            </a:r>
            <a:r>
              <a:rPr sz="2000" spc="-20" dirty="0">
                <a:latin typeface="Gothic Uralic"/>
                <a:cs typeface="Gothic Uralic"/>
              </a:rPr>
              <a:t>уходу </a:t>
            </a:r>
            <a:r>
              <a:rPr sz="2000" spc="10" dirty="0">
                <a:latin typeface="Gothic Uralic"/>
                <a:cs typeface="Gothic Uralic"/>
              </a:rPr>
              <a:t>за </a:t>
            </a:r>
            <a:r>
              <a:rPr sz="2000" spc="30" dirty="0">
                <a:latin typeface="Gothic Uralic"/>
                <a:cs typeface="Gothic Uralic"/>
              </a:rPr>
              <a:t>ребенком, </a:t>
            </a:r>
            <a:r>
              <a:rPr sz="2000" spc="25" dirty="0">
                <a:latin typeface="Gothic Uralic"/>
                <a:cs typeface="Gothic Uralic"/>
              </a:rPr>
              <a:t>одному </a:t>
            </a:r>
            <a:r>
              <a:rPr sz="2000" spc="10" dirty="0">
                <a:latin typeface="Gothic Uralic"/>
                <a:cs typeface="Gothic Uralic"/>
              </a:rPr>
              <a:t>из </a:t>
            </a:r>
            <a:r>
              <a:rPr sz="2000" spc="-10" dirty="0">
                <a:latin typeface="Gothic Uralic"/>
                <a:cs typeface="Gothic Uralic"/>
              </a:rPr>
              <a:t>родителей </a:t>
            </a:r>
            <a:r>
              <a:rPr sz="2000" spc="5" dirty="0">
                <a:latin typeface="Gothic Uralic"/>
                <a:cs typeface="Gothic Uralic"/>
              </a:rPr>
              <a:t>(попечителей, </a:t>
            </a:r>
            <a:r>
              <a:rPr sz="2000" spc="15" dirty="0">
                <a:latin typeface="Gothic Uralic"/>
                <a:cs typeface="Gothic Uralic"/>
              </a:rPr>
              <a:t>опекунов) </a:t>
            </a:r>
            <a:r>
              <a:rPr sz="2000" dirty="0">
                <a:latin typeface="Gothic Uralic"/>
                <a:cs typeface="Gothic Uralic"/>
              </a:rPr>
              <a:t>с </a:t>
            </a:r>
            <a:r>
              <a:rPr sz="2000" spc="35" dirty="0">
                <a:latin typeface="Gothic Uralic"/>
                <a:cs typeface="Gothic Uralic"/>
              </a:rPr>
              <a:t>ребенком  </a:t>
            </a:r>
            <a:r>
              <a:rPr sz="2000" spc="-40" dirty="0">
                <a:latin typeface="Gothic Uralic"/>
                <a:cs typeface="Gothic Uralic"/>
              </a:rPr>
              <a:t>до </a:t>
            </a:r>
            <a:r>
              <a:rPr sz="2000" spc="-5" dirty="0">
                <a:latin typeface="Gothic Uralic"/>
                <a:cs typeface="Gothic Uralic"/>
              </a:rPr>
              <a:t>14 </a:t>
            </a:r>
            <a:r>
              <a:rPr sz="2000" spc="5" dirty="0">
                <a:latin typeface="Gothic Uralic"/>
                <a:cs typeface="Gothic Uralic"/>
              </a:rPr>
              <a:t>лет </a:t>
            </a:r>
            <a:r>
              <a:rPr sz="2000" spc="20" dirty="0">
                <a:latin typeface="Gothic Uralic"/>
                <a:cs typeface="Gothic Uralic"/>
              </a:rPr>
              <a:t>(ребенком-инвалидом </a:t>
            </a:r>
            <a:r>
              <a:rPr sz="2000" spc="-40" dirty="0">
                <a:latin typeface="Gothic Uralic"/>
                <a:cs typeface="Gothic Uralic"/>
              </a:rPr>
              <a:t>до </a:t>
            </a:r>
            <a:r>
              <a:rPr sz="2000" spc="-5" dirty="0">
                <a:latin typeface="Gothic Uralic"/>
                <a:cs typeface="Gothic Uralic"/>
              </a:rPr>
              <a:t>18 </a:t>
            </a:r>
            <a:r>
              <a:rPr sz="2000" dirty="0">
                <a:latin typeface="Gothic Uralic"/>
                <a:cs typeface="Gothic Uralic"/>
              </a:rPr>
              <a:t>лет), </a:t>
            </a:r>
            <a:r>
              <a:rPr sz="2000" spc="15" dirty="0">
                <a:latin typeface="Gothic Uralic"/>
                <a:cs typeface="Gothic Uralic"/>
              </a:rPr>
              <a:t>работнику, </a:t>
            </a:r>
            <a:r>
              <a:rPr sz="2000" spc="30" dirty="0">
                <a:latin typeface="Gothic Uralic"/>
                <a:cs typeface="Gothic Uralic"/>
              </a:rPr>
              <a:t>ухаживающему </a:t>
            </a:r>
            <a:r>
              <a:rPr sz="2000" spc="5" dirty="0">
                <a:latin typeface="Gothic Uralic"/>
                <a:cs typeface="Gothic Uralic"/>
              </a:rPr>
              <a:t>за </a:t>
            </a:r>
            <a:r>
              <a:rPr sz="2000" spc="45" dirty="0">
                <a:latin typeface="Gothic Uralic"/>
                <a:cs typeface="Gothic Uralic"/>
              </a:rPr>
              <a:t>больным </a:t>
            </a:r>
            <a:r>
              <a:rPr sz="2000" spc="30" dirty="0">
                <a:latin typeface="Gothic Uralic"/>
                <a:cs typeface="Gothic Uralic"/>
              </a:rPr>
              <a:t>членом </a:t>
            </a:r>
            <a:r>
              <a:rPr sz="2000" spc="35" dirty="0">
                <a:latin typeface="Gothic Uralic"/>
                <a:cs typeface="Gothic Uralic"/>
              </a:rPr>
              <a:t>семьи </a:t>
            </a:r>
            <a:r>
              <a:rPr sz="2000" spc="-10" dirty="0">
                <a:latin typeface="Gothic Uralic"/>
                <a:cs typeface="Gothic Uralic"/>
              </a:rPr>
              <a:t>в </a:t>
            </a:r>
            <a:r>
              <a:rPr sz="2000" spc="5" dirty="0">
                <a:latin typeface="Gothic Uralic"/>
                <a:cs typeface="Gothic Uralic"/>
              </a:rPr>
              <a:t>соответствии  </a:t>
            </a:r>
            <a:r>
              <a:rPr sz="2000" dirty="0">
                <a:latin typeface="Gothic Uralic"/>
                <a:cs typeface="Gothic Uralic"/>
              </a:rPr>
              <a:t>с </a:t>
            </a:r>
            <a:r>
              <a:rPr sz="2000" spc="25" dirty="0">
                <a:latin typeface="Gothic Uralic"/>
                <a:cs typeface="Gothic Uralic"/>
              </a:rPr>
              <a:t>медзаключением.</a:t>
            </a:r>
            <a:endParaRPr sz="2000" dirty="0">
              <a:latin typeface="Gothic Uralic"/>
              <a:cs typeface="Gothic Uralic"/>
            </a:endParaRPr>
          </a:p>
        </p:txBody>
      </p:sp>
      <p:sp>
        <p:nvSpPr>
          <p:cNvPr id="29" name="object 10"/>
          <p:cNvSpPr txBox="1">
            <a:spLocks/>
          </p:cNvSpPr>
          <p:nvPr/>
        </p:nvSpPr>
        <p:spPr>
          <a:xfrm>
            <a:off x="644722" y="2156761"/>
            <a:ext cx="967513" cy="844462"/>
          </a:xfrm>
          <a:prstGeom prst="rect">
            <a:avLst/>
          </a:prstGeom>
        </p:spPr>
        <p:txBody>
          <a:bodyPr vert="horz" wrap="square" lIns="0" tIns="13335" rIns="0" bIns="0" rtlCol="0">
            <a:spAutoFit/>
          </a:bodyPr>
          <a:lstStyle>
            <a:lvl1pPr>
              <a:defRPr sz="9850" b="1" i="0">
                <a:solidFill>
                  <a:srgbClr val="4C1913"/>
                </a:solidFill>
                <a:latin typeface="Trebuchet MS"/>
                <a:ea typeface="+mj-ea"/>
                <a:cs typeface="Trebuchet MS"/>
              </a:defRPr>
            </a:lvl1pPr>
          </a:lstStyle>
          <a:p>
            <a:pPr marL="12700">
              <a:spcBef>
                <a:spcPts val="105"/>
              </a:spcBef>
            </a:pPr>
            <a:r>
              <a:rPr lang="ru-RU" sz="5400" kern="0" spc="-70">
                <a:solidFill>
                  <a:srgbClr val="EF5237"/>
                </a:solidFill>
                <a:latin typeface="Arial"/>
                <a:cs typeface="Arial"/>
              </a:rPr>
              <a:t>01</a:t>
            </a:r>
            <a:endParaRPr lang="ru-RU" sz="5400" kern="0" dirty="0">
              <a:solidFill>
                <a:srgbClr val="EF5237"/>
              </a:solidFill>
              <a:latin typeface="Arial"/>
              <a:cs typeface="Arial"/>
            </a:endParaRPr>
          </a:p>
        </p:txBody>
      </p:sp>
      <p:sp>
        <p:nvSpPr>
          <p:cNvPr id="30" name="object 11"/>
          <p:cNvSpPr txBox="1"/>
          <p:nvPr/>
        </p:nvSpPr>
        <p:spPr>
          <a:xfrm>
            <a:off x="648584" y="3038475"/>
            <a:ext cx="963651" cy="844462"/>
          </a:xfrm>
          <a:prstGeom prst="rect">
            <a:avLst/>
          </a:prstGeom>
        </p:spPr>
        <p:txBody>
          <a:bodyPr vert="horz" wrap="square" lIns="0" tIns="13335" rIns="0" bIns="0" rtlCol="0">
            <a:spAutoFit/>
          </a:bodyPr>
          <a:lstStyle/>
          <a:p>
            <a:pPr marL="12700">
              <a:lnSpc>
                <a:spcPct val="100000"/>
              </a:lnSpc>
              <a:spcBef>
                <a:spcPts val="105"/>
              </a:spcBef>
            </a:pPr>
            <a:r>
              <a:rPr sz="5400" b="1" spc="-70" dirty="0">
                <a:solidFill>
                  <a:srgbClr val="EF5237"/>
                </a:solidFill>
                <a:latin typeface="Arial"/>
                <a:cs typeface="Arial"/>
              </a:rPr>
              <a:t>02</a:t>
            </a:r>
            <a:endParaRPr sz="5400" dirty="0">
              <a:solidFill>
                <a:srgbClr val="EF5237"/>
              </a:solidFill>
              <a:latin typeface="Arial"/>
              <a:cs typeface="Arial"/>
            </a:endParaRPr>
          </a:p>
        </p:txBody>
      </p:sp>
      <p:sp>
        <p:nvSpPr>
          <p:cNvPr id="31" name="object 12"/>
          <p:cNvSpPr txBox="1"/>
          <p:nvPr/>
        </p:nvSpPr>
        <p:spPr>
          <a:xfrm>
            <a:off x="666780" y="6315075"/>
            <a:ext cx="945455" cy="843821"/>
          </a:xfrm>
          <a:prstGeom prst="rect">
            <a:avLst/>
          </a:prstGeom>
        </p:spPr>
        <p:txBody>
          <a:bodyPr vert="horz" wrap="square" lIns="0" tIns="12700" rIns="0" bIns="0" rtlCol="0">
            <a:spAutoFit/>
          </a:bodyPr>
          <a:lstStyle/>
          <a:p>
            <a:pPr marL="12700">
              <a:lnSpc>
                <a:spcPct val="100000"/>
              </a:lnSpc>
              <a:spcBef>
                <a:spcPts val="100"/>
              </a:spcBef>
            </a:pPr>
            <a:r>
              <a:rPr sz="5400" b="1" spc="-70" dirty="0">
                <a:solidFill>
                  <a:srgbClr val="EF5237"/>
                </a:solidFill>
                <a:latin typeface="Arial"/>
                <a:cs typeface="Arial"/>
              </a:rPr>
              <a:t>03</a:t>
            </a:r>
            <a:endParaRPr sz="5400" dirty="0">
              <a:solidFill>
                <a:srgbClr val="EF5237"/>
              </a:solidFill>
              <a:latin typeface="Arial"/>
              <a:cs typeface="Arial"/>
            </a:endParaRPr>
          </a:p>
        </p:txBody>
      </p:sp>
      <p:sp>
        <p:nvSpPr>
          <p:cNvPr id="33" name="object 12"/>
          <p:cNvSpPr txBox="1"/>
          <p:nvPr/>
        </p:nvSpPr>
        <p:spPr>
          <a:xfrm>
            <a:off x="674801" y="7514782"/>
            <a:ext cx="945455" cy="843821"/>
          </a:xfrm>
          <a:prstGeom prst="rect">
            <a:avLst/>
          </a:prstGeom>
        </p:spPr>
        <p:txBody>
          <a:bodyPr vert="horz" wrap="square" lIns="0" tIns="12700" rIns="0" bIns="0" rtlCol="0">
            <a:spAutoFit/>
          </a:bodyPr>
          <a:lstStyle/>
          <a:p>
            <a:pPr marL="12700">
              <a:lnSpc>
                <a:spcPct val="100000"/>
              </a:lnSpc>
              <a:spcBef>
                <a:spcPts val="100"/>
              </a:spcBef>
            </a:pPr>
            <a:r>
              <a:rPr sz="5400" b="1" spc="-70" dirty="0">
                <a:solidFill>
                  <a:srgbClr val="EF5237"/>
                </a:solidFill>
                <a:latin typeface="Arial"/>
                <a:cs typeface="Arial"/>
              </a:rPr>
              <a:t>0</a:t>
            </a:r>
            <a:r>
              <a:rPr lang="ru-RU" sz="5400" b="1" spc="-70" dirty="0">
                <a:solidFill>
                  <a:srgbClr val="EF5237"/>
                </a:solidFill>
                <a:latin typeface="Arial"/>
                <a:cs typeface="Arial"/>
              </a:rPr>
              <a:t>4</a:t>
            </a:r>
            <a:endParaRPr sz="5400" dirty="0">
              <a:solidFill>
                <a:srgbClr val="EF5237"/>
              </a:solidFill>
              <a:latin typeface="Arial"/>
              <a:cs typeface="Arial"/>
            </a:endParaRPr>
          </a:p>
        </p:txBody>
      </p:sp>
      <p:sp>
        <p:nvSpPr>
          <p:cNvPr id="21" name="Прямоугольник 20"/>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grpSp>
        <p:nvGrpSpPr>
          <p:cNvPr id="23" name="Группа 22"/>
          <p:cNvGrpSpPr/>
          <p:nvPr/>
        </p:nvGrpSpPr>
        <p:grpSpPr>
          <a:xfrm>
            <a:off x="12146660" y="5032693"/>
            <a:ext cx="1617715" cy="728022"/>
            <a:chOff x="12146660" y="5032693"/>
            <a:chExt cx="1617715" cy="728022"/>
          </a:xfrm>
        </p:grpSpPr>
        <p:sp>
          <p:nvSpPr>
            <p:cNvPr id="24" name="Прямоугольник 23"/>
            <p:cNvSpPr/>
            <p:nvPr/>
          </p:nvSpPr>
          <p:spPr>
            <a:xfrm>
              <a:off x="12146660" y="5032693"/>
              <a:ext cx="1607439" cy="7280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2146661" y="5043227"/>
              <a:ext cx="1617714" cy="707886"/>
            </a:xfrm>
            <a:prstGeom prst="rect">
              <a:avLst/>
            </a:prstGeom>
            <a:noFill/>
          </p:spPr>
          <p:txBody>
            <a:bodyPr wrap="square" rtlCol="0">
              <a:spAutoFit/>
            </a:bodyPr>
            <a:lstStyle/>
            <a:p>
              <a:pPr algn="ctr"/>
              <a:r>
                <a:rPr lang="ru-RU" sz="2000" spc="20" dirty="0">
                  <a:latin typeface="Gothic Uralic"/>
                  <a:hlinkClick r:id="rId4"/>
                </a:rPr>
                <a:t>Образцы документов</a:t>
              </a:r>
              <a:endParaRPr lang="ru-RU" sz="2000" spc="20" dirty="0">
                <a:latin typeface="Gothic Uralic"/>
              </a:endParaRPr>
            </a:p>
          </p:txBody>
        </p:sp>
      </p:grpSp>
    </p:spTree>
    <p:extLst>
      <p:ext uri="{BB962C8B-B14F-4D97-AF65-F5344CB8AC3E}">
        <p14:creationId xmlns:p14="http://schemas.microsoft.com/office/powerpoint/2010/main" val="572139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2"/>
          <p:cNvSpPr txBox="1">
            <a:spLocks noGrp="1"/>
          </p:cNvSpPr>
          <p:nvPr>
            <p:ph type="title"/>
          </p:nvPr>
        </p:nvSpPr>
        <p:spPr>
          <a:xfrm>
            <a:off x="674801" y="1131442"/>
            <a:ext cx="9809301" cy="382156"/>
          </a:xfrm>
          <a:prstGeom prst="rect">
            <a:avLst/>
          </a:prstGeom>
        </p:spPr>
        <p:txBody>
          <a:bodyPr vert="horz" wrap="square" lIns="0" tIns="12700" rIns="0" bIns="0" rtlCol="0">
            <a:spAutoFit/>
          </a:bodyPr>
          <a:lstStyle/>
          <a:p>
            <a:pPr marL="12700">
              <a:lnSpc>
                <a:spcPct val="100000"/>
              </a:lnSpc>
              <a:spcBef>
                <a:spcPts val="100"/>
              </a:spcBef>
            </a:pPr>
            <a:r>
              <a:rPr sz="2400" kern="1200" dirty="0">
                <a:solidFill>
                  <a:srgbClr val="EF5237"/>
                </a:solidFill>
                <a:latin typeface="Verdana"/>
                <a:ea typeface="+mn-ea"/>
                <a:cs typeface="Verdana"/>
              </a:rPr>
              <a:t>О возможностях использования труда работников</a:t>
            </a:r>
          </a:p>
        </p:txBody>
      </p:sp>
      <p:sp>
        <p:nvSpPr>
          <p:cNvPr id="13" name="object 3"/>
          <p:cNvSpPr txBox="1"/>
          <p:nvPr/>
        </p:nvSpPr>
        <p:spPr>
          <a:xfrm>
            <a:off x="1114323" y="2009058"/>
            <a:ext cx="10328325" cy="3631122"/>
          </a:xfrm>
          <a:prstGeom prst="rect">
            <a:avLst/>
          </a:prstGeom>
        </p:spPr>
        <p:txBody>
          <a:bodyPr vert="horz" wrap="square" lIns="0" tIns="13335" rIns="0" bIns="0" rtlCol="0">
            <a:spAutoFit/>
          </a:bodyPr>
          <a:lstStyle/>
          <a:p>
            <a:pPr marL="12700">
              <a:lnSpc>
                <a:spcPct val="100000"/>
              </a:lnSpc>
              <a:spcBef>
                <a:spcPts val="105"/>
              </a:spcBef>
            </a:pPr>
            <a:r>
              <a:rPr b="1" spc="-95" dirty="0">
                <a:latin typeface="Verdana"/>
                <a:cs typeface="Verdana"/>
              </a:rPr>
              <a:t>Выбрать один </a:t>
            </a:r>
            <a:r>
              <a:rPr b="1" spc="-145" dirty="0">
                <a:latin typeface="Verdana"/>
                <a:cs typeface="Verdana"/>
              </a:rPr>
              <a:t>из </a:t>
            </a:r>
            <a:r>
              <a:rPr b="1" spc="-80" dirty="0">
                <a:latin typeface="Verdana"/>
                <a:cs typeface="Verdana"/>
              </a:rPr>
              <a:t>вариантов </a:t>
            </a:r>
            <a:r>
              <a:rPr b="1" spc="-90" dirty="0">
                <a:latin typeface="Verdana"/>
                <a:cs typeface="Verdana"/>
              </a:rPr>
              <a:t>организации </a:t>
            </a:r>
            <a:r>
              <a:rPr b="1" spc="-55" dirty="0">
                <a:latin typeface="Verdana"/>
                <a:cs typeface="Verdana"/>
              </a:rPr>
              <a:t>работы </a:t>
            </a:r>
            <a:r>
              <a:rPr b="1" spc="-75" dirty="0">
                <a:latin typeface="Verdana"/>
                <a:cs typeface="Verdana"/>
              </a:rPr>
              <a:t>сотрудников, </a:t>
            </a:r>
            <a:r>
              <a:rPr b="1" spc="-85" dirty="0">
                <a:latin typeface="Verdana"/>
                <a:cs typeface="Verdana"/>
              </a:rPr>
              <a:t>исходя </a:t>
            </a:r>
            <a:r>
              <a:rPr b="1" spc="-145" dirty="0">
                <a:latin typeface="Verdana"/>
                <a:cs typeface="Verdana"/>
              </a:rPr>
              <a:t>из </a:t>
            </a:r>
            <a:r>
              <a:rPr b="1" spc="-80" dirty="0">
                <a:latin typeface="Verdana"/>
                <a:cs typeface="Verdana"/>
              </a:rPr>
              <a:t>специфики </a:t>
            </a:r>
            <a:r>
              <a:rPr b="1" spc="-55" dirty="0">
                <a:latin typeface="Verdana"/>
                <a:cs typeface="Verdana"/>
              </a:rPr>
              <a:t>работы</a:t>
            </a:r>
            <a:r>
              <a:rPr b="1" spc="-5" dirty="0">
                <a:latin typeface="Verdana"/>
                <a:cs typeface="Verdana"/>
              </a:rPr>
              <a:t> </a:t>
            </a:r>
            <a:r>
              <a:rPr b="1" spc="-105" dirty="0">
                <a:latin typeface="Verdana"/>
                <a:cs typeface="Verdana"/>
              </a:rPr>
              <a:t>компании:</a:t>
            </a:r>
            <a:endParaRPr dirty="0">
              <a:latin typeface="Verdana"/>
              <a:cs typeface="Verdana"/>
            </a:endParaRPr>
          </a:p>
          <a:p>
            <a:pPr marL="190500" indent="-178435">
              <a:lnSpc>
                <a:spcPct val="100000"/>
              </a:lnSpc>
              <a:spcBef>
                <a:spcPts val="35"/>
              </a:spcBef>
              <a:buChar char="—"/>
              <a:tabLst>
                <a:tab pos="191135" algn="l"/>
              </a:tabLst>
            </a:pPr>
            <a:r>
              <a:rPr spc="15" dirty="0">
                <a:latin typeface="Gothic Uralic"/>
                <a:cs typeface="Gothic Uralic"/>
              </a:rPr>
              <a:t>установление</a:t>
            </a:r>
            <a:r>
              <a:rPr spc="-40" dirty="0">
                <a:latin typeface="Gothic Uralic"/>
                <a:cs typeface="Gothic Uralic"/>
              </a:rPr>
              <a:t> </a:t>
            </a:r>
            <a:r>
              <a:rPr spc="20" dirty="0">
                <a:latin typeface="Gothic Uralic"/>
                <a:cs typeface="Gothic Uralic"/>
              </a:rPr>
              <a:t>неполного</a:t>
            </a:r>
            <a:r>
              <a:rPr spc="10" dirty="0">
                <a:latin typeface="Gothic Uralic"/>
                <a:cs typeface="Gothic Uralic"/>
              </a:rPr>
              <a:t> </a:t>
            </a:r>
            <a:r>
              <a:rPr spc="-5" dirty="0">
                <a:latin typeface="Gothic Uralic"/>
                <a:cs typeface="Gothic Uralic"/>
              </a:rPr>
              <a:t>рабочего</a:t>
            </a:r>
            <a:r>
              <a:rPr spc="-15" dirty="0">
                <a:latin typeface="Gothic Uralic"/>
                <a:cs typeface="Gothic Uralic"/>
              </a:rPr>
              <a:t> </a:t>
            </a:r>
            <a:r>
              <a:rPr spc="35" dirty="0">
                <a:latin typeface="Gothic Uralic"/>
                <a:cs typeface="Gothic Uralic"/>
              </a:rPr>
              <a:t>времени</a:t>
            </a:r>
            <a:r>
              <a:rPr spc="-50" dirty="0">
                <a:latin typeface="Gothic Uralic"/>
                <a:cs typeface="Gothic Uralic"/>
              </a:rPr>
              <a:t> </a:t>
            </a:r>
            <a:r>
              <a:rPr spc="15" dirty="0">
                <a:latin typeface="Gothic Uralic"/>
                <a:cs typeface="Gothic Uralic"/>
              </a:rPr>
              <a:t>(неполного</a:t>
            </a:r>
            <a:r>
              <a:rPr spc="20" dirty="0">
                <a:latin typeface="Gothic Uralic"/>
                <a:cs typeface="Gothic Uralic"/>
              </a:rPr>
              <a:t> </a:t>
            </a:r>
            <a:r>
              <a:rPr spc="-5" dirty="0">
                <a:latin typeface="Gothic Uralic"/>
                <a:cs typeface="Gothic Uralic"/>
              </a:rPr>
              <a:t>рабочего</a:t>
            </a:r>
            <a:r>
              <a:rPr spc="-15" dirty="0">
                <a:latin typeface="Gothic Uralic"/>
                <a:cs typeface="Gothic Uralic"/>
              </a:rPr>
              <a:t> </a:t>
            </a:r>
            <a:r>
              <a:rPr spc="-10" dirty="0">
                <a:latin typeface="Gothic Uralic"/>
                <a:cs typeface="Gothic Uralic"/>
              </a:rPr>
              <a:t>дня</a:t>
            </a:r>
            <a:r>
              <a:rPr spc="-20" dirty="0">
                <a:latin typeface="Gothic Uralic"/>
                <a:cs typeface="Gothic Uralic"/>
              </a:rPr>
              <a:t> </a:t>
            </a:r>
            <a:r>
              <a:rPr spc="5" dirty="0">
                <a:latin typeface="Gothic Uralic"/>
                <a:cs typeface="Gothic Uralic"/>
              </a:rPr>
              <a:t>и/или</a:t>
            </a:r>
            <a:r>
              <a:rPr spc="-40" dirty="0">
                <a:latin typeface="Gothic Uralic"/>
                <a:cs typeface="Gothic Uralic"/>
              </a:rPr>
              <a:t> </a:t>
            </a:r>
            <a:r>
              <a:rPr spc="25" dirty="0">
                <a:latin typeface="Gothic Uralic"/>
                <a:cs typeface="Gothic Uralic"/>
              </a:rPr>
              <a:t>неполной</a:t>
            </a:r>
            <a:r>
              <a:rPr spc="10" dirty="0">
                <a:latin typeface="Gothic Uralic"/>
                <a:cs typeface="Gothic Uralic"/>
              </a:rPr>
              <a:t> </a:t>
            </a:r>
            <a:r>
              <a:rPr spc="-5" dirty="0">
                <a:latin typeface="Gothic Uralic"/>
                <a:cs typeface="Gothic Uralic"/>
              </a:rPr>
              <a:t>рабочей</a:t>
            </a:r>
            <a:r>
              <a:rPr spc="-40" dirty="0">
                <a:latin typeface="Gothic Uralic"/>
                <a:cs typeface="Gothic Uralic"/>
              </a:rPr>
              <a:t> </a:t>
            </a:r>
            <a:r>
              <a:rPr dirty="0">
                <a:latin typeface="Gothic Uralic"/>
                <a:cs typeface="Gothic Uralic"/>
              </a:rPr>
              <a:t>недели);</a:t>
            </a:r>
          </a:p>
          <a:p>
            <a:pPr marL="203200" marR="5080" indent="-190500">
              <a:lnSpc>
                <a:spcPct val="102699"/>
              </a:lnSpc>
              <a:buChar char="—"/>
              <a:tabLst>
                <a:tab pos="191135" algn="l"/>
              </a:tabLst>
            </a:pPr>
            <a:r>
              <a:rPr dirty="0">
                <a:latin typeface="Gothic Uralic"/>
                <a:cs typeface="Gothic Uralic"/>
              </a:rPr>
              <a:t>перевод</a:t>
            </a:r>
            <a:r>
              <a:rPr spc="-30" dirty="0">
                <a:latin typeface="Gothic Uralic"/>
                <a:cs typeface="Gothic Uralic"/>
              </a:rPr>
              <a:t> </a:t>
            </a:r>
            <a:r>
              <a:rPr spc="15" dirty="0">
                <a:latin typeface="Gothic Uralic"/>
                <a:cs typeface="Gothic Uralic"/>
              </a:rPr>
              <a:t>работника</a:t>
            </a:r>
            <a:r>
              <a:rPr spc="-5" dirty="0">
                <a:latin typeface="Gothic Uralic"/>
                <a:cs typeface="Gothic Uralic"/>
              </a:rPr>
              <a:t> </a:t>
            </a:r>
            <a:r>
              <a:rPr spc="35" dirty="0">
                <a:latin typeface="Gothic Uralic"/>
                <a:cs typeface="Gothic Uralic"/>
              </a:rPr>
              <a:t>на</a:t>
            </a:r>
            <a:r>
              <a:rPr spc="-5" dirty="0">
                <a:latin typeface="Gothic Uralic"/>
                <a:cs typeface="Gothic Uralic"/>
              </a:rPr>
              <a:t> </a:t>
            </a:r>
            <a:r>
              <a:rPr spc="20" dirty="0">
                <a:latin typeface="Gothic Uralic"/>
                <a:cs typeface="Gothic Uralic"/>
              </a:rPr>
              <a:t>дистанционную</a:t>
            </a:r>
            <a:r>
              <a:rPr spc="-15" dirty="0">
                <a:latin typeface="Gothic Uralic"/>
                <a:cs typeface="Gothic Uralic"/>
              </a:rPr>
              <a:t> </a:t>
            </a:r>
            <a:r>
              <a:rPr dirty="0">
                <a:latin typeface="Gothic Uralic"/>
                <a:cs typeface="Gothic Uralic"/>
              </a:rPr>
              <a:t>работу,</a:t>
            </a:r>
            <a:r>
              <a:rPr spc="-10" dirty="0">
                <a:latin typeface="Gothic Uralic"/>
                <a:cs typeface="Gothic Uralic"/>
              </a:rPr>
              <a:t> </a:t>
            </a:r>
            <a:r>
              <a:rPr spc="5" dirty="0">
                <a:latin typeface="Gothic Uralic"/>
                <a:cs typeface="Gothic Uralic"/>
              </a:rPr>
              <a:t>работу</a:t>
            </a:r>
            <a:r>
              <a:rPr spc="-10" dirty="0">
                <a:latin typeface="Gothic Uralic"/>
                <a:cs typeface="Gothic Uralic"/>
              </a:rPr>
              <a:t> </a:t>
            </a:r>
            <a:r>
              <a:rPr spc="-5" dirty="0">
                <a:latin typeface="Gothic Uralic"/>
                <a:cs typeface="Gothic Uralic"/>
              </a:rPr>
              <a:t>в</a:t>
            </a:r>
            <a:r>
              <a:rPr spc="10" dirty="0">
                <a:latin typeface="Gothic Uralic"/>
                <a:cs typeface="Gothic Uralic"/>
              </a:rPr>
              <a:t> </a:t>
            </a:r>
            <a:r>
              <a:rPr dirty="0">
                <a:latin typeface="Gothic Uralic"/>
                <a:cs typeface="Gothic Uralic"/>
              </a:rPr>
              <a:t>качестве</a:t>
            </a:r>
            <a:r>
              <a:rPr spc="-25" dirty="0">
                <a:latin typeface="Gothic Uralic"/>
                <a:cs typeface="Gothic Uralic"/>
              </a:rPr>
              <a:t> </a:t>
            </a:r>
            <a:r>
              <a:rPr spc="35" dirty="0">
                <a:latin typeface="Gothic Uralic"/>
                <a:cs typeface="Gothic Uralic"/>
              </a:rPr>
              <a:t>надомника</a:t>
            </a:r>
            <a:r>
              <a:rPr spc="-15" dirty="0">
                <a:latin typeface="Gothic Uralic"/>
                <a:cs typeface="Gothic Uralic"/>
              </a:rPr>
              <a:t> </a:t>
            </a:r>
            <a:r>
              <a:rPr spc="-5" dirty="0">
                <a:latin typeface="Gothic Uralic"/>
                <a:cs typeface="Gothic Uralic"/>
              </a:rPr>
              <a:t>(за</a:t>
            </a:r>
            <a:r>
              <a:rPr spc="20" dirty="0">
                <a:latin typeface="Gothic Uralic"/>
                <a:cs typeface="Gothic Uralic"/>
              </a:rPr>
              <a:t> </a:t>
            </a:r>
            <a:r>
              <a:rPr spc="10" dirty="0">
                <a:latin typeface="Gothic Uralic"/>
                <a:cs typeface="Gothic Uralic"/>
              </a:rPr>
              <a:t>искл.</a:t>
            </a:r>
            <a:r>
              <a:rPr spc="-20" dirty="0">
                <a:latin typeface="Gothic Uralic"/>
                <a:cs typeface="Gothic Uralic"/>
              </a:rPr>
              <a:t> </a:t>
            </a:r>
            <a:r>
              <a:rPr spc="10" dirty="0">
                <a:latin typeface="Gothic Uralic"/>
                <a:cs typeface="Gothic Uralic"/>
              </a:rPr>
              <a:t>косметологических,</a:t>
            </a:r>
            <a:r>
              <a:rPr spc="-40" dirty="0">
                <a:latin typeface="Gothic Uralic"/>
                <a:cs typeface="Gothic Uralic"/>
              </a:rPr>
              <a:t> </a:t>
            </a:r>
            <a:r>
              <a:rPr spc="25" dirty="0">
                <a:latin typeface="Gothic Uralic"/>
                <a:cs typeface="Gothic Uralic"/>
              </a:rPr>
              <a:t>парикмахерских  </a:t>
            </a:r>
            <a:r>
              <a:rPr spc="10" dirty="0">
                <a:latin typeface="Gothic Uralic"/>
                <a:cs typeface="Gothic Uralic"/>
              </a:rPr>
              <a:t>и </a:t>
            </a:r>
            <a:r>
              <a:rPr spc="-15" dirty="0">
                <a:latin typeface="Gothic Uralic"/>
                <a:cs typeface="Gothic Uralic"/>
              </a:rPr>
              <a:t>других </a:t>
            </a:r>
            <a:r>
              <a:rPr spc="15" dirty="0">
                <a:latin typeface="Gothic Uralic"/>
                <a:cs typeface="Gothic Uralic"/>
              </a:rPr>
              <a:t>подобных</a:t>
            </a:r>
            <a:r>
              <a:rPr spc="-70" dirty="0">
                <a:latin typeface="Gothic Uralic"/>
                <a:cs typeface="Gothic Uralic"/>
              </a:rPr>
              <a:t> </a:t>
            </a:r>
            <a:r>
              <a:rPr spc="-5" dirty="0">
                <a:latin typeface="Gothic Uralic"/>
                <a:cs typeface="Gothic Uralic"/>
              </a:rPr>
              <a:t>услуг);</a:t>
            </a:r>
            <a:endParaRPr dirty="0">
              <a:latin typeface="Gothic Uralic"/>
              <a:cs typeface="Gothic Uralic"/>
            </a:endParaRPr>
          </a:p>
          <a:p>
            <a:pPr marL="190500" indent="-178435">
              <a:lnSpc>
                <a:spcPct val="100000"/>
              </a:lnSpc>
              <a:spcBef>
                <a:spcPts val="35"/>
              </a:spcBef>
              <a:buChar char="—"/>
              <a:tabLst>
                <a:tab pos="191135" algn="l"/>
              </a:tabLst>
            </a:pPr>
            <a:r>
              <a:rPr spc="5" dirty="0">
                <a:latin typeface="Gothic Uralic"/>
                <a:cs typeface="Gothic Uralic"/>
              </a:rPr>
              <a:t>предоставление</a:t>
            </a:r>
            <a:r>
              <a:rPr spc="-45" dirty="0">
                <a:latin typeface="Gothic Uralic"/>
                <a:cs typeface="Gothic Uralic"/>
              </a:rPr>
              <a:t> </a:t>
            </a:r>
            <a:r>
              <a:rPr spc="5" dirty="0">
                <a:latin typeface="Gothic Uralic"/>
                <a:cs typeface="Gothic Uralic"/>
              </a:rPr>
              <a:t>ежегодного</a:t>
            </a:r>
            <a:r>
              <a:rPr spc="-5" dirty="0">
                <a:latin typeface="Gothic Uralic"/>
                <a:cs typeface="Gothic Uralic"/>
              </a:rPr>
              <a:t> </a:t>
            </a:r>
            <a:r>
              <a:rPr spc="10" dirty="0">
                <a:latin typeface="Gothic Uralic"/>
                <a:cs typeface="Gothic Uralic"/>
              </a:rPr>
              <a:t>оплачиваемого</a:t>
            </a:r>
            <a:r>
              <a:rPr spc="-20" dirty="0">
                <a:latin typeface="Gothic Uralic"/>
                <a:cs typeface="Gothic Uralic"/>
              </a:rPr>
              <a:t> </a:t>
            </a:r>
            <a:r>
              <a:rPr spc="20" dirty="0">
                <a:latin typeface="Gothic Uralic"/>
                <a:cs typeface="Gothic Uralic"/>
              </a:rPr>
              <a:t>отпуска</a:t>
            </a:r>
            <a:r>
              <a:rPr spc="-20" dirty="0">
                <a:latin typeface="Gothic Uralic"/>
                <a:cs typeface="Gothic Uralic"/>
              </a:rPr>
              <a:t> </a:t>
            </a:r>
            <a:r>
              <a:rPr spc="-15" dirty="0">
                <a:latin typeface="Gothic Uralic"/>
                <a:cs typeface="Gothic Uralic"/>
              </a:rPr>
              <a:t>(в</a:t>
            </a:r>
            <a:r>
              <a:rPr spc="10" dirty="0">
                <a:latin typeface="Gothic Uralic"/>
                <a:cs typeface="Gothic Uralic"/>
              </a:rPr>
              <a:t> </a:t>
            </a:r>
            <a:r>
              <a:rPr spc="-10" dirty="0">
                <a:latin typeface="Gothic Uralic"/>
                <a:cs typeface="Gothic Uralic"/>
              </a:rPr>
              <a:t>т.ч. </a:t>
            </a:r>
            <a:r>
              <a:rPr spc="20" dirty="0">
                <a:latin typeface="Gothic Uralic"/>
                <a:cs typeface="Gothic Uralic"/>
              </a:rPr>
              <a:t>перенос</a:t>
            </a:r>
            <a:r>
              <a:rPr spc="-15" dirty="0">
                <a:latin typeface="Gothic Uralic"/>
                <a:cs typeface="Gothic Uralic"/>
              </a:rPr>
              <a:t> </a:t>
            </a:r>
            <a:r>
              <a:rPr spc="20" dirty="0">
                <a:latin typeface="Gothic Uralic"/>
                <a:cs typeface="Gothic Uralic"/>
              </a:rPr>
              <a:t>запланированного</a:t>
            </a:r>
            <a:r>
              <a:rPr spc="-20" dirty="0">
                <a:latin typeface="Gothic Uralic"/>
                <a:cs typeface="Gothic Uralic"/>
              </a:rPr>
              <a:t> </a:t>
            </a:r>
            <a:r>
              <a:rPr spc="20" dirty="0">
                <a:latin typeface="Gothic Uralic"/>
                <a:cs typeface="Gothic Uralic"/>
              </a:rPr>
              <a:t>отпуска</a:t>
            </a:r>
            <a:r>
              <a:rPr spc="-5" dirty="0">
                <a:latin typeface="Gothic Uralic"/>
                <a:cs typeface="Gothic Uralic"/>
              </a:rPr>
              <a:t> </a:t>
            </a:r>
            <a:r>
              <a:rPr spc="35" dirty="0">
                <a:latin typeface="Gothic Uralic"/>
                <a:cs typeface="Gothic Uralic"/>
              </a:rPr>
              <a:t>по</a:t>
            </a:r>
            <a:r>
              <a:rPr spc="-10" dirty="0">
                <a:latin typeface="Gothic Uralic"/>
                <a:cs typeface="Gothic Uralic"/>
              </a:rPr>
              <a:t> </a:t>
            </a:r>
            <a:r>
              <a:rPr spc="60" dirty="0">
                <a:latin typeface="Gothic Uralic"/>
                <a:cs typeface="Gothic Uralic"/>
              </a:rPr>
              <a:t>графику</a:t>
            </a:r>
            <a:r>
              <a:rPr spc="-35" dirty="0">
                <a:latin typeface="Gothic Uralic"/>
                <a:cs typeface="Gothic Uralic"/>
              </a:rPr>
              <a:t> </a:t>
            </a:r>
            <a:r>
              <a:rPr spc="10" dirty="0">
                <a:latin typeface="Gothic Uralic"/>
                <a:cs typeface="Gothic Uralic"/>
              </a:rPr>
              <a:t>отпусков),</a:t>
            </a:r>
            <a:endParaRPr dirty="0">
              <a:latin typeface="Gothic Uralic"/>
              <a:cs typeface="Gothic Uralic"/>
            </a:endParaRPr>
          </a:p>
          <a:p>
            <a:pPr marL="190500" indent="-178435">
              <a:lnSpc>
                <a:spcPct val="100000"/>
              </a:lnSpc>
              <a:spcBef>
                <a:spcPts val="40"/>
              </a:spcBef>
              <a:buChar char="—"/>
              <a:tabLst>
                <a:tab pos="191135" algn="l"/>
              </a:tabLst>
            </a:pPr>
            <a:r>
              <a:rPr dirty="0">
                <a:latin typeface="Gothic Uralic"/>
                <a:cs typeface="Gothic Uralic"/>
              </a:rPr>
              <a:t>перевод </a:t>
            </a:r>
            <a:r>
              <a:rPr spc="15" dirty="0">
                <a:latin typeface="Gothic Uralic"/>
                <a:cs typeface="Gothic Uralic"/>
              </a:rPr>
              <a:t>работника </a:t>
            </a:r>
            <a:r>
              <a:rPr spc="35" dirty="0">
                <a:latin typeface="Gothic Uralic"/>
                <a:cs typeface="Gothic Uralic"/>
              </a:rPr>
              <a:t>на </a:t>
            </a:r>
            <a:r>
              <a:rPr spc="-20" dirty="0">
                <a:latin typeface="Gothic Uralic"/>
                <a:cs typeface="Gothic Uralic"/>
              </a:rPr>
              <a:t>другую</a:t>
            </a:r>
            <a:r>
              <a:rPr spc="-155" dirty="0">
                <a:latin typeface="Gothic Uralic"/>
                <a:cs typeface="Gothic Uralic"/>
              </a:rPr>
              <a:t> </a:t>
            </a:r>
            <a:r>
              <a:rPr spc="10" dirty="0">
                <a:latin typeface="Gothic Uralic"/>
                <a:cs typeface="Gothic Uralic"/>
              </a:rPr>
              <a:t>должность;</a:t>
            </a:r>
            <a:endParaRPr dirty="0">
              <a:latin typeface="Gothic Uralic"/>
              <a:cs typeface="Gothic Uralic"/>
            </a:endParaRPr>
          </a:p>
          <a:p>
            <a:pPr marL="190500" indent="-178435">
              <a:lnSpc>
                <a:spcPct val="100000"/>
              </a:lnSpc>
              <a:spcBef>
                <a:spcPts val="35"/>
              </a:spcBef>
              <a:buChar char="—"/>
              <a:tabLst>
                <a:tab pos="191135" algn="l"/>
              </a:tabLst>
            </a:pPr>
            <a:r>
              <a:rPr spc="5" dirty="0">
                <a:latin typeface="Gothic Uralic"/>
                <a:cs typeface="Gothic Uralic"/>
              </a:rPr>
              <a:t>объявление простоя </a:t>
            </a:r>
            <a:r>
              <a:rPr spc="-5" dirty="0">
                <a:latin typeface="Gothic Uralic"/>
                <a:cs typeface="Gothic Uralic"/>
              </a:rPr>
              <a:t>(если </a:t>
            </a:r>
            <a:r>
              <a:rPr dirty="0">
                <a:latin typeface="Gothic Uralic"/>
                <a:cs typeface="Gothic Uralic"/>
              </a:rPr>
              <a:t>деятельность </a:t>
            </a:r>
            <a:r>
              <a:rPr spc="45" dirty="0">
                <a:latin typeface="Gothic Uralic"/>
                <a:cs typeface="Gothic Uralic"/>
              </a:rPr>
              <a:t>компании</a:t>
            </a:r>
            <a:r>
              <a:rPr spc="-135" dirty="0">
                <a:latin typeface="Gothic Uralic"/>
                <a:cs typeface="Gothic Uralic"/>
              </a:rPr>
              <a:t> </a:t>
            </a:r>
            <a:r>
              <a:rPr spc="15" dirty="0" err="1">
                <a:latin typeface="Gothic Uralic"/>
                <a:cs typeface="Gothic Uralic"/>
              </a:rPr>
              <a:t>приостановлена</a:t>
            </a:r>
            <a:r>
              <a:rPr spc="15" dirty="0">
                <a:latin typeface="Gothic Uralic"/>
                <a:cs typeface="Gothic Uralic"/>
              </a:rPr>
              <a:t>)</a:t>
            </a:r>
            <a:r>
              <a:rPr lang="ru-RU" spc="15" dirty="0">
                <a:latin typeface="Gothic Uralic"/>
                <a:cs typeface="Gothic Uralic"/>
              </a:rPr>
              <a:t>.</a:t>
            </a:r>
          </a:p>
          <a:p>
            <a:pPr marL="190500" indent="-178435">
              <a:lnSpc>
                <a:spcPct val="100000"/>
              </a:lnSpc>
              <a:spcBef>
                <a:spcPts val="35"/>
              </a:spcBef>
              <a:buChar char="—"/>
              <a:tabLst>
                <a:tab pos="191135" algn="l"/>
              </a:tabLst>
            </a:pPr>
            <a:endParaRPr lang="ru-RU" spc="15" dirty="0">
              <a:latin typeface="Gothic Uralic"/>
              <a:cs typeface="Gothic Uralic"/>
            </a:endParaRPr>
          </a:p>
          <a:p>
            <a:pPr marL="190500" indent="-178435">
              <a:lnSpc>
                <a:spcPct val="100000"/>
              </a:lnSpc>
              <a:spcBef>
                <a:spcPts val="35"/>
              </a:spcBef>
              <a:buChar char="—"/>
              <a:tabLst>
                <a:tab pos="191135" algn="l"/>
              </a:tabLst>
            </a:pPr>
            <a:endParaRPr lang="ru-RU" spc="15" dirty="0">
              <a:latin typeface="Gothic Uralic"/>
              <a:cs typeface="Gothic Uralic"/>
            </a:endParaRPr>
          </a:p>
          <a:p>
            <a:pPr marL="190500" indent="-178435">
              <a:lnSpc>
                <a:spcPct val="100000"/>
              </a:lnSpc>
              <a:spcBef>
                <a:spcPts val="35"/>
              </a:spcBef>
              <a:buChar char="—"/>
              <a:tabLst>
                <a:tab pos="191135" algn="l"/>
              </a:tabLst>
            </a:pPr>
            <a:endParaRPr dirty="0">
              <a:latin typeface="Gothic Uralic"/>
              <a:cs typeface="Gothic Uralic"/>
            </a:endParaRPr>
          </a:p>
        </p:txBody>
      </p:sp>
      <p:sp>
        <p:nvSpPr>
          <p:cNvPr id="15" name="object 4"/>
          <p:cNvSpPr txBox="1"/>
          <p:nvPr/>
        </p:nvSpPr>
        <p:spPr>
          <a:xfrm>
            <a:off x="602132" y="1987029"/>
            <a:ext cx="336194"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01</a:t>
            </a:r>
            <a:endParaRPr sz="2400" dirty="0">
              <a:solidFill>
                <a:srgbClr val="EF5237"/>
              </a:solidFill>
              <a:latin typeface="Arial"/>
              <a:cs typeface="Arial"/>
            </a:endParaRPr>
          </a:p>
        </p:txBody>
      </p:sp>
      <p:sp>
        <p:nvSpPr>
          <p:cNvPr id="17" name="object 6"/>
          <p:cNvSpPr txBox="1"/>
          <p:nvPr/>
        </p:nvSpPr>
        <p:spPr>
          <a:xfrm>
            <a:off x="1114323" y="4918037"/>
            <a:ext cx="10163278" cy="290464"/>
          </a:xfrm>
          <a:prstGeom prst="rect">
            <a:avLst/>
          </a:prstGeom>
        </p:spPr>
        <p:txBody>
          <a:bodyPr vert="horz" wrap="square" lIns="0" tIns="13335" rIns="0" bIns="0" rtlCol="0">
            <a:spAutoFit/>
          </a:bodyPr>
          <a:lstStyle/>
          <a:p>
            <a:pPr marL="12700">
              <a:lnSpc>
                <a:spcPct val="100000"/>
              </a:lnSpc>
              <a:spcBef>
                <a:spcPts val="105"/>
              </a:spcBef>
            </a:pPr>
            <a:r>
              <a:rPr spc="25" dirty="0">
                <a:latin typeface="Gothic Uralic"/>
                <a:cs typeface="Gothic Uralic"/>
              </a:rPr>
              <a:t>Сообщить </a:t>
            </a:r>
            <a:r>
              <a:rPr spc="30" dirty="0">
                <a:latin typeface="Gothic Uralic"/>
                <a:cs typeface="Gothic Uralic"/>
              </a:rPr>
              <a:t>работникам </a:t>
            </a:r>
            <a:r>
              <a:rPr b="1" spc="-50" dirty="0">
                <a:latin typeface="Verdana"/>
                <a:cs typeface="Verdana"/>
              </a:rPr>
              <a:t>о </a:t>
            </a:r>
            <a:r>
              <a:rPr b="1" spc="-130" dirty="0">
                <a:latin typeface="Verdana"/>
                <a:cs typeface="Verdana"/>
              </a:rPr>
              <a:t>возможных </a:t>
            </a:r>
            <a:r>
              <a:rPr b="1" spc="-70" dirty="0">
                <a:latin typeface="Verdana"/>
                <a:cs typeface="Verdana"/>
              </a:rPr>
              <a:t>вариантах </a:t>
            </a:r>
            <a:r>
              <a:rPr b="1" spc="-110" dirty="0">
                <a:latin typeface="Verdana"/>
                <a:cs typeface="Verdana"/>
              </a:rPr>
              <a:t>изменения </a:t>
            </a:r>
            <a:r>
              <a:rPr b="1" spc="-100" dirty="0">
                <a:latin typeface="Verdana"/>
                <a:cs typeface="Verdana"/>
              </a:rPr>
              <a:t>условий</a:t>
            </a:r>
            <a:r>
              <a:rPr b="1" spc="-90" dirty="0">
                <a:latin typeface="Verdana"/>
                <a:cs typeface="Verdana"/>
              </a:rPr>
              <a:t> </a:t>
            </a:r>
            <a:r>
              <a:rPr b="1" spc="-50" dirty="0">
                <a:latin typeface="Verdana"/>
                <a:cs typeface="Verdana"/>
              </a:rPr>
              <a:t>труда.</a:t>
            </a:r>
            <a:endParaRPr sz="1200" dirty="0">
              <a:latin typeface="Verdana"/>
              <a:cs typeface="Verdana"/>
            </a:endParaRPr>
          </a:p>
        </p:txBody>
      </p:sp>
      <p:sp>
        <p:nvSpPr>
          <p:cNvPr id="18" name="object 7"/>
          <p:cNvSpPr txBox="1"/>
          <p:nvPr/>
        </p:nvSpPr>
        <p:spPr>
          <a:xfrm>
            <a:off x="597505" y="4867275"/>
            <a:ext cx="430073"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02</a:t>
            </a:r>
            <a:endParaRPr sz="1800" dirty="0">
              <a:solidFill>
                <a:srgbClr val="EF5237"/>
              </a:solidFill>
              <a:latin typeface="Arial"/>
              <a:cs typeface="Arial"/>
            </a:endParaRPr>
          </a:p>
        </p:txBody>
      </p:sp>
      <p:sp>
        <p:nvSpPr>
          <p:cNvPr id="20" name="object 9"/>
          <p:cNvSpPr txBox="1"/>
          <p:nvPr/>
        </p:nvSpPr>
        <p:spPr>
          <a:xfrm>
            <a:off x="1133371" y="5406073"/>
            <a:ext cx="10506177" cy="290464"/>
          </a:xfrm>
          <a:prstGeom prst="rect">
            <a:avLst/>
          </a:prstGeom>
        </p:spPr>
        <p:txBody>
          <a:bodyPr vert="horz" wrap="square" lIns="0" tIns="13335" rIns="0" bIns="0" rtlCol="0">
            <a:spAutoFit/>
          </a:bodyPr>
          <a:lstStyle/>
          <a:p>
            <a:pPr marL="12700">
              <a:lnSpc>
                <a:spcPct val="100000"/>
              </a:lnSpc>
              <a:spcBef>
                <a:spcPts val="105"/>
              </a:spcBef>
            </a:pPr>
            <a:r>
              <a:rPr b="1" spc="-60" dirty="0">
                <a:latin typeface="Verdana"/>
                <a:cs typeface="Verdana"/>
              </a:rPr>
              <a:t>Согласовать </a:t>
            </a:r>
            <a:r>
              <a:rPr b="1" spc="45" dirty="0">
                <a:latin typeface="Verdana"/>
                <a:cs typeface="Verdana"/>
              </a:rPr>
              <a:t>с</a:t>
            </a:r>
            <a:r>
              <a:rPr b="1" spc="-254" dirty="0">
                <a:latin typeface="Verdana"/>
                <a:cs typeface="Verdana"/>
              </a:rPr>
              <a:t> </a:t>
            </a:r>
            <a:r>
              <a:rPr b="1" spc="-70" dirty="0">
                <a:latin typeface="Verdana"/>
                <a:cs typeface="Verdana"/>
              </a:rPr>
              <a:t>работниками </a:t>
            </a:r>
            <a:r>
              <a:rPr b="1" spc="-114" dirty="0">
                <a:latin typeface="Verdana"/>
                <a:cs typeface="Verdana"/>
              </a:rPr>
              <a:t>выбранный </a:t>
            </a:r>
            <a:r>
              <a:rPr b="1" spc="-70" dirty="0">
                <a:latin typeface="Verdana"/>
                <a:cs typeface="Verdana"/>
              </a:rPr>
              <a:t>вариант </a:t>
            </a:r>
            <a:r>
              <a:rPr spc="35" dirty="0">
                <a:latin typeface="Gothic Uralic"/>
                <a:cs typeface="Gothic Uralic"/>
              </a:rPr>
              <a:t>изменения </a:t>
            </a:r>
            <a:r>
              <a:rPr dirty="0">
                <a:latin typeface="Gothic Uralic"/>
                <a:cs typeface="Gothic Uralic"/>
              </a:rPr>
              <a:t>условий </a:t>
            </a:r>
            <a:r>
              <a:rPr spc="-10" dirty="0">
                <a:latin typeface="Gothic Uralic"/>
                <a:cs typeface="Gothic Uralic"/>
              </a:rPr>
              <a:t>труда.</a:t>
            </a:r>
            <a:endParaRPr sz="1100" dirty="0">
              <a:latin typeface="Gothic Uralic"/>
              <a:cs typeface="Gothic Uralic"/>
            </a:endParaRPr>
          </a:p>
        </p:txBody>
      </p:sp>
      <p:sp>
        <p:nvSpPr>
          <p:cNvPr id="21" name="object 10"/>
          <p:cNvSpPr txBox="1"/>
          <p:nvPr/>
        </p:nvSpPr>
        <p:spPr>
          <a:xfrm>
            <a:off x="598265" y="5399519"/>
            <a:ext cx="4491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03</a:t>
            </a:r>
            <a:endParaRPr sz="1800" dirty="0">
              <a:solidFill>
                <a:srgbClr val="EF5237"/>
              </a:solidFill>
              <a:latin typeface="Arial"/>
              <a:cs typeface="Arial"/>
            </a:endParaRPr>
          </a:p>
        </p:txBody>
      </p:sp>
      <p:sp>
        <p:nvSpPr>
          <p:cNvPr id="23" name="object 12"/>
          <p:cNvSpPr txBox="1"/>
          <p:nvPr/>
        </p:nvSpPr>
        <p:spPr>
          <a:xfrm>
            <a:off x="1133371" y="5904137"/>
            <a:ext cx="10544277" cy="290464"/>
          </a:xfrm>
          <a:prstGeom prst="rect">
            <a:avLst/>
          </a:prstGeom>
        </p:spPr>
        <p:txBody>
          <a:bodyPr vert="horz" wrap="square" lIns="0" tIns="13335" rIns="0" bIns="0" rtlCol="0">
            <a:spAutoFit/>
          </a:bodyPr>
          <a:lstStyle/>
          <a:p>
            <a:pPr marL="12700">
              <a:lnSpc>
                <a:spcPct val="100000"/>
              </a:lnSpc>
              <a:spcBef>
                <a:spcPts val="105"/>
              </a:spcBef>
            </a:pPr>
            <a:r>
              <a:rPr spc="5" dirty="0">
                <a:latin typeface="Gothic Uralic"/>
                <a:cs typeface="Gothic Uralic"/>
              </a:rPr>
              <a:t>Заключить </a:t>
            </a:r>
            <a:r>
              <a:rPr b="1" spc="-105" dirty="0">
                <a:latin typeface="Verdana"/>
                <a:cs typeface="Verdana"/>
              </a:rPr>
              <a:t>дополнительные </a:t>
            </a:r>
            <a:r>
              <a:rPr b="1" spc="-95" dirty="0">
                <a:latin typeface="Verdana"/>
                <a:cs typeface="Verdana"/>
              </a:rPr>
              <a:t>соглашения </a:t>
            </a:r>
            <a:r>
              <a:rPr b="1" spc="-145" dirty="0">
                <a:latin typeface="Verdana"/>
                <a:cs typeface="Verdana"/>
              </a:rPr>
              <a:t>к </a:t>
            </a:r>
            <a:r>
              <a:rPr b="1" spc="-75" dirty="0">
                <a:latin typeface="Verdana"/>
                <a:cs typeface="Verdana"/>
              </a:rPr>
              <a:t>трудовым </a:t>
            </a:r>
            <a:r>
              <a:rPr b="1" spc="-70" dirty="0">
                <a:latin typeface="Verdana"/>
                <a:cs typeface="Verdana"/>
              </a:rPr>
              <a:t>договорам </a:t>
            </a:r>
            <a:r>
              <a:rPr spc="10" dirty="0">
                <a:latin typeface="Gothic Uralic"/>
                <a:cs typeface="Gothic Uralic"/>
              </a:rPr>
              <a:t>(</a:t>
            </a:r>
            <a:r>
              <a:rPr spc="10" dirty="0" err="1">
                <a:latin typeface="Gothic Uralic"/>
                <a:cs typeface="Gothic Uralic"/>
              </a:rPr>
              <a:t>варианты</a:t>
            </a:r>
            <a:r>
              <a:rPr spc="10" dirty="0">
                <a:latin typeface="Gothic Uralic"/>
                <a:cs typeface="Gothic Uralic"/>
              </a:rPr>
              <a:t> </a:t>
            </a:r>
            <a:r>
              <a:rPr spc="-5" dirty="0">
                <a:latin typeface="Gothic Uralic"/>
                <a:cs typeface="Gothic Uralic"/>
              </a:rPr>
              <a:t>01,02,</a:t>
            </a:r>
            <a:r>
              <a:rPr spc="-185" dirty="0">
                <a:latin typeface="Gothic Uralic"/>
                <a:cs typeface="Gothic Uralic"/>
              </a:rPr>
              <a:t> </a:t>
            </a:r>
            <a:r>
              <a:rPr spc="-5" dirty="0">
                <a:latin typeface="Gothic Uralic"/>
                <a:cs typeface="Gothic Uralic"/>
              </a:rPr>
              <a:t>04).</a:t>
            </a:r>
            <a:endParaRPr sz="1100" dirty="0">
              <a:latin typeface="Gothic Uralic"/>
              <a:cs typeface="Gothic Uralic"/>
            </a:endParaRPr>
          </a:p>
        </p:txBody>
      </p:sp>
      <p:sp>
        <p:nvSpPr>
          <p:cNvPr id="24" name="object 13"/>
          <p:cNvSpPr txBox="1"/>
          <p:nvPr/>
        </p:nvSpPr>
        <p:spPr>
          <a:xfrm>
            <a:off x="601300" y="5857875"/>
            <a:ext cx="4491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04</a:t>
            </a:r>
            <a:endParaRPr sz="1800" dirty="0">
              <a:solidFill>
                <a:srgbClr val="EF5237"/>
              </a:solidFill>
              <a:latin typeface="Arial"/>
              <a:cs typeface="Arial"/>
            </a:endParaRPr>
          </a:p>
        </p:txBody>
      </p:sp>
      <p:sp>
        <p:nvSpPr>
          <p:cNvPr id="26" name="object 15"/>
          <p:cNvSpPr txBox="1"/>
          <p:nvPr/>
        </p:nvSpPr>
        <p:spPr>
          <a:xfrm>
            <a:off x="1114323" y="6609802"/>
            <a:ext cx="11293005" cy="490006"/>
          </a:xfrm>
          <a:prstGeom prst="rect">
            <a:avLst/>
          </a:prstGeom>
        </p:spPr>
        <p:txBody>
          <a:bodyPr vert="horz" wrap="square" lIns="0" tIns="46355" rIns="0" bIns="0" rtlCol="0">
            <a:spAutoFit/>
          </a:bodyPr>
          <a:lstStyle/>
          <a:p>
            <a:pPr marL="12700" marR="5080">
              <a:lnSpc>
                <a:spcPct val="80000"/>
              </a:lnSpc>
              <a:spcBef>
                <a:spcPts val="365"/>
              </a:spcBef>
            </a:pPr>
            <a:r>
              <a:rPr b="1" spc="-120" dirty="0">
                <a:latin typeface="Verdana"/>
                <a:cs typeface="Verdana"/>
              </a:rPr>
              <a:t>Получить </a:t>
            </a:r>
            <a:r>
              <a:rPr b="1" spc="-114" dirty="0">
                <a:latin typeface="Verdana"/>
                <a:cs typeface="Verdana"/>
              </a:rPr>
              <a:t>заявление </a:t>
            </a:r>
            <a:r>
              <a:rPr b="1" spc="-30" dirty="0">
                <a:latin typeface="Verdana"/>
                <a:cs typeface="Verdana"/>
              </a:rPr>
              <a:t>от </a:t>
            </a:r>
            <a:r>
              <a:rPr b="1" spc="-65" dirty="0">
                <a:latin typeface="Verdana"/>
                <a:cs typeface="Verdana"/>
              </a:rPr>
              <a:t>работника </a:t>
            </a:r>
            <a:r>
              <a:rPr dirty="0">
                <a:latin typeface="Gothic Uralic"/>
                <a:cs typeface="Gothic Uralic"/>
              </a:rPr>
              <a:t>о </a:t>
            </a:r>
            <a:r>
              <a:rPr spc="20" dirty="0">
                <a:latin typeface="Gothic Uralic"/>
                <a:cs typeface="Gothic Uralic"/>
              </a:rPr>
              <a:t>переносе </a:t>
            </a:r>
            <a:r>
              <a:rPr spc="35" dirty="0">
                <a:latin typeface="Gothic Uralic"/>
                <a:cs typeface="Gothic Uralic"/>
              </a:rPr>
              <a:t>времени </a:t>
            </a:r>
            <a:r>
              <a:rPr spc="20" dirty="0">
                <a:latin typeface="Gothic Uralic"/>
                <a:cs typeface="Gothic Uralic"/>
              </a:rPr>
              <a:t>отпуска </a:t>
            </a:r>
            <a:r>
              <a:rPr spc="5" dirty="0">
                <a:latin typeface="Gothic Uralic"/>
                <a:cs typeface="Gothic Uralic"/>
              </a:rPr>
              <a:t>или </a:t>
            </a:r>
            <a:r>
              <a:rPr dirty="0">
                <a:latin typeface="Gothic Uralic"/>
                <a:cs typeface="Gothic Uralic"/>
              </a:rPr>
              <a:t>о </a:t>
            </a:r>
            <a:r>
              <a:rPr spc="5" dirty="0">
                <a:latin typeface="Gothic Uralic"/>
                <a:cs typeface="Gothic Uralic"/>
              </a:rPr>
              <a:t>предоставлении </a:t>
            </a:r>
            <a:r>
              <a:rPr spc="20" dirty="0">
                <a:latin typeface="Gothic Uralic"/>
                <a:cs typeface="Gothic Uralic"/>
              </a:rPr>
              <a:t>отпуска </a:t>
            </a:r>
            <a:r>
              <a:rPr spc="10" dirty="0">
                <a:latin typeface="Gothic Uralic"/>
                <a:cs typeface="Gothic Uralic"/>
              </a:rPr>
              <a:t>без сохранения заработной  </a:t>
            </a:r>
            <a:r>
              <a:rPr spc="25" dirty="0">
                <a:latin typeface="Gothic Uralic"/>
                <a:cs typeface="Gothic Uralic"/>
              </a:rPr>
              <a:t>платы </a:t>
            </a:r>
            <a:r>
              <a:rPr spc="10" dirty="0">
                <a:latin typeface="Gothic Uralic"/>
                <a:cs typeface="Gothic Uralic"/>
              </a:rPr>
              <a:t>(вариант</a:t>
            </a:r>
            <a:r>
              <a:rPr spc="-50" dirty="0">
                <a:latin typeface="Gothic Uralic"/>
                <a:cs typeface="Gothic Uralic"/>
              </a:rPr>
              <a:t> </a:t>
            </a:r>
            <a:r>
              <a:rPr spc="-5" dirty="0">
                <a:latin typeface="Gothic Uralic"/>
                <a:cs typeface="Gothic Uralic"/>
              </a:rPr>
              <a:t>03).</a:t>
            </a:r>
            <a:endParaRPr sz="1100" dirty="0">
              <a:latin typeface="Gothic Uralic"/>
              <a:cs typeface="Gothic Uralic"/>
            </a:endParaRPr>
          </a:p>
        </p:txBody>
      </p:sp>
      <p:sp>
        <p:nvSpPr>
          <p:cNvPr id="27" name="object 16"/>
          <p:cNvSpPr txBox="1"/>
          <p:nvPr/>
        </p:nvSpPr>
        <p:spPr>
          <a:xfrm>
            <a:off x="607619" y="6543675"/>
            <a:ext cx="391972"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05</a:t>
            </a:r>
            <a:endParaRPr sz="1800" dirty="0">
              <a:solidFill>
                <a:srgbClr val="EF5237"/>
              </a:solidFill>
              <a:latin typeface="Arial"/>
              <a:cs typeface="Arial"/>
            </a:endParaRPr>
          </a:p>
        </p:txBody>
      </p:sp>
      <p:sp>
        <p:nvSpPr>
          <p:cNvPr id="29" name="object 18"/>
          <p:cNvSpPr txBox="1"/>
          <p:nvPr/>
        </p:nvSpPr>
        <p:spPr>
          <a:xfrm>
            <a:off x="1133371" y="7332029"/>
            <a:ext cx="11240415" cy="289823"/>
          </a:xfrm>
          <a:prstGeom prst="rect">
            <a:avLst/>
          </a:prstGeom>
        </p:spPr>
        <p:txBody>
          <a:bodyPr vert="horz" wrap="square" lIns="0" tIns="12700" rIns="0" bIns="0" rtlCol="0">
            <a:spAutoFit/>
          </a:bodyPr>
          <a:lstStyle/>
          <a:p>
            <a:pPr marL="12700">
              <a:lnSpc>
                <a:spcPct val="100000"/>
              </a:lnSpc>
              <a:spcBef>
                <a:spcPts val="100"/>
              </a:spcBef>
            </a:pPr>
            <a:r>
              <a:rPr dirty="0">
                <a:latin typeface="Gothic Uralic"/>
                <a:cs typeface="Gothic Uralic"/>
              </a:rPr>
              <a:t>Не </a:t>
            </a:r>
            <a:r>
              <a:rPr spc="10" dirty="0">
                <a:latin typeface="Gothic Uralic"/>
                <a:cs typeface="Gothic Uralic"/>
              </a:rPr>
              <a:t>допускать </a:t>
            </a:r>
            <a:r>
              <a:rPr spc="35" dirty="0">
                <a:latin typeface="Gothic Uralic"/>
                <a:cs typeface="Gothic Uralic"/>
              </a:rPr>
              <a:t>на </a:t>
            </a:r>
            <a:r>
              <a:rPr spc="-5" dirty="0">
                <a:latin typeface="Gothic Uralic"/>
                <a:cs typeface="Gothic Uralic"/>
              </a:rPr>
              <a:t>рабочие </a:t>
            </a:r>
            <a:r>
              <a:rPr spc="40" dirty="0">
                <a:latin typeface="Gothic Uralic"/>
                <a:cs typeface="Gothic Uralic"/>
              </a:rPr>
              <a:t>места </a:t>
            </a:r>
            <a:r>
              <a:rPr spc="5" dirty="0">
                <a:latin typeface="Gothic Uralic"/>
                <a:cs typeface="Gothic Uralic"/>
              </a:rPr>
              <a:t>сотрудников, </a:t>
            </a:r>
            <a:r>
              <a:rPr b="1" spc="-114" dirty="0">
                <a:latin typeface="Verdana"/>
                <a:cs typeface="Verdana"/>
              </a:rPr>
              <a:t>обязанных </a:t>
            </a:r>
            <a:r>
              <a:rPr b="1" spc="-70" dirty="0">
                <a:latin typeface="Verdana"/>
                <a:cs typeface="Verdana"/>
              </a:rPr>
              <a:t>соблюдать</a:t>
            </a:r>
            <a:r>
              <a:rPr b="1" spc="-265" dirty="0">
                <a:latin typeface="Verdana"/>
                <a:cs typeface="Verdana"/>
              </a:rPr>
              <a:t> </a:t>
            </a:r>
            <a:r>
              <a:rPr b="1" spc="-95" dirty="0">
                <a:latin typeface="Verdana"/>
                <a:cs typeface="Verdana"/>
              </a:rPr>
              <a:t>режим самоизоляции.</a:t>
            </a:r>
            <a:endParaRPr sz="1100" dirty="0">
              <a:latin typeface="Verdana"/>
              <a:cs typeface="Verdana"/>
            </a:endParaRPr>
          </a:p>
        </p:txBody>
      </p:sp>
      <p:sp>
        <p:nvSpPr>
          <p:cNvPr id="30" name="object 19"/>
          <p:cNvSpPr txBox="1"/>
          <p:nvPr/>
        </p:nvSpPr>
        <p:spPr>
          <a:xfrm>
            <a:off x="607619" y="7305675"/>
            <a:ext cx="430073"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06</a:t>
            </a:r>
            <a:endParaRPr sz="2400" dirty="0">
              <a:solidFill>
                <a:srgbClr val="EF5237"/>
              </a:solidFill>
              <a:latin typeface="Arial"/>
              <a:cs typeface="Arial"/>
            </a:endParaRPr>
          </a:p>
        </p:txBody>
      </p:sp>
      <p:sp>
        <p:nvSpPr>
          <p:cNvPr id="32" name="object 21"/>
          <p:cNvSpPr txBox="1"/>
          <p:nvPr/>
        </p:nvSpPr>
        <p:spPr>
          <a:xfrm>
            <a:off x="1133371" y="7854074"/>
            <a:ext cx="11235855" cy="856645"/>
          </a:xfrm>
          <a:prstGeom prst="rect">
            <a:avLst/>
          </a:prstGeom>
        </p:spPr>
        <p:txBody>
          <a:bodyPr vert="horz" wrap="square" lIns="0" tIns="12700" rIns="0" bIns="0" rtlCol="0">
            <a:spAutoFit/>
          </a:bodyPr>
          <a:lstStyle/>
          <a:p>
            <a:pPr marL="12700">
              <a:spcBef>
                <a:spcPts val="100"/>
              </a:spcBef>
            </a:pPr>
            <a:r>
              <a:rPr spc="10" dirty="0">
                <a:latin typeface="Gothic Uralic"/>
                <a:cs typeface="Gothic Uralic"/>
              </a:rPr>
              <a:t>Организовать </a:t>
            </a:r>
            <a:r>
              <a:rPr spc="5" dirty="0">
                <a:latin typeface="Gothic Uralic"/>
                <a:cs typeface="Gothic Uralic"/>
              </a:rPr>
              <a:t>работу </a:t>
            </a:r>
            <a:r>
              <a:rPr b="1" spc="-155" dirty="0">
                <a:latin typeface="Verdana"/>
                <a:cs typeface="Verdana"/>
              </a:rPr>
              <a:t>в </a:t>
            </a:r>
            <a:r>
              <a:rPr b="1" spc="-55" dirty="0">
                <a:latin typeface="Verdana"/>
                <a:cs typeface="Verdana"/>
              </a:rPr>
              <a:t>соответствии </a:t>
            </a:r>
            <a:r>
              <a:rPr b="1" spc="45" dirty="0">
                <a:latin typeface="Verdana"/>
                <a:cs typeface="Verdana"/>
              </a:rPr>
              <a:t>с </a:t>
            </a:r>
            <a:r>
              <a:rPr b="1" spc="-85" dirty="0">
                <a:latin typeface="Verdana"/>
                <a:cs typeface="Verdana"/>
              </a:rPr>
              <a:t>устанавливаемыми </a:t>
            </a:r>
            <a:r>
              <a:rPr b="1" spc="-80" dirty="0" err="1">
                <a:latin typeface="Verdana"/>
                <a:cs typeface="Verdana"/>
              </a:rPr>
              <a:t>санитарно-эпидемиологическими</a:t>
            </a:r>
            <a:r>
              <a:rPr b="1" spc="-80" dirty="0">
                <a:latin typeface="Verdana"/>
                <a:cs typeface="Verdana"/>
              </a:rPr>
              <a:t> </a:t>
            </a:r>
            <a:r>
              <a:rPr b="1" spc="-85" dirty="0" err="1">
                <a:latin typeface="Verdana"/>
                <a:cs typeface="Verdana"/>
              </a:rPr>
              <a:t>требованиями</a:t>
            </a:r>
            <a:r>
              <a:rPr lang="en-US" b="1" spc="-85" dirty="0">
                <a:latin typeface="Verdana"/>
                <a:cs typeface="Verdana"/>
              </a:rPr>
              <a:t> </a:t>
            </a:r>
            <a:r>
              <a:rPr lang="en-US" spc="20" dirty="0">
                <a:latin typeface="Gothic Uralic"/>
              </a:rPr>
              <a:t>(</a:t>
            </a:r>
            <a:r>
              <a:rPr lang="ru-RU" spc="20" dirty="0">
                <a:latin typeface="Gothic Uralic"/>
              </a:rPr>
              <a:t>В соответствии с </a:t>
            </a:r>
            <a:r>
              <a:rPr lang="ru-RU" b="1" spc="20" dirty="0">
                <a:latin typeface="Gothic Uralic"/>
                <a:hlinkClick r:id="rId3"/>
              </a:rPr>
              <a:t>Указом Губернатора Архангельской области от 17 марта 2020 г. № 28-у в актуальной </a:t>
            </a:r>
            <a:r>
              <a:rPr lang="ru-RU" b="1" spc="20" dirty="0" smtClean="0">
                <a:latin typeface="Gothic Uralic"/>
                <a:hlinkClick r:id="rId3"/>
              </a:rPr>
              <a:t>редакции</a:t>
            </a:r>
            <a:endParaRPr spc="20" dirty="0">
              <a:latin typeface="Gothic Uralic"/>
            </a:endParaRPr>
          </a:p>
        </p:txBody>
      </p:sp>
      <p:sp>
        <p:nvSpPr>
          <p:cNvPr id="33" name="object 22"/>
          <p:cNvSpPr txBox="1"/>
          <p:nvPr/>
        </p:nvSpPr>
        <p:spPr>
          <a:xfrm>
            <a:off x="607619" y="7882649"/>
            <a:ext cx="391972"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07</a:t>
            </a:r>
            <a:endParaRPr sz="1800" dirty="0">
              <a:solidFill>
                <a:srgbClr val="EF5237"/>
              </a:solidFill>
              <a:latin typeface="Arial"/>
              <a:cs typeface="Arial"/>
            </a:endParaRPr>
          </a:p>
        </p:txBody>
      </p:sp>
      <p:sp>
        <p:nvSpPr>
          <p:cNvPr id="35" name="object 24"/>
          <p:cNvSpPr txBox="1"/>
          <p:nvPr/>
        </p:nvSpPr>
        <p:spPr>
          <a:xfrm>
            <a:off x="1133371" y="9239956"/>
            <a:ext cx="10849077" cy="289823"/>
          </a:xfrm>
          <a:prstGeom prst="rect">
            <a:avLst/>
          </a:prstGeom>
        </p:spPr>
        <p:txBody>
          <a:bodyPr vert="horz" wrap="square" lIns="0" tIns="12700" rIns="0" bIns="0" rtlCol="0">
            <a:spAutoFit/>
          </a:bodyPr>
          <a:lstStyle/>
          <a:p>
            <a:pPr marL="12700">
              <a:lnSpc>
                <a:spcPct val="100000"/>
              </a:lnSpc>
              <a:spcBef>
                <a:spcPts val="100"/>
              </a:spcBef>
            </a:pPr>
            <a:r>
              <a:rPr b="1" spc="-90" dirty="0">
                <a:latin typeface="Verdana"/>
                <a:cs typeface="Verdana"/>
              </a:rPr>
              <a:t>Издать </a:t>
            </a:r>
            <a:r>
              <a:rPr b="1" spc="-105" dirty="0">
                <a:latin typeface="Verdana"/>
                <a:cs typeface="Verdana"/>
              </a:rPr>
              <a:t>приказ, </a:t>
            </a:r>
            <a:r>
              <a:rPr b="1" spc="-60" dirty="0">
                <a:latin typeface="Verdana"/>
                <a:cs typeface="Verdana"/>
              </a:rPr>
              <a:t>оформить </a:t>
            </a:r>
            <a:r>
              <a:rPr b="1" spc="-85" dirty="0">
                <a:latin typeface="Verdana"/>
                <a:cs typeface="Verdana"/>
              </a:rPr>
              <a:t>необходимые документы </a:t>
            </a:r>
            <a:r>
              <a:rPr b="1" spc="-95" dirty="0">
                <a:latin typeface="Verdana"/>
                <a:cs typeface="Verdana"/>
              </a:rPr>
              <a:t>по </a:t>
            </a:r>
            <a:r>
              <a:rPr b="1" spc="-90" dirty="0">
                <a:latin typeface="Verdana"/>
                <a:cs typeface="Verdana"/>
              </a:rPr>
              <a:t>выбранному</a:t>
            </a:r>
            <a:r>
              <a:rPr b="1" spc="-10" dirty="0">
                <a:latin typeface="Verdana"/>
                <a:cs typeface="Verdana"/>
              </a:rPr>
              <a:t> </a:t>
            </a:r>
            <a:r>
              <a:rPr b="1" spc="-75" dirty="0">
                <a:latin typeface="Verdana"/>
                <a:cs typeface="Verdana"/>
              </a:rPr>
              <a:t>варианту.</a:t>
            </a:r>
            <a:endParaRPr sz="1100" dirty="0">
              <a:latin typeface="Verdana"/>
              <a:cs typeface="Verdana"/>
            </a:endParaRPr>
          </a:p>
        </p:txBody>
      </p:sp>
      <p:sp>
        <p:nvSpPr>
          <p:cNvPr id="36" name="object 25"/>
          <p:cNvSpPr txBox="1"/>
          <p:nvPr/>
        </p:nvSpPr>
        <p:spPr>
          <a:xfrm>
            <a:off x="607619" y="9209519"/>
            <a:ext cx="4014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08</a:t>
            </a:r>
            <a:endParaRPr sz="1800" dirty="0">
              <a:solidFill>
                <a:srgbClr val="EF5237"/>
              </a:solidFill>
              <a:latin typeface="Arial"/>
              <a:cs typeface="Arial"/>
            </a:endParaRPr>
          </a:p>
        </p:txBody>
      </p:sp>
      <p:sp>
        <p:nvSpPr>
          <p:cNvPr id="28" name="Прямоугольник 27"/>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grpSp>
        <p:nvGrpSpPr>
          <p:cNvPr id="34" name="Группа 33"/>
          <p:cNvGrpSpPr/>
          <p:nvPr/>
        </p:nvGrpSpPr>
        <p:grpSpPr>
          <a:xfrm>
            <a:off x="12146660" y="5032693"/>
            <a:ext cx="1617715" cy="728022"/>
            <a:chOff x="12146660" y="5032693"/>
            <a:chExt cx="1617715" cy="728022"/>
          </a:xfrm>
        </p:grpSpPr>
        <p:sp>
          <p:nvSpPr>
            <p:cNvPr id="37" name="Прямоугольник 36"/>
            <p:cNvSpPr/>
            <p:nvPr/>
          </p:nvSpPr>
          <p:spPr>
            <a:xfrm>
              <a:off x="12146660" y="5032693"/>
              <a:ext cx="1607439" cy="7280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12146661" y="5043227"/>
              <a:ext cx="1617714" cy="707886"/>
            </a:xfrm>
            <a:prstGeom prst="rect">
              <a:avLst/>
            </a:prstGeom>
            <a:noFill/>
          </p:spPr>
          <p:txBody>
            <a:bodyPr wrap="square" rtlCol="0">
              <a:spAutoFit/>
            </a:bodyPr>
            <a:lstStyle/>
            <a:p>
              <a:pPr algn="ctr"/>
              <a:r>
                <a:rPr lang="ru-RU" sz="2000" spc="20" dirty="0">
                  <a:latin typeface="Gothic Uralic"/>
                  <a:hlinkClick r:id="rId5"/>
                </a:rPr>
                <a:t>Образцы документов</a:t>
              </a:r>
              <a:endParaRPr lang="ru-RU" sz="2000" spc="20" dirty="0">
                <a:latin typeface="Gothic Uralic"/>
              </a:endParaRPr>
            </a:p>
          </p:txBody>
        </p:sp>
      </p:grpSp>
    </p:spTree>
    <p:extLst>
      <p:ext uri="{BB962C8B-B14F-4D97-AF65-F5344CB8AC3E}">
        <p14:creationId xmlns:p14="http://schemas.microsoft.com/office/powerpoint/2010/main" val="3727622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10" name="object 7"/>
          <p:cNvSpPr txBox="1">
            <a:spLocks noGrp="1"/>
          </p:cNvSpPr>
          <p:nvPr>
            <p:ph type="title"/>
          </p:nvPr>
        </p:nvSpPr>
        <p:spPr>
          <a:xfrm>
            <a:off x="662129" y="1033726"/>
            <a:ext cx="10705093" cy="1120178"/>
          </a:xfrm>
          <a:prstGeom prst="rect">
            <a:avLst/>
          </a:prstGeom>
        </p:spPr>
        <p:txBody>
          <a:bodyPr vert="horz" wrap="square" lIns="0" tIns="12065" rIns="0" bIns="0" rtlCol="0">
            <a:spAutoFit/>
          </a:bodyPr>
          <a:lstStyle/>
          <a:p>
            <a:pPr marL="12700">
              <a:spcBef>
                <a:spcPts val="95"/>
              </a:spcBef>
            </a:pPr>
            <a:r>
              <a:rPr lang="ru-RU" sz="2400" spc="-95" dirty="0">
                <a:solidFill>
                  <a:srgbClr val="EF5237"/>
                </a:solidFill>
              </a:rPr>
              <a:t>Обстоятельства </a:t>
            </a:r>
            <a:r>
              <a:rPr lang="ru-RU" sz="2400" spc="-150" dirty="0">
                <a:solidFill>
                  <a:srgbClr val="EF5237"/>
                </a:solidFill>
              </a:rPr>
              <a:t>непреодолимой </a:t>
            </a:r>
            <a:r>
              <a:rPr lang="ru-RU" sz="2400" spc="-204" dirty="0">
                <a:solidFill>
                  <a:srgbClr val="EF5237"/>
                </a:solidFill>
              </a:rPr>
              <a:t>силы </a:t>
            </a:r>
            <a:r>
              <a:rPr lang="ru-RU" sz="2400" spc="-275" dirty="0">
                <a:solidFill>
                  <a:srgbClr val="EF5237"/>
                </a:solidFill>
              </a:rPr>
              <a:t>в </a:t>
            </a:r>
            <a:r>
              <a:rPr lang="ru-RU" sz="2400" spc="-155" dirty="0">
                <a:solidFill>
                  <a:srgbClr val="EF5237"/>
                </a:solidFill>
              </a:rPr>
              <a:t>трудовых </a:t>
            </a:r>
            <a:r>
              <a:rPr lang="ru-RU" sz="2400" spc="-170" dirty="0">
                <a:solidFill>
                  <a:srgbClr val="EF5237"/>
                </a:solidFill>
              </a:rPr>
              <a:t>отношениях,  </a:t>
            </a:r>
            <a:r>
              <a:rPr lang="ru-RU" sz="2400" b="0" spc="-15" dirty="0">
                <a:solidFill>
                  <a:srgbClr val="EF5237"/>
                </a:solidFill>
                <a:latin typeface="Gothic Uralic"/>
                <a:cs typeface="Gothic Uralic"/>
              </a:rPr>
              <a:t>в </a:t>
            </a:r>
            <a:r>
              <a:rPr lang="ru-RU" sz="2400" b="0" spc="105" dirty="0">
                <a:solidFill>
                  <a:srgbClr val="EF5237"/>
                </a:solidFill>
                <a:latin typeface="Gothic Uralic"/>
                <a:cs typeface="Gothic Uralic"/>
              </a:rPr>
              <a:t>том </a:t>
            </a:r>
            <a:r>
              <a:rPr lang="ru-RU" sz="2400" b="0" spc="-20" dirty="0">
                <a:solidFill>
                  <a:srgbClr val="EF5237"/>
                </a:solidFill>
                <a:latin typeface="Gothic Uralic"/>
                <a:cs typeface="Gothic Uralic"/>
              </a:rPr>
              <a:t>числе действия </a:t>
            </a:r>
            <a:r>
              <a:rPr lang="ru-RU" sz="2400" b="0" spc="-15" dirty="0">
                <a:solidFill>
                  <a:srgbClr val="EF5237"/>
                </a:solidFill>
                <a:latin typeface="Gothic Uralic"/>
                <a:cs typeface="Gothic Uralic"/>
              </a:rPr>
              <a:t>работодателя </a:t>
            </a:r>
            <a:r>
              <a:rPr lang="ru-RU" sz="2400" b="0" spc="10" dirty="0">
                <a:solidFill>
                  <a:srgbClr val="EF5237"/>
                </a:solidFill>
                <a:latin typeface="Gothic Uralic"/>
                <a:cs typeface="Gothic Uralic"/>
              </a:rPr>
              <a:t>согласно </a:t>
            </a:r>
            <a:r>
              <a:rPr lang="ru-RU" sz="2400" b="0" spc="55" dirty="0">
                <a:solidFill>
                  <a:srgbClr val="EF5237"/>
                </a:solidFill>
                <a:latin typeface="Gothic Uralic"/>
                <a:cs typeface="Gothic Uralic"/>
              </a:rPr>
              <a:t>правовым </a:t>
            </a:r>
            <a:r>
              <a:rPr lang="ru-RU" sz="2400" b="0" spc="75" dirty="0">
                <a:solidFill>
                  <a:srgbClr val="EF5237"/>
                </a:solidFill>
                <a:latin typeface="Gothic Uralic"/>
                <a:cs typeface="Gothic Uralic"/>
              </a:rPr>
              <a:t>актам  </a:t>
            </a:r>
            <a:r>
              <a:rPr lang="ru-RU" sz="2400" b="0" spc="60" dirty="0">
                <a:solidFill>
                  <a:srgbClr val="EF5237"/>
                </a:solidFill>
                <a:latin typeface="Gothic Uralic"/>
                <a:cs typeface="Gothic Uralic"/>
              </a:rPr>
              <a:t>по </a:t>
            </a:r>
            <a:r>
              <a:rPr lang="ru-RU" sz="2400" b="0" spc="10" dirty="0" err="1">
                <a:solidFill>
                  <a:srgbClr val="EF5237"/>
                </a:solidFill>
                <a:latin typeface="Gothic Uralic"/>
                <a:cs typeface="Gothic Uralic"/>
              </a:rPr>
              <a:t>коронавирусу</a:t>
            </a:r>
            <a:r>
              <a:rPr lang="ru-RU" sz="2400" b="0" spc="-10" dirty="0">
                <a:solidFill>
                  <a:srgbClr val="EF5237"/>
                </a:solidFill>
                <a:latin typeface="Gothic Uralic"/>
                <a:cs typeface="Gothic Uralic"/>
              </a:rPr>
              <a:t> COVID-19</a:t>
            </a:r>
            <a:endParaRPr sz="2400" b="0" kern="1200" spc="-95" dirty="0">
              <a:solidFill>
                <a:srgbClr val="EF5237"/>
              </a:solidFill>
              <a:latin typeface="Verdana"/>
              <a:ea typeface="+mn-ea"/>
              <a:cs typeface="Verdana"/>
            </a:endParaRPr>
          </a:p>
        </p:txBody>
      </p:sp>
      <p:sp>
        <p:nvSpPr>
          <p:cNvPr id="50" name="object 3">
            <a:extLst>
              <a:ext uri="{FF2B5EF4-FFF2-40B4-BE49-F238E27FC236}">
                <a16:creationId xmlns:a16="http://schemas.microsoft.com/office/drawing/2014/main" xmlns="" id="{D0DE9950-DE1F-4914-9B1A-F1FFB30729D2}"/>
              </a:ext>
            </a:extLst>
          </p:cNvPr>
          <p:cNvSpPr txBox="1"/>
          <p:nvPr/>
        </p:nvSpPr>
        <p:spPr>
          <a:xfrm>
            <a:off x="1166016" y="2194905"/>
            <a:ext cx="6178857" cy="791242"/>
          </a:xfrm>
          <a:prstGeom prst="rect">
            <a:avLst/>
          </a:prstGeom>
        </p:spPr>
        <p:txBody>
          <a:bodyPr vert="horz" wrap="square" lIns="0" tIns="39370" rIns="0" bIns="0" rtlCol="0">
            <a:spAutoFit/>
          </a:bodyPr>
          <a:lstStyle/>
          <a:p>
            <a:pPr marL="12700">
              <a:spcBef>
                <a:spcPts val="100"/>
              </a:spcBef>
            </a:pPr>
            <a:r>
              <a:rPr sz="1600" dirty="0">
                <a:latin typeface="Gothic Uralic"/>
                <a:ea typeface="+mj-ea"/>
              </a:rPr>
              <a:t>Издайте приказ </a:t>
            </a:r>
            <a:r>
              <a:rPr sz="1600" dirty="0" err="1">
                <a:latin typeface="Gothic Uralic"/>
                <a:ea typeface="+mj-ea"/>
              </a:rPr>
              <a:t>во</a:t>
            </a:r>
            <a:r>
              <a:rPr sz="1600" dirty="0">
                <a:latin typeface="Gothic Uralic"/>
                <a:ea typeface="+mj-ea"/>
              </a:rPr>
              <a:t> </a:t>
            </a:r>
            <a:r>
              <a:rPr lang="ru-RU" sz="1600" dirty="0" smtClean="0">
                <a:latin typeface="Gothic Uralic"/>
                <a:ea typeface="+mj-ea"/>
              </a:rPr>
              <a:t>исполнение </a:t>
            </a:r>
            <a:r>
              <a:rPr lang="ru-RU" sz="1600" spc="20" dirty="0" smtClean="0">
                <a:latin typeface="Gothic Uralic"/>
                <a:hlinkClick r:id="rId3"/>
              </a:rPr>
              <a:t>Указа </a:t>
            </a:r>
            <a:r>
              <a:rPr lang="ru-RU" sz="1600" spc="20" dirty="0">
                <a:latin typeface="Gothic Uralic"/>
                <a:hlinkClick r:id="rId3"/>
              </a:rPr>
              <a:t>Губернатора Архангельской области от 17 марта 2020 г. № 28-у </a:t>
            </a:r>
            <a:r>
              <a:rPr sz="1600" dirty="0">
                <a:latin typeface="Gothic Uralic"/>
                <a:ea typeface="+mj-ea"/>
              </a:rPr>
              <a:t>о введении  режима повышенной </a:t>
            </a:r>
            <a:r>
              <a:rPr sz="1600" dirty="0" err="1">
                <a:latin typeface="Gothic Uralic"/>
                <a:ea typeface="+mj-ea"/>
              </a:rPr>
              <a:t>готовности</a:t>
            </a:r>
            <a:r>
              <a:rPr sz="1600" dirty="0">
                <a:latin typeface="Gothic Uralic"/>
                <a:ea typeface="+mj-ea"/>
              </a:rPr>
              <a:t>.</a:t>
            </a:r>
            <a:r>
              <a:rPr lang="ru-RU" sz="1600" dirty="0">
                <a:latin typeface="Gothic Uralic"/>
                <a:ea typeface="+mj-ea"/>
              </a:rPr>
              <a:t> </a:t>
            </a:r>
            <a:endParaRPr sz="1600" dirty="0">
              <a:latin typeface="Gothic Uralic"/>
              <a:ea typeface="+mj-ea"/>
            </a:endParaRPr>
          </a:p>
        </p:txBody>
      </p:sp>
      <p:sp>
        <p:nvSpPr>
          <p:cNvPr id="58" name="object 5">
            <a:extLst>
              <a:ext uri="{FF2B5EF4-FFF2-40B4-BE49-F238E27FC236}">
                <a16:creationId xmlns:a16="http://schemas.microsoft.com/office/drawing/2014/main" xmlns="" id="{0539E1C4-0C0F-4482-AC64-75E4D396F100}"/>
              </a:ext>
            </a:extLst>
          </p:cNvPr>
          <p:cNvSpPr txBox="1"/>
          <p:nvPr/>
        </p:nvSpPr>
        <p:spPr>
          <a:xfrm>
            <a:off x="1121697" y="3077136"/>
            <a:ext cx="6178856" cy="778418"/>
          </a:xfrm>
          <a:prstGeom prst="rect">
            <a:avLst/>
          </a:prstGeom>
        </p:spPr>
        <p:txBody>
          <a:bodyPr vert="horz" wrap="square" lIns="0" tIns="39370" rIns="0" bIns="0" rtlCol="0">
            <a:spAutoFit/>
          </a:bodyPr>
          <a:lstStyle/>
          <a:p>
            <a:pPr marL="12700" marR="5080" algn="just">
              <a:spcBef>
                <a:spcPts val="310"/>
              </a:spcBef>
            </a:pPr>
            <a:r>
              <a:rPr sz="1600" dirty="0">
                <a:latin typeface="Gothic Uralic"/>
                <a:ea typeface="+mj-ea"/>
              </a:rPr>
              <a:t>Приобретите термометры (по возможности бесконтактные) и/</a:t>
            </a:r>
            <a:r>
              <a:rPr sz="1600" dirty="0" err="1">
                <a:latin typeface="Gothic Uralic"/>
                <a:ea typeface="+mj-ea"/>
              </a:rPr>
              <a:t>или</a:t>
            </a:r>
            <a:r>
              <a:rPr sz="1600" dirty="0">
                <a:latin typeface="Gothic Uralic"/>
                <a:ea typeface="+mj-ea"/>
              </a:rPr>
              <a:t> </a:t>
            </a:r>
            <a:r>
              <a:rPr sz="1600" dirty="0" err="1" smtClean="0">
                <a:latin typeface="Gothic Uralic"/>
                <a:ea typeface="+mj-ea"/>
              </a:rPr>
              <a:t>тепловизоры</a:t>
            </a:r>
            <a:r>
              <a:rPr sz="1600" dirty="0" smtClean="0">
                <a:latin typeface="Gothic Uralic"/>
                <a:ea typeface="+mj-ea"/>
              </a:rPr>
              <a:t> </a:t>
            </a:r>
            <a:r>
              <a:rPr sz="1600" dirty="0">
                <a:latin typeface="Gothic Uralic"/>
                <a:ea typeface="+mj-ea"/>
              </a:rPr>
              <a:t>для измерения температуры тела работников.</a:t>
            </a:r>
          </a:p>
        </p:txBody>
      </p:sp>
      <p:sp>
        <p:nvSpPr>
          <p:cNvPr id="59" name="object 7">
            <a:extLst>
              <a:ext uri="{FF2B5EF4-FFF2-40B4-BE49-F238E27FC236}">
                <a16:creationId xmlns:a16="http://schemas.microsoft.com/office/drawing/2014/main" xmlns="" id="{6155C71E-CB2A-4BDF-A2D4-516B03C9181C}"/>
              </a:ext>
            </a:extLst>
          </p:cNvPr>
          <p:cNvSpPr txBox="1"/>
          <p:nvPr/>
        </p:nvSpPr>
        <p:spPr>
          <a:xfrm>
            <a:off x="725005" y="3823473"/>
            <a:ext cx="6594222" cy="592470"/>
          </a:xfrm>
          <a:prstGeom prst="rect">
            <a:avLst/>
          </a:prstGeom>
        </p:spPr>
        <p:txBody>
          <a:bodyPr vert="horz" wrap="square" lIns="0" tIns="99060" rIns="0" bIns="0" rtlCol="0">
            <a:spAutoFit/>
          </a:bodyPr>
          <a:lstStyle/>
          <a:p>
            <a:pPr marL="401320" marR="30480" indent="-363855" algn="just">
              <a:spcBef>
                <a:spcPts val="780"/>
              </a:spcBef>
            </a:pPr>
            <a:r>
              <a:rPr lang="ru-RU" sz="1600" dirty="0" smtClean="0">
                <a:solidFill>
                  <a:srgbClr val="4C1913"/>
                </a:solidFill>
                <a:latin typeface="Gothic Uralic"/>
                <a:ea typeface="+mj-ea"/>
              </a:rPr>
              <a:t>       </a:t>
            </a:r>
            <a:r>
              <a:rPr lang="ru-RU" sz="1600" dirty="0" smtClean="0">
                <a:latin typeface="Gothic Uralic"/>
                <a:ea typeface="+mj-ea"/>
              </a:rPr>
              <a:t>При</a:t>
            </a:r>
            <a:r>
              <a:rPr sz="1600" dirty="0" smtClean="0">
                <a:latin typeface="Gothic Uralic"/>
                <a:ea typeface="+mj-ea"/>
              </a:rPr>
              <a:t> </a:t>
            </a:r>
            <a:r>
              <a:rPr sz="1600" dirty="0">
                <a:latin typeface="Gothic Uralic"/>
                <a:ea typeface="+mj-ea"/>
              </a:rPr>
              <a:t>входе повесьте объявление о том, </a:t>
            </a:r>
            <a:r>
              <a:rPr sz="1600" dirty="0" err="1">
                <a:latin typeface="Gothic Uralic"/>
                <a:ea typeface="+mj-ea"/>
              </a:rPr>
              <a:t>что</a:t>
            </a:r>
            <a:r>
              <a:rPr lang="ru-RU" sz="1600" dirty="0">
                <a:latin typeface="Gothic Uralic"/>
                <a:ea typeface="+mj-ea"/>
              </a:rPr>
              <a:t> </a:t>
            </a:r>
            <a:r>
              <a:rPr sz="1600" dirty="0">
                <a:latin typeface="Gothic Uralic"/>
                <a:ea typeface="+mj-ea"/>
              </a:rPr>
              <a:t>у работников и  посетителей производится измерение температуры тела.</a:t>
            </a:r>
          </a:p>
        </p:txBody>
      </p:sp>
      <p:sp>
        <p:nvSpPr>
          <p:cNvPr id="60" name="object 10">
            <a:extLst>
              <a:ext uri="{FF2B5EF4-FFF2-40B4-BE49-F238E27FC236}">
                <a16:creationId xmlns:a16="http://schemas.microsoft.com/office/drawing/2014/main" xmlns="" id="{B20BD7C0-0960-4925-898F-1312EFD046FE}"/>
              </a:ext>
            </a:extLst>
          </p:cNvPr>
          <p:cNvSpPr txBox="1"/>
          <p:nvPr/>
        </p:nvSpPr>
        <p:spPr>
          <a:xfrm>
            <a:off x="1119617" y="4595951"/>
            <a:ext cx="6199609" cy="778418"/>
          </a:xfrm>
          <a:prstGeom prst="rect">
            <a:avLst/>
          </a:prstGeom>
        </p:spPr>
        <p:txBody>
          <a:bodyPr vert="horz" wrap="square" lIns="0" tIns="39370" rIns="0" bIns="0" rtlCol="0">
            <a:spAutoFit/>
          </a:bodyPr>
          <a:lstStyle/>
          <a:p>
            <a:pPr marL="12700" marR="5080" algn="just">
              <a:spcBef>
                <a:spcPts val="310"/>
              </a:spcBef>
            </a:pPr>
            <a:r>
              <a:rPr sz="1600" dirty="0">
                <a:latin typeface="Gothic Uralic"/>
                <a:ea typeface="+mj-ea"/>
              </a:rPr>
              <a:t>В течение дня фиксируйте в специальном листе (журнале, книге)  полученные данные о </a:t>
            </a:r>
            <a:r>
              <a:rPr sz="1600" dirty="0" err="1">
                <a:latin typeface="Gothic Uralic"/>
                <a:ea typeface="+mj-ea"/>
              </a:rPr>
              <a:t>состоянии</a:t>
            </a:r>
            <a:r>
              <a:rPr sz="1600" dirty="0">
                <a:latin typeface="Gothic Uralic"/>
                <a:ea typeface="+mj-ea"/>
              </a:rPr>
              <a:t> </a:t>
            </a:r>
            <a:r>
              <a:rPr sz="1600" dirty="0" err="1">
                <a:latin typeface="Gothic Uralic"/>
                <a:ea typeface="+mj-ea"/>
              </a:rPr>
              <a:t>температуры</a:t>
            </a:r>
            <a:r>
              <a:rPr sz="1600" dirty="0">
                <a:latin typeface="Gothic Uralic"/>
                <a:ea typeface="+mj-ea"/>
              </a:rPr>
              <a:t> </a:t>
            </a:r>
            <a:r>
              <a:rPr sz="1600" dirty="0" err="1">
                <a:latin typeface="Gothic Uralic"/>
                <a:ea typeface="+mj-ea"/>
              </a:rPr>
              <a:t>тела</a:t>
            </a:r>
            <a:r>
              <a:rPr sz="1600" dirty="0">
                <a:latin typeface="Gothic Uralic"/>
                <a:ea typeface="+mj-ea"/>
              </a:rPr>
              <a:t> </a:t>
            </a:r>
            <a:r>
              <a:rPr sz="1600" dirty="0" err="1">
                <a:latin typeface="Gothic Uralic"/>
                <a:ea typeface="+mj-ea"/>
              </a:rPr>
              <a:t>работников</a:t>
            </a:r>
            <a:r>
              <a:rPr sz="1600" dirty="0">
                <a:latin typeface="Gothic Uralic"/>
                <a:ea typeface="+mj-ea"/>
              </a:rPr>
              <a:t>.</a:t>
            </a:r>
          </a:p>
        </p:txBody>
      </p:sp>
      <p:sp>
        <p:nvSpPr>
          <p:cNvPr id="61" name="object 14">
            <a:extLst>
              <a:ext uri="{FF2B5EF4-FFF2-40B4-BE49-F238E27FC236}">
                <a16:creationId xmlns:a16="http://schemas.microsoft.com/office/drawing/2014/main" xmlns="" id="{936F5AD1-CE66-4DCC-BAD6-54B92449F359}"/>
              </a:ext>
            </a:extLst>
          </p:cNvPr>
          <p:cNvSpPr txBox="1"/>
          <p:nvPr/>
        </p:nvSpPr>
        <p:spPr>
          <a:xfrm>
            <a:off x="1119617" y="5574542"/>
            <a:ext cx="6199609" cy="3161122"/>
          </a:xfrm>
          <a:prstGeom prst="rect">
            <a:avLst/>
          </a:prstGeom>
        </p:spPr>
        <p:txBody>
          <a:bodyPr vert="horz" wrap="square" lIns="0" tIns="39370" rIns="0" bIns="0" rtlCol="0">
            <a:spAutoFit/>
          </a:bodyPr>
          <a:lstStyle/>
          <a:p>
            <a:pPr marL="12700" marR="46990" algn="just">
              <a:spcBef>
                <a:spcPts val="310"/>
              </a:spcBef>
            </a:pPr>
            <a:r>
              <a:rPr sz="1600" dirty="0">
                <a:latin typeface="Gothic Uralic"/>
                <a:ea typeface="+mj-ea"/>
              </a:rPr>
              <a:t>В случае выявления работника с повышенной температурой </a:t>
            </a:r>
            <a:r>
              <a:rPr sz="1600" dirty="0" err="1">
                <a:latin typeface="Gothic Uralic"/>
                <a:ea typeface="+mj-ea"/>
              </a:rPr>
              <a:t>тела</a:t>
            </a:r>
            <a:r>
              <a:rPr sz="1600" dirty="0">
                <a:latin typeface="Gothic Uralic"/>
                <a:ea typeface="+mj-ea"/>
              </a:rPr>
              <a:t> </a:t>
            </a:r>
            <a:r>
              <a:rPr sz="1600" dirty="0" err="1" smtClean="0">
                <a:latin typeface="Gothic Uralic"/>
                <a:ea typeface="+mj-ea"/>
              </a:rPr>
              <a:t>отстраните</a:t>
            </a:r>
            <a:r>
              <a:rPr sz="1600" dirty="0" smtClean="0">
                <a:latin typeface="Gothic Uralic"/>
                <a:ea typeface="+mj-ea"/>
              </a:rPr>
              <a:t> </a:t>
            </a:r>
            <a:r>
              <a:rPr sz="1600" dirty="0">
                <a:latin typeface="Gothic Uralic"/>
                <a:ea typeface="+mj-ea"/>
              </a:rPr>
              <a:t>его от работы:</a:t>
            </a:r>
          </a:p>
          <a:p>
            <a:pPr marL="100965" marR="212090" indent="-88900" algn="just">
              <a:spcBef>
                <a:spcPts val="309"/>
              </a:spcBef>
              <a:buChar char="–"/>
              <a:tabLst>
                <a:tab pos="101600" algn="l"/>
              </a:tabLst>
            </a:pPr>
            <a:r>
              <a:rPr lang="ru-RU" sz="1600" dirty="0">
                <a:latin typeface="Gothic Uralic"/>
                <a:ea typeface="+mj-ea"/>
              </a:rPr>
              <a:t> </a:t>
            </a:r>
            <a:r>
              <a:rPr sz="1600" dirty="0" err="1">
                <a:latin typeface="Gothic Uralic"/>
                <a:ea typeface="+mj-ea"/>
              </a:rPr>
              <a:t>составьте</a:t>
            </a:r>
            <a:r>
              <a:rPr sz="1600" dirty="0">
                <a:latin typeface="Gothic Uralic"/>
                <a:ea typeface="+mj-ea"/>
              </a:rPr>
              <a:t> Акт о нахождении на рабочем месте работника с  повышенной температурой тела;</a:t>
            </a:r>
          </a:p>
          <a:p>
            <a:pPr marL="100965" indent="-88900" algn="just">
              <a:spcBef>
                <a:spcPts val="95"/>
              </a:spcBef>
              <a:buChar char="–"/>
              <a:tabLst>
                <a:tab pos="101600" algn="l"/>
              </a:tabLst>
            </a:pPr>
            <a:r>
              <a:rPr lang="ru-RU" sz="1600" dirty="0">
                <a:latin typeface="Gothic Uralic"/>
                <a:ea typeface="+mj-ea"/>
              </a:rPr>
              <a:t> </a:t>
            </a:r>
            <a:r>
              <a:rPr lang="ru-RU" sz="1600" dirty="0" err="1">
                <a:latin typeface="Gothic Uralic"/>
                <a:ea typeface="+mj-ea"/>
              </a:rPr>
              <a:t>оз</a:t>
            </a:r>
            <a:r>
              <a:rPr sz="1600" dirty="0" err="1">
                <a:latin typeface="Gothic Uralic"/>
                <a:ea typeface="+mj-ea"/>
              </a:rPr>
              <a:t>накомьте</a:t>
            </a:r>
            <a:r>
              <a:rPr sz="1600" dirty="0">
                <a:latin typeface="Gothic Uralic"/>
                <a:ea typeface="+mj-ea"/>
              </a:rPr>
              <a:t> работника, у которого выявлена повышенная</a:t>
            </a:r>
          </a:p>
          <a:p>
            <a:pPr marL="100965" algn="just"/>
            <a:r>
              <a:rPr sz="1600" dirty="0">
                <a:latin typeface="Gothic Uralic"/>
                <a:ea typeface="+mj-ea"/>
              </a:rPr>
              <a:t>температура тела, с указанным Актом </a:t>
            </a:r>
            <a:r>
              <a:rPr sz="1600" dirty="0" err="1">
                <a:latin typeface="Gothic Uralic"/>
                <a:ea typeface="+mj-ea"/>
              </a:rPr>
              <a:t>под</a:t>
            </a:r>
            <a:r>
              <a:rPr sz="1600" dirty="0">
                <a:latin typeface="Gothic Uralic"/>
                <a:ea typeface="+mj-ea"/>
              </a:rPr>
              <a:t> </a:t>
            </a:r>
            <a:r>
              <a:rPr sz="1600" dirty="0" err="1">
                <a:latin typeface="Gothic Uralic"/>
                <a:ea typeface="+mj-ea"/>
              </a:rPr>
              <a:t>роспись</a:t>
            </a:r>
            <a:r>
              <a:rPr sz="1600" dirty="0">
                <a:latin typeface="Gothic Uralic"/>
                <a:ea typeface="+mj-ea"/>
              </a:rPr>
              <a:t>.</a:t>
            </a:r>
            <a:r>
              <a:rPr lang="ru-RU" sz="1600" dirty="0">
                <a:latin typeface="Gothic Uralic"/>
                <a:ea typeface="+mj-ea"/>
              </a:rPr>
              <a:t> </a:t>
            </a:r>
            <a:r>
              <a:rPr sz="1600" dirty="0" err="1">
                <a:latin typeface="Gothic Uralic"/>
                <a:ea typeface="+mj-ea"/>
              </a:rPr>
              <a:t>Если</a:t>
            </a:r>
            <a:r>
              <a:rPr sz="1600" dirty="0">
                <a:latin typeface="Gothic Uralic"/>
                <a:ea typeface="+mj-ea"/>
              </a:rPr>
              <a:t> работник отказывается ознакомиться с Актом, сделайте  отметку об этом в самом Акте.</a:t>
            </a:r>
          </a:p>
          <a:p>
            <a:pPr marL="100965" marR="5080" indent="-88900" algn="just">
              <a:spcBef>
                <a:spcPts val="300"/>
              </a:spcBef>
              <a:buChar char="–"/>
              <a:tabLst>
                <a:tab pos="101600" algn="l"/>
              </a:tabLst>
            </a:pPr>
            <a:r>
              <a:rPr lang="ru-RU" sz="1600" dirty="0">
                <a:latin typeface="Gothic Uralic"/>
                <a:ea typeface="+mj-ea"/>
              </a:rPr>
              <a:t> </a:t>
            </a:r>
            <a:r>
              <a:rPr sz="1600" dirty="0" err="1">
                <a:latin typeface="Gothic Uralic"/>
                <a:ea typeface="+mj-ea"/>
              </a:rPr>
              <a:t>на</a:t>
            </a:r>
            <a:r>
              <a:rPr sz="1600" dirty="0">
                <a:latin typeface="Gothic Uralic"/>
                <a:ea typeface="+mj-ea"/>
              </a:rPr>
              <a:t> основании Акта составьте приказ об отстранении работника  от работы;</a:t>
            </a:r>
          </a:p>
          <a:p>
            <a:pPr marL="100965" marR="98425" indent="-88900" algn="just">
              <a:spcBef>
                <a:spcPts val="300"/>
              </a:spcBef>
              <a:buChar char="–"/>
              <a:tabLst>
                <a:tab pos="101600" algn="l"/>
              </a:tabLst>
            </a:pPr>
            <a:r>
              <a:rPr lang="ru-RU" sz="1600" dirty="0">
                <a:latin typeface="Gothic Uralic"/>
                <a:ea typeface="+mj-ea"/>
              </a:rPr>
              <a:t> </a:t>
            </a:r>
            <a:r>
              <a:rPr sz="1600" dirty="0">
                <a:latin typeface="Gothic Uralic"/>
                <a:ea typeface="+mj-ea"/>
              </a:rPr>
              <a:t>в случае отказа работника от ознакомления с приказом или от  подписи составьте соответствующий акт.</a:t>
            </a:r>
          </a:p>
        </p:txBody>
      </p:sp>
      <p:sp>
        <p:nvSpPr>
          <p:cNvPr id="62" name="object 18">
            <a:extLst>
              <a:ext uri="{FF2B5EF4-FFF2-40B4-BE49-F238E27FC236}">
                <a16:creationId xmlns:a16="http://schemas.microsoft.com/office/drawing/2014/main" xmlns="" id="{B393DE0A-5EDF-4B93-88FC-0A1EB8F3BE08}"/>
              </a:ext>
            </a:extLst>
          </p:cNvPr>
          <p:cNvSpPr txBox="1"/>
          <p:nvPr/>
        </p:nvSpPr>
        <p:spPr>
          <a:xfrm>
            <a:off x="1138666" y="8847331"/>
            <a:ext cx="6180559" cy="779059"/>
          </a:xfrm>
          <a:prstGeom prst="rect">
            <a:avLst/>
          </a:prstGeom>
        </p:spPr>
        <p:txBody>
          <a:bodyPr vert="horz" wrap="square" lIns="0" tIns="40005" rIns="0" bIns="0" rtlCol="0">
            <a:spAutoFit/>
          </a:bodyPr>
          <a:lstStyle/>
          <a:p>
            <a:pPr marL="12700" marR="5080" algn="just">
              <a:spcBef>
                <a:spcPts val="315"/>
              </a:spcBef>
            </a:pPr>
            <a:r>
              <a:rPr sz="1600" dirty="0">
                <a:latin typeface="Gothic Uralic"/>
                <a:ea typeface="+mj-ea"/>
              </a:rPr>
              <a:t>По возможности переведите работников на удаленный режим  работы (дистанционная работа, надомная работа, измените</a:t>
            </a:r>
          </a:p>
          <a:p>
            <a:pPr marL="12700" algn="just"/>
            <a:r>
              <a:rPr sz="1600" dirty="0">
                <a:latin typeface="Gothic Uralic"/>
                <a:ea typeface="+mj-ea"/>
              </a:rPr>
              <a:t>график работы).</a:t>
            </a:r>
          </a:p>
        </p:txBody>
      </p:sp>
      <p:sp>
        <p:nvSpPr>
          <p:cNvPr id="77" name="Прямоугольник 76">
            <a:extLst>
              <a:ext uri="{FF2B5EF4-FFF2-40B4-BE49-F238E27FC236}">
                <a16:creationId xmlns:a16="http://schemas.microsoft.com/office/drawing/2014/main" xmlns="" id="{8F2E0522-A3B9-4633-B6B8-306AB38828CA}"/>
              </a:ext>
            </a:extLst>
          </p:cNvPr>
          <p:cNvSpPr/>
          <p:nvPr/>
        </p:nvSpPr>
        <p:spPr>
          <a:xfrm>
            <a:off x="2236815" y="5827248"/>
            <a:ext cx="11757796" cy="491160"/>
          </a:xfrm>
          <a:prstGeom prst="rect">
            <a:avLst/>
          </a:prstGeom>
        </p:spPr>
        <p:txBody>
          <a:bodyPr wrap="square">
            <a:spAutoFit/>
          </a:bodyPr>
          <a:lstStyle/>
          <a:p>
            <a:pPr marL="5662930" marR="5080" algn="just">
              <a:lnSpc>
                <a:spcPct val="80000"/>
              </a:lnSpc>
              <a:spcBef>
                <a:spcPts val="315"/>
              </a:spcBef>
            </a:pPr>
            <a:r>
              <a:rPr lang="ru-RU" sz="1600" dirty="0">
                <a:latin typeface="Gothic Uralic"/>
                <a:ea typeface="+mj-ea"/>
              </a:rPr>
              <a:t>Ведите учет рабочего времени работников: времени простоя и рабочих дней.</a:t>
            </a:r>
          </a:p>
        </p:txBody>
      </p:sp>
      <p:sp>
        <p:nvSpPr>
          <p:cNvPr id="79" name="Прямоугольник 78">
            <a:extLst>
              <a:ext uri="{FF2B5EF4-FFF2-40B4-BE49-F238E27FC236}">
                <a16:creationId xmlns:a16="http://schemas.microsoft.com/office/drawing/2014/main" xmlns="" id="{06E2CBA7-EA5B-4536-9B51-6F7E3BA91464}"/>
              </a:ext>
            </a:extLst>
          </p:cNvPr>
          <p:cNvSpPr/>
          <p:nvPr/>
        </p:nvSpPr>
        <p:spPr>
          <a:xfrm>
            <a:off x="7837212" y="6315919"/>
            <a:ext cx="6098796" cy="584775"/>
          </a:xfrm>
          <a:prstGeom prst="rect">
            <a:avLst/>
          </a:prstGeom>
        </p:spPr>
        <p:txBody>
          <a:bodyPr wrap="square">
            <a:spAutoFit/>
          </a:bodyPr>
          <a:lstStyle/>
          <a:p>
            <a:pPr marL="12700" marR="5080" algn="just">
              <a:spcBef>
                <a:spcPts val="310"/>
              </a:spcBef>
            </a:pPr>
            <a:r>
              <a:rPr lang="ru-RU" sz="1600" dirty="0">
                <a:latin typeface="Gothic Uralic"/>
                <a:ea typeface="+mj-ea"/>
              </a:rPr>
              <a:t>Выплатите работнику заработную плату с учетом времени  простоя и временной нетрудоспособности работника.</a:t>
            </a:r>
          </a:p>
        </p:txBody>
      </p:sp>
      <p:sp>
        <p:nvSpPr>
          <p:cNvPr id="81" name="Прямоугольник 80">
            <a:extLst>
              <a:ext uri="{FF2B5EF4-FFF2-40B4-BE49-F238E27FC236}">
                <a16:creationId xmlns:a16="http://schemas.microsoft.com/office/drawing/2014/main" xmlns="" id="{B6107467-5E1D-4CCA-B019-881BDD8871ED}"/>
              </a:ext>
            </a:extLst>
          </p:cNvPr>
          <p:cNvSpPr/>
          <p:nvPr/>
        </p:nvSpPr>
        <p:spPr>
          <a:xfrm>
            <a:off x="7837516" y="7051833"/>
            <a:ext cx="6098492" cy="1569660"/>
          </a:xfrm>
          <a:prstGeom prst="rect">
            <a:avLst/>
          </a:prstGeom>
        </p:spPr>
        <p:txBody>
          <a:bodyPr wrap="square">
            <a:spAutoFit/>
          </a:bodyPr>
          <a:lstStyle/>
          <a:p>
            <a:pPr marL="12700" marR="5080" algn="just">
              <a:spcBef>
                <a:spcPts val="315"/>
              </a:spcBef>
            </a:pPr>
            <a:r>
              <a:rPr lang="ru-RU" sz="1600" dirty="0">
                <a:latin typeface="Gothic Uralic"/>
                <a:ea typeface="+mj-ea"/>
              </a:rPr>
              <a:t>При поступлении запроса от Штаба по мероприятиям по  предупреждению завоза и распространения инфекции, вызванной  коронавирусом 2019-nCoV, в городе Архангельске о выявлении факта  заражения коронавирусом сотрудников представьте сведения о  контактах заболевшего с другими работниками и проведите  дезинфекцию помещения.</a:t>
            </a:r>
          </a:p>
        </p:txBody>
      </p:sp>
      <p:sp>
        <p:nvSpPr>
          <p:cNvPr id="83" name="Прямоугольник 82">
            <a:extLst>
              <a:ext uri="{FF2B5EF4-FFF2-40B4-BE49-F238E27FC236}">
                <a16:creationId xmlns:a16="http://schemas.microsoft.com/office/drawing/2014/main" xmlns="" id="{5B15928C-3D49-4277-A78C-A49A62D975F1}"/>
              </a:ext>
            </a:extLst>
          </p:cNvPr>
          <p:cNvSpPr/>
          <p:nvPr/>
        </p:nvSpPr>
        <p:spPr>
          <a:xfrm>
            <a:off x="7840042" y="8672987"/>
            <a:ext cx="5989909" cy="584775"/>
          </a:xfrm>
          <a:prstGeom prst="rect">
            <a:avLst/>
          </a:prstGeom>
        </p:spPr>
        <p:txBody>
          <a:bodyPr wrap="square">
            <a:spAutoFit/>
          </a:bodyPr>
          <a:lstStyle/>
          <a:p>
            <a:pPr marL="12700">
              <a:lnSpc>
                <a:spcPct val="100000"/>
              </a:lnSpc>
              <a:spcBef>
                <a:spcPts val="100"/>
              </a:spcBef>
            </a:pPr>
            <a:r>
              <a:rPr lang="ru-RU" sz="1600" dirty="0">
                <a:latin typeface="Gothic Uralic"/>
                <a:ea typeface="+mj-ea"/>
              </a:rPr>
              <a:t>На период проведения дезинфекции может объявляться простой.</a:t>
            </a:r>
          </a:p>
        </p:txBody>
      </p:sp>
      <p:sp>
        <p:nvSpPr>
          <p:cNvPr id="85" name="Прямоугольник 84">
            <a:extLst>
              <a:ext uri="{FF2B5EF4-FFF2-40B4-BE49-F238E27FC236}">
                <a16:creationId xmlns:a16="http://schemas.microsoft.com/office/drawing/2014/main" xmlns="" id="{1292B3C7-CB63-4F09-AE20-3406FF158A2D}"/>
              </a:ext>
            </a:extLst>
          </p:cNvPr>
          <p:cNvSpPr/>
          <p:nvPr/>
        </p:nvSpPr>
        <p:spPr>
          <a:xfrm>
            <a:off x="651924" y="10048875"/>
            <a:ext cx="13291166" cy="523220"/>
          </a:xfrm>
          <a:prstGeom prst="rect">
            <a:avLst/>
          </a:prstGeom>
        </p:spPr>
        <p:txBody>
          <a:bodyPr wrap="square">
            <a:spAutoFit/>
          </a:bodyPr>
          <a:lstStyle/>
          <a:p>
            <a:pPr marL="100965" marR="5080" indent="-88900">
              <a:lnSpc>
                <a:spcPct val="100000"/>
              </a:lnSpc>
              <a:spcBef>
                <a:spcPts val="105"/>
              </a:spcBef>
            </a:pPr>
            <a:r>
              <a:rPr lang="ru-RU" sz="1400" dirty="0">
                <a:latin typeface="Gothic Uralic"/>
                <a:ea typeface="+mj-ea"/>
              </a:rPr>
              <a:t>* Не рекомендуется на период ограничительных мер и необходимой самоизоляции работников отправлять их по инициативе работодателя в отпуск без сохранения заработной платы,  а также увольнять.</a:t>
            </a:r>
            <a:endParaRPr lang="ru-RU" sz="1100" dirty="0">
              <a:latin typeface="Gothic Uralic"/>
              <a:ea typeface="+mj-ea"/>
            </a:endParaRPr>
          </a:p>
        </p:txBody>
      </p:sp>
      <p:sp>
        <p:nvSpPr>
          <p:cNvPr id="90" name="object 5"/>
          <p:cNvSpPr txBox="1"/>
          <p:nvPr/>
        </p:nvSpPr>
        <p:spPr>
          <a:xfrm>
            <a:off x="665578" y="3136517"/>
            <a:ext cx="419340"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02</a:t>
            </a:r>
            <a:endParaRPr sz="1800" dirty="0">
              <a:solidFill>
                <a:srgbClr val="EF5237"/>
              </a:solidFill>
              <a:latin typeface="Arial"/>
              <a:cs typeface="Arial"/>
            </a:endParaRPr>
          </a:p>
        </p:txBody>
      </p:sp>
      <p:sp>
        <p:nvSpPr>
          <p:cNvPr id="91" name="object 15"/>
          <p:cNvSpPr txBox="1"/>
          <p:nvPr/>
        </p:nvSpPr>
        <p:spPr>
          <a:xfrm>
            <a:off x="628205" y="3875519"/>
            <a:ext cx="403845"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03</a:t>
            </a:r>
            <a:endParaRPr sz="1800" dirty="0">
              <a:solidFill>
                <a:srgbClr val="EF5237"/>
              </a:solidFill>
              <a:latin typeface="Arial"/>
              <a:cs typeface="Arial"/>
            </a:endParaRPr>
          </a:p>
        </p:txBody>
      </p:sp>
      <p:sp>
        <p:nvSpPr>
          <p:cNvPr id="92" name="object 24"/>
          <p:cNvSpPr txBox="1"/>
          <p:nvPr/>
        </p:nvSpPr>
        <p:spPr>
          <a:xfrm>
            <a:off x="612709" y="4562475"/>
            <a:ext cx="41934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04</a:t>
            </a:r>
            <a:endParaRPr sz="1800" dirty="0">
              <a:solidFill>
                <a:srgbClr val="EF5237"/>
              </a:solidFill>
              <a:latin typeface="Arial"/>
              <a:cs typeface="Arial"/>
            </a:endParaRPr>
          </a:p>
        </p:txBody>
      </p:sp>
      <p:sp>
        <p:nvSpPr>
          <p:cNvPr id="93" name="object 29"/>
          <p:cNvSpPr txBox="1"/>
          <p:nvPr/>
        </p:nvSpPr>
        <p:spPr>
          <a:xfrm>
            <a:off x="628205" y="2218218"/>
            <a:ext cx="378425"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01</a:t>
            </a:r>
            <a:endParaRPr sz="1800" dirty="0">
              <a:solidFill>
                <a:srgbClr val="EF5237"/>
              </a:solidFill>
              <a:latin typeface="Arial"/>
              <a:cs typeface="Arial"/>
            </a:endParaRPr>
          </a:p>
        </p:txBody>
      </p:sp>
      <p:sp>
        <p:nvSpPr>
          <p:cNvPr id="94" name="object 34"/>
          <p:cNvSpPr txBox="1"/>
          <p:nvPr/>
        </p:nvSpPr>
        <p:spPr>
          <a:xfrm>
            <a:off x="628205" y="8828519"/>
            <a:ext cx="403845"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06</a:t>
            </a:r>
            <a:endParaRPr sz="1800" dirty="0">
              <a:solidFill>
                <a:srgbClr val="EF5237"/>
              </a:solidFill>
              <a:latin typeface="Arial"/>
              <a:cs typeface="Arial"/>
            </a:endParaRPr>
          </a:p>
        </p:txBody>
      </p:sp>
      <p:sp>
        <p:nvSpPr>
          <p:cNvPr id="95" name="object 40"/>
          <p:cNvSpPr txBox="1"/>
          <p:nvPr/>
        </p:nvSpPr>
        <p:spPr>
          <a:xfrm>
            <a:off x="607704" y="5551919"/>
            <a:ext cx="398926"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05</a:t>
            </a:r>
            <a:endParaRPr sz="1800" dirty="0">
              <a:solidFill>
                <a:srgbClr val="EF5237"/>
              </a:solidFill>
              <a:latin typeface="Arial"/>
              <a:cs typeface="Arial"/>
            </a:endParaRPr>
          </a:p>
        </p:txBody>
      </p:sp>
      <p:sp>
        <p:nvSpPr>
          <p:cNvPr id="97" name="object 5"/>
          <p:cNvSpPr txBox="1"/>
          <p:nvPr/>
        </p:nvSpPr>
        <p:spPr>
          <a:xfrm>
            <a:off x="7455972" y="5780519"/>
            <a:ext cx="419340"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a:t>
            </a:r>
            <a:r>
              <a:rPr lang="ru-RU" sz="2400" b="1" spc="-70" dirty="0">
                <a:solidFill>
                  <a:srgbClr val="EF5237"/>
                </a:solidFill>
                <a:latin typeface="Arial"/>
                <a:cs typeface="Arial"/>
              </a:rPr>
              <a:t>8</a:t>
            </a:r>
            <a:endParaRPr sz="1800" dirty="0">
              <a:solidFill>
                <a:srgbClr val="EF5237"/>
              </a:solidFill>
              <a:latin typeface="Arial"/>
              <a:cs typeface="Arial"/>
            </a:endParaRPr>
          </a:p>
        </p:txBody>
      </p:sp>
      <p:sp>
        <p:nvSpPr>
          <p:cNvPr id="99" name="object 24"/>
          <p:cNvSpPr txBox="1"/>
          <p:nvPr/>
        </p:nvSpPr>
        <p:spPr>
          <a:xfrm>
            <a:off x="7455971" y="6313919"/>
            <a:ext cx="41934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a:t>
            </a:r>
            <a:r>
              <a:rPr lang="ru-RU" sz="2400" b="1" spc="-70" dirty="0">
                <a:solidFill>
                  <a:srgbClr val="EF5237"/>
                </a:solidFill>
                <a:latin typeface="Arial"/>
                <a:cs typeface="Arial"/>
              </a:rPr>
              <a:t>9</a:t>
            </a:r>
            <a:endParaRPr sz="1800" dirty="0">
              <a:solidFill>
                <a:srgbClr val="EF5237"/>
              </a:solidFill>
              <a:latin typeface="Arial"/>
              <a:cs typeface="Arial"/>
            </a:endParaRPr>
          </a:p>
        </p:txBody>
      </p:sp>
      <p:sp>
        <p:nvSpPr>
          <p:cNvPr id="100" name="object 29"/>
          <p:cNvSpPr txBox="1"/>
          <p:nvPr/>
        </p:nvSpPr>
        <p:spPr>
          <a:xfrm>
            <a:off x="7463024" y="2324296"/>
            <a:ext cx="378425"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a:t>
            </a:r>
            <a:r>
              <a:rPr lang="ru-RU" sz="2400" b="1" spc="-70" dirty="0">
                <a:solidFill>
                  <a:srgbClr val="EF5237"/>
                </a:solidFill>
                <a:latin typeface="Arial"/>
                <a:cs typeface="Arial"/>
              </a:rPr>
              <a:t>7</a:t>
            </a:r>
            <a:endParaRPr sz="1800" dirty="0">
              <a:solidFill>
                <a:srgbClr val="EF5237"/>
              </a:solidFill>
              <a:latin typeface="Arial"/>
              <a:cs typeface="Arial"/>
            </a:endParaRPr>
          </a:p>
        </p:txBody>
      </p:sp>
      <p:sp>
        <p:nvSpPr>
          <p:cNvPr id="101" name="object 34"/>
          <p:cNvSpPr txBox="1"/>
          <p:nvPr/>
        </p:nvSpPr>
        <p:spPr>
          <a:xfrm>
            <a:off x="7471467" y="8641213"/>
            <a:ext cx="403845" cy="382156"/>
          </a:xfrm>
          <a:prstGeom prst="rect">
            <a:avLst/>
          </a:prstGeom>
        </p:spPr>
        <p:txBody>
          <a:bodyPr vert="horz" wrap="square" lIns="0" tIns="12700" rIns="0" bIns="0" rtlCol="0">
            <a:spAutoFit/>
          </a:bodyPr>
          <a:lstStyle/>
          <a:p>
            <a:pPr marL="12700">
              <a:lnSpc>
                <a:spcPct val="100000"/>
              </a:lnSpc>
              <a:spcBef>
                <a:spcPts val="100"/>
              </a:spcBef>
            </a:pPr>
            <a:r>
              <a:rPr lang="ru-RU" sz="2400" b="1" spc="-70" dirty="0">
                <a:solidFill>
                  <a:srgbClr val="EF5237"/>
                </a:solidFill>
                <a:latin typeface="Arial"/>
                <a:cs typeface="Arial"/>
              </a:rPr>
              <a:t>11</a:t>
            </a:r>
            <a:endParaRPr sz="1800" dirty="0">
              <a:solidFill>
                <a:srgbClr val="EF5237"/>
              </a:solidFill>
              <a:latin typeface="Arial"/>
              <a:cs typeface="Arial"/>
            </a:endParaRPr>
          </a:p>
        </p:txBody>
      </p:sp>
      <p:sp>
        <p:nvSpPr>
          <p:cNvPr id="102" name="object 40"/>
          <p:cNvSpPr txBox="1"/>
          <p:nvPr/>
        </p:nvSpPr>
        <p:spPr>
          <a:xfrm>
            <a:off x="7450966" y="7075919"/>
            <a:ext cx="398926" cy="382156"/>
          </a:xfrm>
          <a:prstGeom prst="rect">
            <a:avLst/>
          </a:prstGeom>
        </p:spPr>
        <p:txBody>
          <a:bodyPr vert="horz" wrap="square" lIns="0" tIns="12700" rIns="0" bIns="0" rtlCol="0">
            <a:spAutoFit/>
          </a:bodyPr>
          <a:lstStyle/>
          <a:p>
            <a:pPr marL="12700">
              <a:lnSpc>
                <a:spcPct val="100000"/>
              </a:lnSpc>
              <a:spcBef>
                <a:spcPts val="100"/>
              </a:spcBef>
            </a:pPr>
            <a:r>
              <a:rPr lang="ru-RU" sz="2400" b="1" spc="-70" dirty="0">
                <a:solidFill>
                  <a:srgbClr val="EF5237"/>
                </a:solidFill>
                <a:latin typeface="Arial"/>
                <a:cs typeface="Arial"/>
              </a:rPr>
              <a:t>10</a:t>
            </a:r>
            <a:endParaRPr sz="1800" dirty="0">
              <a:solidFill>
                <a:srgbClr val="EF5237"/>
              </a:solidFill>
              <a:latin typeface="Arial"/>
              <a:cs typeface="Arial"/>
            </a:endParaRPr>
          </a:p>
        </p:txBody>
      </p:sp>
      <p:sp>
        <p:nvSpPr>
          <p:cNvPr id="15" name="Прямоугольник 14"/>
          <p:cNvSpPr/>
          <p:nvPr/>
        </p:nvSpPr>
        <p:spPr>
          <a:xfrm>
            <a:off x="7875312" y="2277743"/>
            <a:ext cx="6048727" cy="3785652"/>
          </a:xfrm>
          <a:prstGeom prst="rect">
            <a:avLst/>
          </a:prstGeom>
        </p:spPr>
        <p:txBody>
          <a:bodyPr wrap="square">
            <a:spAutoFit/>
          </a:bodyPr>
          <a:lstStyle/>
          <a:p>
            <a:pPr algn="just"/>
            <a:r>
              <a:rPr lang="ru-RU" sz="1600" dirty="0">
                <a:latin typeface="Gothic Uralic"/>
                <a:ea typeface="+mj-ea"/>
              </a:rPr>
              <a:t>При невозможности дальнейшего осуществления деятельности компании в прежних объемах объявите о простое:</a:t>
            </a:r>
          </a:p>
          <a:p>
            <a:pPr marL="285750" indent="-285750" algn="just">
              <a:buFont typeface="Arial" panose="020B0604020202020204" pitchFamily="34" charset="0"/>
              <a:buChar char="•"/>
            </a:pPr>
            <a:r>
              <a:rPr lang="ru-RU" sz="1600" dirty="0">
                <a:latin typeface="Gothic Uralic"/>
                <a:ea typeface="+mj-ea"/>
              </a:rPr>
              <a:t>Издайте приказ о простое.</a:t>
            </a:r>
          </a:p>
          <a:p>
            <a:pPr marL="285750" indent="-285750" algn="just">
              <a:buFont typeface="Arial" panose="020B0604020202020204" pitchFamily="34" charset="0"/>
              <a:buChar char="•"/>
            </a:pPr>
            <a:r>
              <a:rPr lang="ru-RU" sz="1600" dirty="0">
                <a:latin typeface="Gothic Uralic"/>
                <a:ea typeface="+mj-ea"/>
              </a:rPr>
              <a:t>С приказом ознакомьте под роспись всех указанных в нем работников. Если работник отказывается знакомиться с приказом  и ставить свою подпись в подтверждение об ознакомлении, составьте соответствующий акт.</a:t>
            </a:r>
          </a:p>
          <a:p>
            <a:pPr marL="285750" indent="-285750" algn="just">
              <a:buFont typeface="Arial" panose="020B0604020202020204" pitchFamily="34" charset="0"/>
              <a:buChar char="•"/>
            </a:pPr>
            <a:r>
              <a:rPr lang="ru-RU" sz="1600" dirty="0">
                <a:latin typeface="Gothic Uralic"/>
                <a:ea typeface="+mj-ea"/>
              </a:rPr>
              <a:t>Если простой касается всех работников организации, уведомьте  об этом службу занятости.</a:t>
            </a:r>
          </a:p>
          <a:p>
            <a:pPr marL="285750" indent="-285750" algn="just">
              <a:buFont typeface="Arial" panose="020B0604020202020204" pitchFamily="34" charset="0"/>
              <a:buChar char="•"/>
            </a:pPr>
            <a:r>
              <a:rPr lang="ru-RU" sz="1600" dirty="0">
                <a:latin typeface="Gothic Uralic"/>
                <a:ea typeface="+mj-ea"/>
              </a:rPr>
              <a:t>Сохраните документы, подтверждающие факт направления уведомления о простое в службу занятости.</a:t>
            </a:r>
          </a:p>
          <a:p>
            <a:pPr marL="285750" indent="-285750" algn="just">
              <a:buFont typeface="Arial" panose="020B0604020202020204" pitchFamily="34" charset="0"/>
              <a:buChar char="•"/>
            </a:pPr>
            <a:r>
              <a:rPr lang="ru-RU" sz="1600" dirty="0">
                <a:latin typeface="Gothic Uralic"/>
                <a:ea typeface="+mj-ea"/>
              </a:rPr>
              <a:t>Издайте приказ об отмене простоя и возобновлении работы.</a:t>
            </a:r>
            <a:endParaRPr lang="ru-RU" dirty="0"/>
          </a:p>
          <a:p>
            <a:pPr algn="just"/>
            <a:endParaRPr lang="ru-RU" sz="1600" dirty="0">
              <a:latin typeface="Gothic Uralic"/>
              <a:ea typeface="+mj-ea"/>
            </a:endParaRPr>
          </a:p>
        </p:txBody>
      </p:sp>
      <p:sp>
        <p:nvSpPr>
          <p:cNvPr id="36" name="Прямоугольник 3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 name="Рисунок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1301453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24" name="object 2"/>
          <p:cNvSpPr txBox="1"/>
          <p:nvPr/>
        </p:nvSpPr>
        <p:spPr>
          <a:xfrm>
            <a:off x="668598" y="1058582"/>
            <a:ext cx="10484993" cy="1120178"/>
          </a:xfrm>
          <a:prstGeom prst="rect">
            <a:avLst/>
          </a:prstGeom>
        </p:spPr>
        <p:txBody>
          <a:bodyPr vert="horz" wrap="square" lIns="0" tIns="12065" rIns="0" bIns="0" rtlCol="0">
            <a:spAutoFit/>
          </a:bodyPr>
          <a:lstStyle/>
          <a:p>
            <a:pPr marL="12700">
              <a:lnSpc>
                <a:spcPct val="100000"/>
              </a:lnSpc>
              <a:spcBef>
                <a:spcPts val="95"/>
              </a:spcBef>
            </a:pPr>
            <a:r>
              <a:rPr sz="3600" b="1" spc="-165" dirty="0">
                <a:solidFill>
                  <a:srgbClr val="EF5237"/>
                </a:solidFill>
                <a:latin typeface="Verdana"/>
                <a:cs typeface="Verdana"/>
              </a:rPr>
              <a:t>Варианты </a:t>
            </a:r>
            <a:r>
              <a:rPr sz="3600" b="1" spc="-160" dirty="0">
                <a:solidFill>
                  <a:srgbClr val="EF5237"/>
                </a:solidFill>
                <a:latin typeface="Verdana"/>
                <a:cs typeface="Verdana"/>
              </a:rPr>
              <a:t>решений </a:t>
            </a:r>
            <a:r>
              <a:rPr sz="3600" b="1" spc="-185" dirty="0">
                <a:solidFill>
                  <a:srgbClr val="EF5237"/>
                </a:solidFill>
                <a:latin typeface="Verdana"/>
                <a:cs typeface="Verdana"/>
              </a:rPr>
              <a:t>при </a:t>
            </a:r>
            <a:r>
              <a:rPr sz="3600" b="1" spc="-210" dirty="0">
                <a:solidFill>
                  <a:srgbClr val="EF5237"/>
                </a:solidFill>
                <a:latin typeface="Verdana"/>
                <a:cs typeface="Verdana"/>
              </a:rPr>
              <a:t>возникновении </a:t>
            </a:r>
            <a:r>
              <a:rPr sz="3600" b="1" spc="-130" dirty="0">
                <a:solidFill>
                  <a:srgbClr val="EF5237"/>
                </a:solidFill>
                <a:latin typeface="Verdana"/>
                <a:cs typeface="Verdana"/>
              </a:rPr>
              <a:t>сложностей </a:t>
            </a:r>
            <a:r>
              <a:rPr sz="3600" b="1" spc="-275" dirty="0">
                <a:solidFill>
                  <a:srgbClr val="EF5237"/>
                </a:solidFill>
                <a:latin typeface="Verdana"/>
                <a:cs typeface="Verdana"/>
              </a:rPr>
              <a:t>в </a:t>
            </a:r>
            <a:r>
              <a:rPr sz="3600" b="1" spc="-180" dirty="0">
                <a:solidFill>
                  <a:srgbClr val="EF5237"/>
                </a:solidFill>
                <a:latin typeface="Verdana"/>
                <a:cs typeface="Verdana"/>
              </a:rPr>
              <a:t>исполнении</a:t>
            </a:r>
            <a:r>
              <a:rPr sz="3600" b="1" spc="-30" dirty="0">
                <a:solidFill>
                  <a:srgbClr val="EF5237"/>
                </a:solidFill>
                <a:latin typeface="Verdana"/>
                <a:cs typeface="Verdana"/>
              </a:rPr>
              <a:t> </a:t>
            </a:r>
            <a:r>
              <a:rPr sz="3600" b="1" spc="-140" dirty="0">
                <a:solidFill>
                  <a:srgbClr val="EF5237"/>
                </a:solidFill>
                <a:latin typeface="Verdana"/>
                <a:cs typeface="Verdana"/>
              </a:rPr>
              <a:t>обязательств</a:t>
            </a:r>
            <a:endParaRPr sz="3600" dirty="0">
              <a:solidFill>
                <a:srgbClr val="EF5237"/>
              </a:solidFill>
              <a:latin typeface="Verdana"/>
              <a:cs typeface="Verdana"/>
            </a:endParaRPr>
          </a:p>
        </p:txBody>
      </p:sp>
      <p:sp>
        <p:nvSpPr>
          <p:cNvPr id="25" name="object 3"/>
          <p:cNvSpPr txBox="1"/>
          <p:nvPr/>
        </p:nvSpPr>
        <p:spPr>
          <a:xfrm>
            <a:off x="1224334" y="3119646"/>
            <a:ext cx="4691653" cy="1061829"/>
          </a:xfrm>
          <a:prstGeom prst="rect">
            <a:avLst/>
          </a:prstGeom>
        </p:spPr>
        <p:txBody>
          <a:bodyPr vert="horz" wrap="square" lIns="0" tIns="45720" rIns="0" bIns="0" rtlCol="0">
            <a:spAutoFit/>
          </a:bodyPr>
          <a:lstStyle/>
          <a:p>
            <a:pPr marL="12700" marR="5080">
              <a:spcBef>
                <a:spcPts val="360"/>
              </a:spcBef>
            </a:pPr>
            <a:r>
              <a:rPr sz="1600" b="1" spc="45" dirty="0" err="1">
                <a:latin typeface="Gothic Uralic"/>
                <a:cs typeface="Gothic Uralic"/>
              </a:rPr>
              <a:t>Освобождение</a:t>
            </a:r>
            <a:r>
              <a:rPr sz="1600" b="1" spc="45" dirty="0">
                <a:latin typeface="Gothic Uralic"/>
                <a:cs typeface="Gothic Uralic"/>
              </a:rPr>
              <a:t> </a:t>
            </a:r>
            <a:r>
              <a:rPr sz="1600" b="1" spc="45" dirty="0" err="1">
                <a:latin typeface="Gothic Uralic"/>
                <a:cs typeface="Gothic Uralic"/>
              </a:rPr>
              <a:t>от</a:t>
            </a:r>
            <a:r>
              <a:rPr sz="1600" b="1" spc="45" dirty="0">
                <a:latin typeface="Gothic Uralic"/>
                <a:cs typeface="Gothic Uralic"/>
              </a:rPr>
              <a:t>  </a:t>
            </a:r>
            <a:r>
              <a:rPr sz="1600" b="1" spc="45" dirty="0" err="1">
                <a:latin typeface="Gothic Uralic"/>
                <a:cs typeface="Gothic Uralic"/>
              </a:rPr>
              <a:t>ответственности</a:t>
            </a:r>
            <a:r>
              <a:rPr sz="1600" b="1" spc="45" dirty="0">
                <a:latin typeface="Gothic Uralic"/>
                <a:cs typeface="Gothic Uralic"/>
              </a:rPr>
              <a:t> </a:t>
            </a:r>
            <a:r>
              <a:rPr sz="1600" b="1" spc="45" dirty="0" err="1">
                <a:latin typeface="Gothic Uralic"/>
                <a:cs typeface="Gothic Uralic"/>
              </a:rPr>
              <a:t>из-за</a:t>
            </a:r>
            <a:r>
              <a:rPr sz="1600" b="1" spc="45" dirty="0">
                <a:latin typeface="Gothic Uralic"/>
                <a:cs typeface="Gothic Uralic"/>
              </a:rPr>
              <a:t>  </a:t>
            </a:r>
            <a:r>
              <a:rPr sz="1600" b="1" spc="45" dirty="0" err="1">
                <a:latin typeface="Gothic Uralic"/>
                <a:cs typeface="Gothic Uralic"/>
              </a:rPr>
              <a:t>возникновения</a:t>
            </a:r>
            <a:r>
              <a:rPr sz="1600" b="1" spc="45" dirty="0">
                <a:latin typeface="Gothic Uralic"/>
                <a:cs typeface="Gothic Uralic"/>
              </a:rPr>
              <a:t> </a:t>
            </a:r>
            <a:r>
              <a:rPr sz="1600" b="1" spc="45" dirty="0" err="1">
                <a:latin typeface="Gothic Uralic"/>
                <a:cs typeface="Gothic Uralic"/>
              </a:rPr>
              <a:t>обстоятельств</a:t>
            </a:r>
            <a:r>
              <a:rPr sz="1600" b="1" spc="45" dirty="0">
                <a:latin typeface="Gothic Uralic"/>
                <a:cs typeface="Gothic Uralic"/>
              </a:rPr>
              <a:t>  </a:t>
            </a:r>
            <a:r>
              <a:rPr sz="1600" b="1" spc="45" dirty="0" err="1">
                <a:latin typeface="Gothic Uralic"/>
                <a:cs typeface="Gothic Uralic"/>
              </a:rPr>
              <a:t>непреодолимой</a:t>
            </a:r>
            <a:r>
              <a:rPr sz="1600" b="1" spc="45" dirty="0">
                <a:latin typeface="Gothic Uralic"/>
                <a:cs typeface="Gothic Uralic"/>
              </a:rPr>
              <a:t> </a:t>
            </a:r>
            <a:r>
              <a:rPr sz="1600" b="1" spc="45" dirty="0" err="1">
                <a:latin typeface="Gothic Uralic"/>
                <a:cs typeface="Gothic Uralic"/>
              </a:rPr>
              <a:t>силы</a:t>
            </a:r>
            <a:endParaRPr sz="1600" b="1" spc="45" dirty="0">
              <a:latin typeface="Gothic Uralic"/>
              <a:cs typeface="Gothic Uralic"/>
            </a:endParaRPr>
          </a:p>
          <a:p>
            <a:pPr marL="12700"/>
            <a:r>
              <a:rPr sz="1600" spc="45" dirty="0">
                <a:latin typeface="Gothic Uralic"/>
                <a:cs typeface="Gothic Uralic"/>
              </a:rPr>
              <a:t>п. 3 </a:t>
            </a:r>
            <a:r>
              <a:rPr sz="1600" spc="45" dirty="0" err="1">
                <a:latin typeface="Gothic Uralic"/>
                <a:cs typeface="Gothic Uralic"/>
              </a:rPr>
              <a:t>ст</a:t>
            </a:r>
            <a:r>
              <a:rPr sz="1600" spc="45" dirty="0">
                <a:latin typeface="Gothic Uralic"/>
                <a:cs typeface="Gothic Uralic"/>
              </a:rPr>
              <a:t>. 401 ГК РФ</a:t>
            </a:r>
          </a:p>
        </p:txBody>
      </p:sp>
      <p:sp>
        <p:nvSpPr>
          <p:cNvPr id="26" name="object 4"/>
          <p:cNvSpPr txBox="1"/>
          <p:nvPr/>
        </p:nvSpPr>
        <p:spPr>
          <a:xfrm>
            <a:off x="6136328" y="2799547"/>
            <a:ext cx="7806761" cy="1490793"/>
          </a:xfrm>
          <a:prstGeom prst="rect">
            <a:avLst/>
          </a:prstGeom>
        </p:spPr>
        <p:txBody>
          <a:bodyPr vert="horz" wrap="square" lIns="0" tIns="13335" rIns="0" bIns="0" rtlCol="0">
            <a:spAutoFit/>
          </a:bodyPr>
          <a:lstStyle/>
          <a:p>
            <a:pPr marL="12700" algn="just">
              <a:lnSpc>
                <a:spcPct val="100000"/>
              </a:lnSpc>
              <a:spcBef>
                <a:spcPts val="105"/>
              </a:spcBef>
            </a:pPr>
            <a:r>
              <a:rPr sz="1600" spc="-5" dirty="0">
                <a:latin typeface="Gothic Uralic"/>
                <a:cs typeface="Gothic Uralic"/>
              </a:rPr>
              <a:t>Форс-мажор сам по себе не прекращает </a:t>
            </a:r>
            <a:r>
              <a:rPr sz="1600" spc="-5" dirty="0" err="1">
                <a:latin typeface="Gothic Uralic"/>
                <a:cs typeface="Gothic Uralic"/>
              </a:rPr>
              <a:t>обязательство</a:t>
            </a:r>
            <a:r>
              <a:rPr sz="1600" spc="-5" dirty="0">
                <a:latin typeface="Gothic Uralic"/>
                <a:cs typeface="Gothic Uralic"/>
              </a:rPr>
              <a:t> </a:t>
            </a:r>
            <a:r>
              <a:rPr sz="1600" spc="-5" dirty="0" err="1">
                <a:latin typeface="Gothic Uralic"/>
                <a:cs typeface="Gothic Uralic"/>
              </a:rPr>
              <a:t>должника</a:t>
            </a:r>
            <a:r>
              <a:rPr sz="1600" spc="-5" dirty="0">
                <a:latin typeface="Gothic Uralic"/>
                <a:cs typeface="Gothic Uralic"/>
              </a:rPr>
              <a:t>.</a:t>
            </a:r>
            <a:r>
              <a:rPr lang="ru-RU" sz="1600" spc="-5" dirty="0">
                <a:latin typeface="Gothic Uralic"/>
                <a:cs typeface="Gothic Uralic"/>
              </a:rPr>
              <a:t> </a:t>
            </a:r>
            <a:r>
              <a:rPr sz="1600" spc="-5" dirty="0" err="1">
                <a:latin typeface="Gothic Uralic"/>
                <a:cs typeface="Gothic Uralic"/>
              </a:rPr>
              <a:t>Должник</a:t>
            </a:r>
            <a:r>
              <a:rPr sz="1600" spc="-5" dirty="0">
                <a:latin typeface="Gothic Uralic"/>
                <a:cs typeface="Gothic Uralic"/>
              </a:rPr>
              <a:t>, нарушивший обязательство вследствие форс-мажорных обстоятельств,  не несет ответственности за его неисполнение (ненадлежащее </a:t>
            </a:r>
            <a:r>
              <a:rPr sz="1600" spc="-5" dirty="0" err="1">
                <a:latin typeface="Gothic Uralic"/>
                <a:cs typeface="Gothic Uralic"/>
              </a:rPr>
              <a:t>исполнение</a:t>
            </a:r>
            <a:r>
              <a:rPr sz="1600" spc="-5" dirty="0">
                <a:latin typeface="Gothic Uralic"/>
                <a:cs typeface="Gothic Uralic"/>
              </a:rPr>
              <a:t>).</a:t>
            </a:r>
            <a:r>
              <a:rPr lang="ru-RU" sz="1600" spc="-5" dirty="0">
                <a:latin typeface="Gothic Uralic"/>
                <a:cs typeface="Gothic Uralic"/>
              </a:rPr>
              <a:t> </a:t>
            </a:r>
            <a:r>
              <a:rPr sz="1600" spc="-5" dirty="0">
                <a:latin typeface="Gothic Uralic"/>
                <a:cs typeface="Gothic Uralic"/>
              </a:rPr>
              <a:t>В частности, не нужно возмещать убытки, платить неустойку за просрочку.  Дальнейшее действие обязательства зависит от того, останется ли возможность  исполнить его, когда обстоятельства непреодолимой силы отпадут.</a:t>
            </a:r>
          </a:p>
        </p:txBody>
      </p:sp>
      <p:sp>
        <p:nvSpPr>
          <p:cNvPr id="27" name="object 5"/>
          <p:cNvSpPr txBox="1"/>
          <p:nvPr/>
        </p:nvSpPr>
        <p:spPr>
          <a:xfrm>
            <a:off x="1231232" y="5260044"/>
            <a:ext cx="4300166" cy="674031"/>
          </a:xfrm>
          <a:prstGeom prst="rect">
            <a:avLst/>
          </a:prstGeom>
        </p:spPr>
        <p:txBody>
          <a:bodyPr vert="horz" wrap="square" lIns="0" tIns="45720" rIns="0" bIns="0" rtlCol="0">
            <a:spAutoFit/>
          </a:bodyPr>
          <a:lstStyle/>
          <a:p>
            <a:pPr marL="12700" marR="5080">
              <a:lnSpc>
                <a:spcPct val="84600"/>
              </a:lnSpc>
              <a:spcBef>
                <a:spcPts val="360"/>
              </a:spcBef>
            </a:pPr>
            <a:r>
              <a:rPr sz="1600" b="1" spc="-5" dirty="0" err="1">
                <a:latin typeface="Gothic Uralic"/>
                <a:cs typeface="Gothic Uralic"/>
              </a:rPr>
              <a:t>Прекращение</a:t>
            </a:r>
            <a:r>
              <a:rPr sz="1600" b="1" spc="-5" dirty="0">
                <a:latin typeface="Gothic Uralic"/>
                <a:cs typeface="Gothic Uralic"/>
              </a:rPr>
              <a:t> </a:t>
            </a:r>
            <a:r>
              <a:rPr sz="1600" b="1" spc="-5" dirty="0" err="1">
                <a:latin typeface="Gothic Uralic"/>
                <a:cs typeface="Gothic Uralic"/>
              </a:rPr>
              <a:t>обязательства</a:t>
            </a:r>
            <a:r>
              <a:rPr lang="ru-RU" sz="1600" b="1" spc="-5" dirty="0">
                <a:latin typeface="Gothic Uralic"/>
                <a:cs typeface="Gothic Uralic"/>
              </a:rPr>
              <a:t> </a:t>
            </a:r>
            <a:r>
              <a:rPr sz="1600" b="1" spc="-5" dirty="0" err="1">
                <a:latin typeface="Gothic Uralic"/>
                <a:cs typeface="Gothic Uralic"/>
              </a:rPr>
              <a:t>невозможностью</a:t>
            </a:r>
            <a:r>
              <a:rPr sz="1600" b="1" spc="-5" dirty="0">
                <a:latin typeface="Gothic Uralic"/>
                <a:cs typeface="Gothic Uralic"/>
              </a:rPr>
              <a:t> его  исполнения </a:t>
            </a:r>
            <a:r>
              <a:rPr sz="1600" spc="-5" dirty="0">
                <a:latin typeface="Gothic Uralic"/>
                <a:cs typeface="Gothic Uralic"/>
              </a:rPr>
              <a:t>ст. 416 ГК РФ,</a:t>
            </a:r>
            <a:r>
              <a:rPr lang="ru-RU" sz="1600" spc="-5" dirty="0">
                <a:latin typeface="Gothic Uralic"/>
                <a:cs typeface="Gothic Uralic"/>
              </a:rPr>
              <a:t> </a:t>
            </a:r>
            <a:r>
              <a:rPr sz="1600" spc="-5" dirty="0">
                <a:latin typeface="Gothic Uralic"/>
                <a:cs typeface="Gothic Uralic"/>
              </a:rPr>
              <a:t>п. 1 ст. 417 ГК РФ</a:t>
            </a:r>
          </a:p>
        </p:txBody>
      </p:sp>
      <p:sp>
        <p:nvSpPr>
          <p:cNvPr id="28" name="object 6"/>
          <p:cNvSpPr txBox="1"/>
          <p:nvPr/>
        </p:nvSpPr>
        <p:spPr>
          <a:xfrm>
            <a:off x="6136328" y="4839251"/>
            <a:ext cx="7806761" cy="1490793"/>
          </a:xfrm>
          <a:prstGeom prst="rect">
            <a:avLst/>
          </a:prstGeom>
        </p:spPr>
        <p:txBody>
          <a:bodyPr vert="horz" wrap="square" lIns="0" tIns="13335" rIns="0" bIns="0" rtlCol="0">
            <a:spAutoFit/>
          </a:bodyPr>
          <a:lstStyle/>
          <a:p>
            <a:pPr marL="12700" marR="11430" algn="just">
              <a:lnSpc>
                <a:spcPct val="100000"/>
              </a:lnSpc>
              <a:spcBef>
                <a:spcPts val="105"/>
              </a:spcBef>
            </a:pPr>
            <a:r>
              <a:rPr sz="1600" spc="-5" dirty="0">
                <a:latin typeface="Gothic Uralic"/>
                <a:cs typeface="Gothic Uralic"/>
              </a:rPr>
              <a:t>Обязательство прекратится только в том случае, </a:t>
            </a:r>
            <a:r>
              <a:rPr sz="1600" spc="-5" dirty="0" err="1">
                <a:latin typeface="Gothic Uralic"/>
                <a:cs typeface="Gothic Uralic"/>
              </a:rPr>
              <a:t>если</a:t>
            </a:r>
            <a:r>
              <a:rPr sz="1600" spc="-5" dirty="0">
                <a:latin typeface="Gothic Uralic"/>
                <a:cs typeface="Gothic Uralic"/>
              </a:rPr>
              <a:t> </a:t>
            </a:r>
            <a:r>
              <a:rPr sz="1600" spc="-5" dirty="0" err="1">
                <a:latin typeface="Gothic Uralic"/>
                <a:cs typeface="Gothic Uralic"/>
              </a:rPr>
              <a:t>невозможность</a:t>
            </a:r>
            <a:r>
              <a:rPr lang="ru-RU" sz="1600" spc="-5" dirty="0">
                <a:latin typeface="Gothic Uralic"/>
                <a:cs typeface="Gothic Uralic"/>
              </a:rPr>
              <a:t> </a:t>
            </a:r>
            <a:r>
              <a:rPr sz="1600" spc="-5" dirty="0" err="1">
                <a:latin typeface="Gothic Uralic"/>
                <a:cs typeface="Gothic Uralic"/>
              </a:rPr>
              <a:t>исполнения</a:t>
            </a:r>
            <a:r>
              <a:rPr sz="1600" spc="-5" dirty="0">
                <a:latin typeface="Gothic Uralic"/>
                <a:cs typeface="Gothic Uralic"/>
              </a:rPr>
              <a:t> вызвана обстоятельством, которое наступило после возникновения  обязательства и за которое ни одна из сторон не отвечает (п. 1 ст. 416 ГК РФ).</a:t>
            </a:r>
            <a:r>
              <a:rPr lang="ru-RU" sz="1600" spc="-5" dirty="0">
                <a:latin typeface="Gothic Uralic"/>
                <a:cs typeface="Gothic Uralic"/>
              </a:rPr>
              <a:t> </a:t>
            </a:r>
            <a:r>
              <a:rPr sz="1600" spc="-5" dirty="0" err="1">
                <a:latin typeface="Gothic Uralic"/>
                <a:cs typeface="Gothic Uralic"/>
              </a:rPr>
              <a:t>Если</a:t>
            </a:r>
            <a:r>
              <a:rPr sz="1600" spc="-5" dirty="0">
                <a:latin typeface="Gothic Uralic"/>
                <a:cs typeface="Gothic Uralic"/>
              </a:rPr>
              <a:t> невозможность исполнения носит временный характер, обязательство не  должно прекращаться, особенно если препятствия могут отпасть до окончания  срока исполнения обязательства.</a:t>
            </a:r>
          </a:p>
        </p:txBody>
      </p:sp>
      <p:sp>
        <p:nvSpPr>
          <p:cNvPr id="29" name="object 7"/>
          <p:cNvSpPr txBox="1"/>
          <p:nvPr/>
        </p:nvSpPr>
        <p:spPr>
          <a:xfrm>
            <a:off x="1257300" y="6848475"/>
            <a:ext cx="4404825" cy="780342"/>
          </a:xfrm>
          <a:prstGeom prst="rect">
            <a:avLst/>
          </a:prstGeom>
        </p:spPr>
        <p:txBody>
          <a:bodyPr vert="horz" wrap="square" lIns="0" tIns="41275" rIns="0" bIns="0" rtlCol="0">
            <a:spAutoFit/>
          </a:bodyPr>
          <a:lstStyle/>
          <a:p>
            <a:pPr marL="12700" marR="5080">
              <a:spcBef>
                <a:spcPts val="325"/>
              </a:spcBef>
            </a:pPr>
            <a:r>
              <a:rPr sz="1600" b="1" spc="-5" dirty="0">
                <a:latin typeface="Gothic Uralic"/>
                <a:cs typeface="Gothic Uralic"/>
              </a:rPr>
              <a:t>Изменение или расторжение  договора в связи с существенным  </a:t>
            </a:r>
            <a:r>
              <a:rPr sz="1600" b="1" spc="-5" dirty="0" err="1">
                <a:latin typeface="Gothic Uralic"/>
                <a:cs typeface="Gothic Uralic"/>
              </a:rPr>
              <a:t>изменением</a:t>
            </a:r>
            <a:r>
              <a:rPr sz="1600" b="1" spc="-5" dirty="0">
                <a:latin typeface="Gothic Uralic"/>
                <a:cs typeface="Gothic Uralic"/>
              </a:rPr>
              <a:t> </a:t>
            </a:r>
            <a:r>
              <a:rPr sz="1600" b="1" spc="-5" dirty="0" err="1">
                <a:latin typeface="Gothic Uralic"/>
                <a:cs typeface="Gothic Uralic"/>
              </a:rPr>
              <a:t>обстоятельств</a:t>
            </a:r>
            <a:r>
              <a:rPr lang="ru-RU" sz="1600" b="1" spc="-5" dirty="0">
                <a:latin typeface="Gothic Uralic"/>
                <a:cs typeface="Gothic Uralic"/>
              </a:rPr>
              <a:t> </a:t>
            </a:r>
            <a:r>
              <a:rPr sz="1600" spc="-5" dirty="0">
                <a:latin typeface="Gothic Uralic"/>
                <a:cs typeface="Gothic Uralic"/>
              </a:rPr>
              <a:t>п. 1 ст. 451 ГК РФ</a:t>
            </a:r>
          </a:p>
        </p:txBody>
      </p:sp>
      <p:sp>
        <p:nvSpPr>
          <p:cNvPr id="30" name="object 8"/>
          <p:cNvSpPr txBox="1"/>
          <p:nvPr/>
        </p:nvSpPr>
        <p:spPr>
          <a:xfrm>
            <a:off x="6136328" y="6747084"/>
            <a:ext cx="7806761" cy="505267"/>
          </a:xfrm>
          <a:prstGeom prst="rect">
            <a:avLst/>
          </a:prstGeom>
        </p:spPr>
        <p:txBody>
          <a:bodyPr vert="horz" wrap="square" lIns="0" tIns="12700" rIns="0" bIns="0" rtlCol="0">
            <a:spAutoFit/>
          </a:bodyPr>
          <a:lstStyle/>
          <a:p>
            <a:pPr marL="12700" marR="5080" algn="just">
              <a:lnSpc>
                <a:spcPct val="100000"/>
              </a:lnSpc>
              <a:spcBef>
                <a:spcPts val="100"/>
              </a:spcBef>
            </a:pPr>
            <a:r>
              <a:rPr sz="1600" spc="-5" dirty="0">
                <a:latin typeface="Gothic Uralic"/>
                <a:cs typeface="Gothic Uralic"/>
              </a:rPr>
              <a:t>Вы можете изменить или расторгнуть договор по такому основанию, </a:t>
            </a:r>
            <a:r>
              <a:rPr sz="1600" spc="-5" dirty="0" err="1">
                <a:latin typeface="Gothic Uralic"/>
                <a:cs typeface="Gothic Uralic"/>
              </a:rPr>
              <a:t>если</a:t>
            </a:r>
            <a:r>
              <a:rPr lang="ru-RU" sz="1600" spc="-5" dirty="0">
                <a:latin typeface="Gothic Uralic"/>
                <a:cs typeface="Gothic Uralic"/>
              </a:rPr>
              <a:t> </a:t>
            </a:r>
            <a:r>
              <a:rPr sz="1600" spc="-5" dirty="0" err="1">
                <a:latin typeface="Gothic Uralic"/>
                <a:cs typeface="Gothic Uralic"/>
              </a:rPr>
              <a:t>соблюдены</a:t>
            </a:r>
            <a:r>
              <a:rPr sz="1600" spc="-5" dirty="0">
                <a:latin typeface="Gothic Uralic"/>
                <a:cs typeface="Gothic Uralic"/>
              </a:rPr>
              <a:t> все условия (п. 1 ст. 451 ГК РФ) :</a:t>
            </a:r>
          </a:p>
        </p:txBody>
      </p:sp>
      <p:sp>
        <p:nvSpPr>
          <p:cNvPr id="31" name="object 9"/>
          <p:cNvSpPr txBox="1"/>
          <p:nvPr/>
        </p:nvSpPr>
        <p:spPr>
          <a:xfrm>
            <a:off x="6134323" y="7483183"/>
            <a:ext cx="7806761" cy="2331407"/>
          </a:xfrm>
          <a:prstGeom prst="rect">
            <a:avLst/>
          </a:prstGeom>
        </p:spPr>
        <p:txBody>
          <a:bodyPr vert="horz" wrap="square" lIns="0" tIns="12700" rIns="0" bIns="0" rtlCol="0">
            <a:spAutoFit/>
          </a:bodyPr>
          <a:lstStyle/>
          <a:p>
            <a:pPr marL="241300" marR="5080" indent="-228600" algn="just">
              <a:lnSpc>
                <a:spcPct val="100000"/>
              </a:lnSpc>
              <a:spcBef>
                <a:spcPts val="100"/>
              </a:spcBef>
              <a:buAutoNum type="arabicPeriod"/>
              <a:tabLst>
                <a:tab pos="241300" algn="l"/>
              </a:tabLst>
            </a:pPr>
            <a:r>
              <a:rPr sz="1600" spc="20" dirty="0">
                <a:latin typeface="Gothic Uralic"/>
                <a:cs typeface="Gothic Uralic"/>
              </a:rPr>
              <a:t>Вы</a:t>
            </a:r>
            <a:r>
              <a:rPr sz="1600" spc="-5" dirty="0">
                <a:latin typeface="Gothic Uralic"/>
                <a:cs typeface="Gothic Uralic"/>
              </a:rPr>
              <a:t> </a:t>
            </a:r>
            <a:r>
              <a:rPr sz="1600" spc="10" dirty="0">
                <a:latin typeface="Gothic Uralic"/>
                <a:cs typeface="Gothic Uralic"/>
              </a:rPr>
              <a:t>и</a:t>
            </a:r>
            <a:r>
              <a:rPr sz="1600" spc="-10" dirty="0">
                <a:latin typeface="Gothic Uralic"/>
                <a:cs typeface="Gothic Uralic"/>
              </a:rPr>
              <a:t> </a:t>
            </a:r>
            <a:r>
              <a:rPr sz="1600" spc="45" dirty="0">
                <a:latin typeface="Gothic Uralic"/>
                <a:cs typeface="Gothic Uralic"/>
              </a:rPr>
              <a:t>ваш</a:t>
            </a:r>
            <a:r>
              <a:rPr sz="1600" spc="-30" dirty="0">
                <a:latin typeface="Gothic Uralic"/>
                <a:cs typeface="Gothic Uralic"/>
              </a:rPr>
              <a:t> </a:t>
            </a:r>
            <a:r>
              <a:rPr sz="1600" spc="20" dirty="0">
                <a:latin typeface="Gothic Uralic"/>
                <a:cs typeface="Gothic Uralic"/>
              </a:rPr>
              <a:t>контрагент</a:t>
            </a:r>
            <a:r>
              <a:rPr sz="1600" spc="10" dirty="0">
                <a:latin typeface="Gothic Uralic"/>
                <a:cs typeface="Gothic Uralic"/>
              </a:rPr>
              <a:t> </a:t>
            </a:r>
            <a:r>
              <a:rPr sz="1600" spc="5" dirty="0">
                <a:latin typeface="Gothic Uralic"/>
                <a:cs typeface="Gothic Uralic"/>
              </a:rPr>
              <a:t>полагали,</a:t>
            </a:r>
            <a:r>
              <a:rPr sz="1600" spc="-20" dirty="0">
                <a:latin typeface="Gothic Uralic"/>
                <a:cs typeface="Gothic Uralic"/>
              </a:rPr>
              <a:t> </a:t>
            </a:r>
            <a:r>
              <a:rPr sz="1600" spc="-10" dirty="0">
                <a:latin typeface="Gothic Uralic"/>
                <a:cs typeface="Gothic Uralic"/>
              </a:rPr>
              <a:t>что</a:t>
            </a:r>
            <a:r>
              <a:rPr sz="1600" dirty="0">
                <a:latin typeface="Gothic Uralic"/>
                <a:cs typeface="Gothic Uralic"/>
              </a:rPr>
              <a:t> </a:t>
            </a:r>
            <a:r>
              <a:rPr sz="1600" spc="35" dirty="0">
                <a:latin typeface="Gothic Uralic"/>
                <a:cs typeface="Gothic Uralic"/>
              </a:rPr>
              <a:t>изменения</a:t>
            </a:r>
            <a:r>
              <a:rPr sz="1600" spc="-35" dirty="0">
                <a:latin typeface="Gothic Uralic"/>
                <a:cs typeface="Gothic Uralic"/>
              </a:rPr>
              <a:t> </a:t>
            </a:r>
            <a:r>
              <a:rPr sz="1600" spc="35" dirty="0">
                <a:latin typeface="Gothic Uralic"/>
                <a:cs typeface="Gothic Uralic"/>
              </a:rPr>
              <a:t>не</a:t>
            </a:r>
            <a:r>
              <a:rPr sz="1600" spc="-15" dirty="0">
                <a:latin typeface="Gothic Uralic"/>
                <a:cs typeface="Gothic Uralic"/>
              </a:rPr>
              <a:t> </a:t>
            </a:r>
            <a:r>
              <a:rPr sz="1600" spc="5" dirty="0">
                <a:latin typeface="Gothic Uralic"/>
                <a:cs typeface="Gothic Uralic"/>
              </a:rPr>
              <a:t>произойдут,</a:t>
            </a:r>
            <a:r>
              <a:rPr sz="1600" spc="-35" dirty="0">
                <a:latin typeface="Gothic Uralic"/>
                <a:cs typeface="Gothic Uralic"/>
              </a:rPr>
              <a:t> </a:t>
            </a:r>
            <a:r>
              <a:rPr sz="1600" spc="-10" dirty="0">
                <a:latin typeface="Gothic Uralic"/>
                <a:cs typeface="Gothic Uralic"/>
              </a:rPr>
              <a:t>когда</a:t>
            </a:r>
            <a:r>
              <a:rPr sz="1600" dirty="0">
                <a:latin typeface="Gothic Uralic"/>
                <a:cs typeface="Gothic Uralic"/>
              </a:rPr>
              <a:t> заключали  </a:t>
            </a:r>
            <a:r>
              <a:rPr sz="1600" spc="-15" dirty="0">
                <a:latin typeface="Gothic Uralic"/>
                <a:cs typeface="Gothic Uralic"/>
              </a:rPr>
              <a:t>договор.</a:t>
            </a:r>
            <a:endParaRPr sz="1600" dirty="0">
              <a:latin typeface="Gothic Uralic"/>
              <a:cs typeface="Gothic Uralic"/>
            </a:endParaRPr>
          </a:p>
          <a:p>
            <a:pPr marL="241300" marR="487680" indent="-228600" algn="just">
              <a:lnSpc>
                <a:spcPct val="100000"/>
              </a:lnSpc>
              <a:spcBef>
                <a:spcPts val="204"/>
              </a:spcBef>
              <a:buAutoNum type="arabicPeriod"/>
              <a:tabLst>
                <a:tab pos="241300" algn="l"/>
              </a:tabLst>
            </a:pPr>
            <a:r>
              <a:rPr sz="1600" dirty="0">
                <a:latin typeface="Gothic Uralic"/>
                <a:cs typeface="Gothic Uralic"/>
              </a:rPr>
              <a:t>В </a:t>
            </a:r>
            <a:r>
              <a:rPr sz="1600" spc="-15" dirty="0">
                <a:latin typeface="Gothic Uralic"/>
                <a:cs typeface="Gothic Uralic"/>
              </a:rPr>
              <a:t>договоре</a:t>
            </a:r>
            <a:r>
              <a:rPr sz="1600" spc="-10" dirty="0">
                <a:latin typeface="Gothic Uralic"/>
                <a:cs typeface="Gothic Uralic"/>
              </a:rPr>
              <a:t> </a:t>
            </a:r>
            <a:r>
              <a:rPr sz="1600" spc="30" dirty="0">
                <a:latin typeface="Gothic Uralic"/>
                <a:cs typeface="Gothic Uralic"/>
              </a:rPr>
              <a:t>нет</a:t>
            </a:r>
            <a:r>
              <a:rPr sz="1600" spc="-5" dirty="0">
                <a:latin typeface="Gothic Uralic"/>
                <a:cs typeface="Gothic Uralic"/>
              </a:rPr>
              <a:t> </a:t>
            </a:r>
            <a:r>
              <a:rPr sz="1600" spc="15" dirty="0">
                <a:latin typeface="Gothic Uralic"/>
                <a:cs typeface="Gothic Uralic"/>
              </a:rPr>
              <a:t>запрета</a:t>
            </a:r>
            <a:r>
              <a:rPr sz="1600" spc="-15" dirty="0">
                <a:latin typeface="Gothic Uralic"/>
                <a:cs typeface="Gothic Uralic"/>
              </a:rPr>
              <a:t> </a:t>
            </a:r>
            <a:r>
              <a:rPr sz="1600" spc="35" dirty="0">
                <a:latin typeface="Gothic Uralic"/>
                <a:cs typeface="Gothic Uralic"/>
              </a:rPr>
              <a:t>на</a:t>
            </a:r>
            <a:r>
              <a:rPr sz="1600" spc="-10" dirty="0">
                <a:latin typeface="Gothic Uralic"/>
                <a:cs typeface="Gothic Uralic"/>
              </a:rPr>
              <a:t> </a:t>
            </a:r>
            <a:r>
              <a:rPr sz="1600" spc="-5" dirty="0">
                <a:latin typeface="Gothic Uralic"/>
                <a:cs typeface="Gothic Uralic"/>
              </a:rPr>
              <a:t>его </a:t>
            </a:r>
            <a:r>
              <a:rPr sz="1600" spc="15" dirty="0">
                <a:latin typeface="Gothic Uralic"/>
                <a:cs typeface="Gothic Uralic"/>
              </a:rPr>
              <a:t>расторжение</a:t>
            </a:r>
            <a:r>
              <a:rPr sz="1600" spc="-35" dirty="0">
                <a:latin typeface="Gothic Uralic"/>
                <a:cs typeface="Gothic Uralic"/>
              </a:rPr>
              <a:t> </a:t>
            </a:r>
            <a:r>
              <a:rPr sz="1600" spc="5" dirty="0">
                <a:latin typeface="Gothic Uralic"/>
                <a:cs typeface="Gothic Uralic"/>
              </a:rPr>
              <a:t>или</a:t>
            </a:r>
            <a:r>
              <a:rPr sz="1600" spc="-10" dirty="0">
                <a:latin typeface="Gothic Uralic"/>
                <a:cs typeface="Gothic Uralic"/>
              </a:rPr>
              <a:t> </a:t>
            </a:r>
            <a:r>
              <a:rPr sz="1600" spc="35" dirty="0">
                <a:latin typeface="Gothic Uralic"/>
                <a:cs typeface="Gothic Uralic"/>
              </a:rPr>
              <a:t>изменение</a:t>
            </a:r>
            <a:r>
              <a:rPr sz="1600" spc="-50" dirty="0">
                <a:latin typeface="Gothic Uralic"/>
                <a:cs typeface="Gothic Uralic"/>
              </a:rPr>
              <a:t> </a:t>
            </a:r>
            <a:r>
              <a:rPr sz="1600" spc="35" dirty="0" err="1">
                <a:latin typeface="Gothic Uralic"/>
                <a:cs typeface="Gothic Uralic"/>
              </a:rPr>
              <a:t>по</a:t>
            </a:r>
            <a:r>
              <a:rPr sz="1600" spc="5" dirty="0">
                <a:latin typeface="Gothic Uralic"/>
                <a:cs typeface="Gothic Uralic"/>
              </a:rPr>
              <a:t> </a:t>
            </a:r>
            <a:r>
              <a:rPr sz="1600" spc="40" dirty="0" err="1">
                <a:latin typeface="Gothic Uralic"/>
                <a:cs typeface="Gothic Uralic"/>
              </a:rPr>
              <a:t>такому</a:t>
            </a:r>
            <a:r>
              <a:rPr lang="ru-RU" sz="1600" spc="40" dirty="0">
                <a:latin typeface="Gothic Uralic"/>
                <a:cs typeface="Gothic Uralic"/>
              </a:rPr>
              <a:t> </a:t>
            </a:r>
            <a:r>
              <a:rPr sz="1600" spc="15" dirty="0" err="1">
                <a:latin typeface="Gothic Uralic"/>
                <a:cs typeface="Gothic Uralic"/>
              </a:rPr>
              <a:t>основанию</a:t>
            </a:r>
            <a:r>
              <a:rPr sz="1600" spc="-20" dirty="0">
                <a:latin typeface="Gothic Uralic"/>
                <a:cs typeface="Gothic Uralic"/>
              </a:rPr>
              <a:t> </a:t>
            </a:r>
            <a:r>
              <a:rPr sz="1600" spc="5" dirty="0">
                <a:latin typeface="Gothic Uralic"/>
                <a:cs typeface="Gothic Uralic"/>
              </a:rPr>
              <a:t>или</a:t>
            </a:r>
            <a:r>
              <a:rPr sz="1600" spc="-15" dirty="0">
                <a:latin typeface="Gothic Uralic"/>
                <a:cs typeface="Gothic Uralic"/>
              </a:rPr>
              <a:t> </a:t>
            </a:r>
            <a:r>
              <a:rPr sz="1600" spc="15" dirty="0">
                <a:latin typeface="Gothic Uralic"/>
                <a:cs typeface="Gothic Uralic"/>
              </a:rPr>
              <a:t>такой</a:t>
            </a:r>
            <a:r>
              <a:rPr sz="1600" spc="-15" dirty="0">
                <a:latin typeface="Gothic Uralic"/>
                <a:cs typeface="Gothic Uralic"/>
              </a:rPr>
              <a:t> </a:t>
            </a:r>
            <a:r>
              <a:rPr sz="1600" spc="20" dirty="0">
                <a:latin typeface="Gothic Uralic"/>
                <a:cs typeface="Gothic Uralic"/>
              </a:rPr>
              <a:t>запрет</a:t>
            </a:r>
            <a:r>
              <a:rPr sz="1600" spc="-20" dirty="0">
                <a:latin typeface="Gothic Uralic"/>
                <a:cs typeface="Gothic Uralic"/>
              </a:rPr>
              <a:t> </a:t>
            </a:r>
            <a:r>
              <a:rPr sz="1600" spc="35" dirty="0">
                <a:latin typeface="Gothic Uralic"/>
                <a:cs typeface="Gothic Uralic"/>
              </a:rPr>
              <a:t>не</a:t>
            </a:r>
            <a:r>
              <a:rPr sz="1600" spc="-15" dirty="0">
                <a:latin typeface="Gothic Uralic"/>
                <a:cs typeface="Gothic Uralic"/>
              </a:rPr>
              <a:t> </a:t>
            </a:r>
            <a:r>
              <a:rPr sz="1600" spc="15" dirty="0">
                <a:latin typeface="Gothic Uralic"/>
                <a:cs typeface="Gothic Uralic"/>
              </a:rPr>
              <a:t>вытекает</a:t>
            </a:r>
            <a:r>
              <a:rPr sz="1600" spc="-35" dirty="0">
                <a:latin typeface="Gothic Uralic"/>
                <a:cs typeface="Gothic Uralic"/>
              </a:rPr>
              <a:t> </a:t>
            </a:r>
            <a:r>
              <a:rPr sz="1600" spc="10" dirty="0">
                <a:latin typeface="Gothic Uralic"/>
                <a:cs typeface="Gothic Uralic"/>
              </a:rPr>
              <a:t>из</a:t>
            </a:r>
            <a:r>
              <a:rPr sz="1600" spc="-20" dirty="0">
                <a:latin typeface="Gothic Uralic"/>
                <a:cs typeface="Gothic Uralic"/>
              </a:rPr>
              <a:t> </a:t>
            </a:r>
            <a:r>
              <a:rPr sz="1600" spc="-5" dirty="0">
                <a:latin typeface="Gothic Uralic"/>
                <a:cs typeface="Gothic Uralic"/>
              </a:rPr>
              <a:t>его</a:t>
            </a:r>
            <a:r>
              <a:rPr sz="1600" spc="-10" dirty="0">
                <a:latin typeface="Gothic Uralic"/>
                <a:cs typeface="Gothic Uralic"/>
              </a:rPr>
              <a:t> </a:t>
            </a:r>
            <a:r>
              <a:rPr sz="1600" spc="20" dirty="0">
                <a:latin typeface="Gothic Uralic"/>
                <a:cs typeface="Gothic Uralic"/>
              </a:rPr>
              <a:t>существа.</a:t>
            </a:r>
            <a:endParaRPr sz="1600" dirty="0">
              <a:latin typeface="Gothic Uralic"/>
              <a:cs typeface="Gothic Uralic"/>
            </a:endParaRPr>
          </a:p>
          <a:p>
            <a:pPr marL="241300" indent="-228600" algn="just">
              <a:lnSpc>
                <a:spcPct val="100000"/>
              </a:lnSpc>
              <a:spcBef>
                <a:spcPts val="204"/>
              </a:spcBef>
              <a:buAutoNum type="arabicPeriod"/>
              <a:tabLst>
                <a:tab pos="241300" algn="l"/>
              </a:tabLst>
            </a:pPr>
            <a:r>
              <a:rPr sz="1600" spc="20" dirty="0">
                <a:latin typeface="Gothic Uralic"/>
                <a:cs typeface="Gothic Uralic"/>
              </a:rPr>
              <a:t>Вы</a:t>
            </a:r>
            <a:r>
              <a:rPr sz="1600" spc="-5" dirty="0">
                <a:latin typeface="Gothic Uralic"/>
                <a:cs typeface="Gothic Uralic"/>
              </a:rPr>
              <a:t> </a:t>
            </a:r>
            <a:r>
              <a:rPr sz="1600" spc="35" dirty="0">
                <a:latin typeface="Gothic Uralic"/>
                <a:cs typeface="Gothic Uralic"/>
              </a:rPr>
              <a:t>не</a:t>
            </a:r>
            <a:r>
              <a:rPr sz="1600" spc="-15" dirty="0">
                <a:latin typeface="Gothic Uralic"/>
                <a:cs typeface="Gothic Uralic"/>
              </a:rPr>
              <a:t> </a:t>
            </a:r>
            <a:r>
              <a:rPr sz="1600" spc="30" dirty="0">
                <a:latin typeface="Gothic Uralic"/>
                <a:cs typeface="Gothic Uralic"/>
              </a:rPr>
              <a:t>могли</a:t>
            </a:r>
            <a:r>
              <a:rPr sz="1600" spc="-20" dirty="0">
                <a:latin typeface="Gothic Uralic"/>
                <a:cs typeface="Gothic Uralic"/>
              </a:rPr>
              <a:t> </a:t>
            </a:r>
            <a:r>
              <a:rPr sz="1600" dirty="0">
                <a:latin typeface="Gothic Uralic"/>
                <a:cs typeface="Gothic Uralic"/>
              </a:rPr>
              <a:t>преодолеть</a:t>
            </a:r>
            <a:r>
              <a:rPr sz="1600" spc="-20" dirty="0">
                <a:latin typeface="Gothic Uralic"/>
                <a:cs typeface="Gothic Uralic"/>
              </a:rPr>
              <a:t> </a:t>
            </a:r>
            <a:r>
              <a:rPr sz="1600" spc="20" dirty="0">
                <a:latin typeface="Gothic Uralic"/>
                <a:cs typeface="Gothic Uralic"/>
              </a:rPr>
              <a:t>причины</a:t>
            </a:r>
            <a:r>
              <a:rPr sz="1600" spc="-30" dirty="0">
                <a:latin typeface="Gothic Uralic"/>
                <a:cs typeface="Gothic Uralic"/>
              </a:rPr>
              <a:t> </a:t>
            </a:r>
            <a:r>
              <a:rPr sz="1600" spc="30" dirty="0">
                <a:latin typeface="Gothic Uralic"/>
                <a:cs typeface="Gothic Uralic"/>
              </a:rPr>
              <a:t>изменения,</a:t>
            </a:r>
            <a:r>
              <a:rPr sz="1600" spc="-50" dirty="0">
                <a:latin typeface="Gothic Uralic"/>
                <a:cs typeface="Gothic Uralic"/>
              </a:rPr>
              <a:t> </a:t>
            </a:r>
            <a:r>
              <a:rPr sz="1600" spc="-10" dirty="0">
                <a:latin typeface="Gothic Uralic"/>
                <a:cs typeface="Gothic Uralic"/>
              </a:rPr>
              <a:t>когда </a:t>
            </a:r>
            <a:r>
              <a:rPr sz="1600" spc="25" dirty="0">
                <a:latin typeface="Gothic Uralic"/>
                <a:cs typeface="Gothic Uralic"/>
              </a:rPr>
              <a:t>они</a:t>
            </a:r>
            <a:r>
              <a:rPr sz="1600" dirty="0">
                <a:latin typeface="Gothic Uralic"/>
                <a:cs typeface="Gothic Uralic"/>
              </a:rPr>
              <a:t> </a:t>
            </a:r>
            <a:r>
              <a:rPr sz="1600" spc="15" dirty="0">
                <a:latin typeface="Gothic Uralic"/>
                <a:cs typeface="Gothic Uralic"/>
              </a:rPr>
              <a:t>возникли.</a:t>
            </a:r>
            <a:endParaRPr sz="1600" dirty="0">
              <a:latin typeface="Gothic Uralic"/>
              <a:cs typeface="Gothic Uralic"/>
            </a:endParaRPr>
          </a:p>
          <a:p>
            <a:pPr marL="241300" marR="365125" indent="-228600" algn="just">
              <a:lnSpc>
                <a:spcPct val="100000"/>
              </a:lnSpc>
              <a:spcBef>
                <a:spcPts val="195"/>
              </a:spcBef>
              <a:buAutoNum type="arabicPeriod"/>
              <a:tabLst>
                <a:tab pos="241300" algn="l"/>
              </a:tabLst>
            </a:pPr>
            <a:r>
              <a:rPr sz="1600" spc="-15" dirty="0">
                <a:latin typeface="Gothic Uralic"/>
                <a:cs typeface="Gothic Uralic"/>
              </a:rPr>
              <a:t>Для </a:t>
            </a:r>
            <a:r>
              <a:rPr sz="1600" dirty="0">
                <a:latin typeface="Gothic Uralic"/>
                <a:cs typeface="Gothic Uralic"/>
              </a:rPr>
              <a:t>вас </a:t>
            </a:r>
            <a:r>
              <a:rPr sz="1600" spc="20" dirty="0">
                <a:latin typeface="Gothic Uralic"/>
                <a:cs typeface="Gothic Uralic"/>
              </a:rPr>
              <a:t>наступят </a:t>
            </a:r>
            <a:r>
              <a:rPr sz="1600" spc="15" dirty="0">
                <a:latin typeface="Gothic Uralic"/>
                <a:cs typeface="Gothic Uralic"/>
              </a:rPr>
              <a:t>негативные </a:t>
            </a:r>
            <a:r>
              <a:rPr sz="1600" dirty="0">
                <a:latin typeface="Gothic Uralic"/>
                <a:cs typeface="Gothic Uralic"/>
              </a:rPr>
              <a:t>последствия, если </a:t>
            </a:r>
            <a:r>
              <a:rPr sz="1600" spc="20" dirty="0">
                <a:latin typeface="Gothic Uralic"/>
                <a:cs typeface="Gothic Uralic"/>
              </a:rPr>
              <a:t>вы </a:t>
            </a:r>
            <a:r>
              <a:rPr sz="1600" spc="5" dirty="0">
                <a:latin typeface="Gothic Uralic"/>
                <a:cs typeface="Gothic Uralic"/>
              </a:rPr>
              <a:t>продолжите </a:t>
            </a:r>
            <a:r>
              <a:rPr sz="1600" spc="15" dirty="0">
                <a:latin typeface="Gothic Uralic"/>
                <a:cs typeface="Gothic Uralic"/>
              </a:rPr>
              <a:t>исполнять  </a:t>
            </a:r>
            <a:r>
              <a:rPr sz="1600" spc="-15" dirty="0">
                <a:latin typeface="Gothic Uralic"/>
                <a:cs typeface="Gothic Uralic"/>
              </a:rPr>
              <a:t>договор, </a:t>
            </a:r>
            <a:r>
              <a:rPr sz="1600" spc="35" dirty="0">
                <a:latin typeface="Gothic Uralic"/>
                <a:cs typeface="Gothic Uralic"/>
              </a:rPr>
              <a:t>не изменив</a:t>
            </a:r>
            <a:r>
              <a:rPr sz="1600" spc="-85" dirty="0">
                <a:latin typeface="Gothic Uralic"/>
                <a:cs typeface="Gothic Uralic"/>
              </a:rPr>
              <a:t> </a:t>
            </a:r>
            <a:r>
              <a:rPr sz="1600" spc="-5" dirty="0">
                <a:latin typeface="Gothic Uralic"/>
                <a:cs typeface="Gothic Uralic"/>
              </a:rPr>
              <a:t>его.</a:t>
            </a:r>
            <a:endParaRPr sz="1600" dirty="0">
              <a:latin typeface="Gothic Uralic"/>
              <a:cs typeface="Gothic Uralic"/>
            </a:endParaRPr>
          </a:p>
          <a:p>
            <a:pPr marL="241300" marR="57785" indent="-228600" algn="just">
              <a:lnSpc>
                <a:spcPct val="100000"/>
              </a:lnSpc>
              <a:spcBef>
                <a:spcPts val="204"/>
              </a:spcBef>
              <a:buAutoNum type="arabicPeriod"/>
              <a:tabLst>
                <a:tab pos="241300" algn="l"/>
              </a:tabLst>
            </a:pPr>
            <a:r>
              <a:rPr sz="1600" spc="20" dirty="0">
                <a:latin typeface="Gothic Uralic"/>
                <a:cs typeface="Gothic Uralic"/>
              </a:rPr>
              <a:t>Вы</a:t>
            </a:r>
            <a:r>
              <a:rPr sz="1600" spc="-5" dirty="0">
                <a:latin typeface="Gothic Uralic"/>
                <a:cs typeface="Gothic Uralic"/>
              </a:rPr>
              <a:t> </a:t>
            </a:r>
            <a:r>
              <a:rPr sz="1600" spc="35" dirty="0">
                <a:latin typeface="Gothic Uralic"/>
                <a:cs typeface="Gothic Uralic"/>
              </a:rPr>
              <a:t>не</a:t>
            </a:r>
            <a:r>
              <a:rPr sz="1600" spc="-10" dirty="0">
                <a:latin typeface="Gothic Uralic"/>
                <a:cs typeface="Gothic Uralic"/>
              </a:rPr>
              <a:t> </a:t>
            </a:r>
            <a:r>
              <a:rPr sz="1600" spc="15" dirty="0">
                <a:latin typeface="Gothic Uralic"/>
                <a:cs typeface="Gothic Uralic"/>
              </a:rPr>
              <a:t>несете</a:t>
            </a:r>
            <a:r>
              <a:rPr sz="1600" spc="-25" dirty="0">
                <a:latin typeface="Gothic Uralic"/>
                <a:cs typeface="Gothic Uralic"/>
              </a:rPr>
              <a:t> </a:t>
            </a:r>
            <a:r>
              <a:rPr sz="1600" spc="15" dirty="0">
                <a:latin typeface="Gothic Uralic"/>
                <a:cs typeface="Gothic Uralic"/>
              </a:rPr>
              <a:t>риск</a:t>
            </a:r>
            <a:r>
              <a:rPr sz="1600" spc="-30" dirty="0">
                <a:latin typeface="Gothic Uralic"/>
                <a:cs typeface="Gothic Uralic"/>
              </a:rPr>
              <a:t> </a:t>
            </a:r>
            <a:r>
              <a:rPr sz="1600" spc="35" dirty="0">
                <a:latin typeface="Gothic Uralic"/>
                <a:cs typeface="Gothic Uralic"/>
              </a:rPr>
              <a:t>изменения</a:t>
            </a:r>
            <a:r>
              <a:rPr sz="1600" spc="-55" dirty="0">
                <a:latin typeface="Gothic Uralic"/>
                <a:cs typeface="Gothic Uralic"/>
              </a:rPr>
              <a:t> </a:t>
            </a:r>
            <a:r>
              <a:rPr sz="1600" spc="5" dirty="0">
                <a:latin typeface="Gothic Uralic"/>
                <a:cs typeface="Gothic Uralic"/>
              </a:rPr>
              <a:t>обстоятельств</a:t>
            </a:r>
            <a:r>
              <a:rPr sz="1600" spc="-5" dirty="0">
                <a:latin typeface="Gothic Uralic"/>
                <a:cs typeface="Gothic Uralic"/>
              </a:rPr>
              <a:t> </a:t>
            </a:r>
            <a:r>
              <a:rPr sz="1600" dirty="0">
                <a:latin typeface="Gothic Uralic"/>
                <a:cs typeface="Gothic Uralic"/>
              </a:rPr>
              <a:t>– это</a:t>
            </a:r>
            <a:r>
              <a:rPr sz="1600" spc="5" dirty="0">
                <a:latin typeface="Gothic Uralic"/>
                <a:cs typeface="Gothic Uralic"/>
              </a:rPr>
              <a:t> </a:t>
            </a:r>
            <a:r>
              <a:rPr sz="1600" spc="35" dirty="0">
                <a:latin typeface="Gothic Uralic"/>
                <a:cs typeface="Gothic Uralic"/>
              </a:rPr>
              <a:t>не</a:t>
            </a:r>
            <a:r>
              <a:rPr sz="1600" dirty="0">
                <a:latin typeface="Gothic Uralic"/>
                <a:cs typeface="Gothic Uralic"/>
              </a:rPr>
              <a:t> </a:t>
            </a:r>
            <a:r>
              <a:rPr sz="1600" spc="15" dirty="0">
                <a:latin typeface="Gothic Uralic"/>
                <a:cs typeface="Gothic Uralic"/>
              </a:rPr>
              <a:t>вытекает</a:t>
            </a:r>
            <a:r>
              <a:rPr sz="1600" spc="-35" dirty="0">
                <a:latin typeface="Gothic Uralic"/>
                <a:cs typeface="Gothic Uralic"/>
              </a:rPr>
              <a:t> </a:t>
            </a:r>
            <a:r>
              <a:rPr sz="1600" spc="10" dirty="0">
                <a:latin typeface="Gothic Uralic"/>
                <a:cs typeface="Gothic Uralic"/>
              </a:rPr>
              <a:t>из</a:t>
            </a:r>
            <a:r>
              <a:rPr sz="1600" spc="-15" dirty="0">
                <a:latin typeface="Gothic Uralic"/>
                <a:cs typeface="Gothic Uralic"/>
              </a:rPr>
              <a:t> </a:t>
            </a:r>
            <a:r>
              <a:rPr sz="1600" dirty="0">
                <a:latin typeface="Gothic Uralic"/>
                <a:cs typeface="Gothic Uralic"/>
              </a:rPr>
              <a:t>обычаев</a:t>
            </a:r>
            <a:r>
              <a:rPr sz="1600" spc="-35" dirty="0">
                <a:latin typeface="Gothic Uralic"/>
                <a:cs typeface="Gothic Uralic"/>
              </a:rPr>
              <a:t> </a:t>
            </a:r>
            <a:r>
              <a:rPr sz="1600" spc="5" dirty="0">
                <a:latin typeface="Gothic Uralic"/>
                <a:cs typeface="Gothic Uralic"/>
              </a:rPr>
              <a:t>или  </a:t>
            </a:r>
            <a:r>
              <a:rPr sz="1600" spc="20" dirty="0">
                <a:latin typeface="Gothic Uralic"/>
                <a:cs typeface="Gothic Uralic"/>
              </a:rPr>
              <a:t>существа</a:t>
            </a:r>
            <a:r>
              <a:rPr sz="1600" spc="-45" dirty="0">
                <a:latin typeface="Gothic Uralic"/>
                <a:cs typeface="Gothic Uralic"/>
              </a:rPr>
              <a:t> </a:t>
            </a:r>
            <a:r>
              <a:rPr sz="1600" spc="-10" dirty="0">
                <a:latin typeface="Gothic Uralic"/>
                <a:cs typeface="Gothic Uralic"/>
              </a:rPr>
              <a:t>договора.</a:t>
            </a:r>
            <a:endParaRPr sz="1600" dirty="0">
              <a:latin typeface="Gothic Uralic"/>
              <a:cs typeface="Gothic Uralic"/>
            </a:endParaRPr>
          </a:p>
        </p:txBody>
      </p:sp>
      <p:sp>
        <p:nvSpPr>
          <p:cNvPr id="32" name="object 10"/>
          <p:cNvSpPr txBox="1">
            <a:spLocks noGrp="1"/>
          </p:cNvSpPr>
          <p:nvPr>
            <p:ph type="title"/>
          </p:nvPr>
        </p:nvSpPr>
        <p:spPr>
          <a:xfrm>
            <a:off x="289787" y="3038475"/>
            <a:ext cx="967513" cy="844462"/>
          </a:xfrm>
          <a:prstGeom prst="rect">
            <a:avLst/>
          </a:prstGeom>
        </p:spPr>
        <p:txBody>
          <a:bodyPr vert="horz" wrap="square" lIns="0" tIns="13335" rIns="0" bIns="0" rtlCol="0">
            <a:spAutoFit/>
          </a:bodyPr>
          <a:lstStyle/>
          <a:p>
            <a:pPr marL="12700">
              <a:lnSpc>
                <a:spcPct val="100000"/>
              </a:lnSpc>
              <a:spcBef>
                <a:spcPts val="105"/>
              </a:spcBef>
            </a:pPr>
            <a:r>
              <a:rPr sz="5400" spc="-70" dirty="0">
                <a:solidFill>
                  <a:srgbClr val="EF5237"/>
                </a:solidFill>
                <a:latin typeface="Arial"/>
                <a:cs typeface="Arial"/>
              </a:rPr>
              <a:t>01</a:t>
            </a:r>
            <a:endParaRPr sz="5400" dirty="0">
              <a:solidFill>
                <a:srgbClr val="EF5237"/>
              </a:solidFill>
              <a:latin typeface="Arial"/>
              <a:cs typeface="Arial"/>
            </a:endParaRPr>
          </a:p>
        </p:txBody>
      </p:sp>
      <p:sp>
        <p:nvSpPr>
          <p:cNvPr id="33" name="object 11"/>
          <p:cNvSpPr txBox="1"/>
          <p:nvPr/>
        </p:nvSpPr>
        <p:spPr>
          <a:xfrm>
            <a:off x="293649" y="5061487"/>
            <a:ext cx="963651" cy="844462"/>
          </a:xfrm>
          <a:prstGeom prst="rect">
            <a:avLst/>
          </a:prstGeom>
        </p:spPr>
        <p:txBody>
          <a:bodyPr vert="horz" wrap="square" lIns="0" tIns="13335" rIns="0" bIns="0" rtlCol="0">
            <a:spAutoFit/>
          </a:bodyPr>
          <a:lstStyle/>
          <a:p>
            <a:pPr marL="12700">
              <a:lnSpc>
                <a:spcPct val="100000"/>
              </a:lnSpc>
              <a:spcBef>
                <a:spcPts val="105"/>
              </a:spcBef>
            </a:pPr>
            <a:r>
              <a:rPr sz="5400" b="1" spc="-70" dirty="0">
                <a:solidFill>
                  <a:srgbClr val="EF5237"/>
                </a:solidFill>
                <a:latin typeface="Arial"/>
                <a:cs typeface="Arial"/>
              </a:rPr>
              <a:t>02</a:t>
            </a:r>
            <a:endParaRPr sz="5400" dirty="0">
              <a:solidFill>
                <a:srgbClr val="EF5237"/>
              </a:solidFill>
              <a:latin typeface="Arial"/>
              <a:cs typeface="Arial"/>
            </a:endParaRPr>
          </a:p>
        </p:txBody>
      </p:sp>
      <p:sp>
        <p:nvSpPr>
          <p:cNvPr id="34" name="object 12"/>
          <p:cNvSpPr txBox="1"/>
          <p:nvPr/>
        </p:nvSpPr>
        <p:spPr>
          <a:xfrm>
            <a:off x="311845" y="6696075"/>
            <a:ext cx="945455" cy="843821"/>
          </a:xfrm>
          <a:prstGeom prst="rect">
            <a:avLst/>
          </a:prstGeom>
        </p:spPr>
        <p:txBody>
          <a:bodyPr vert="horz" wrap="square" lIns="0" tIns="12700" rIns="0" bIns="0" rtlCol="0">
            <a:spAutoFit/>
          </a:bodyPr>
          <a:lstStyle/>
          <a:p>
            <a:pPr marL="12700">
              <a:lnSpc>
                <a:spcPct val="100000"/>
              </a:lnSpc>
              <a:spcBef>
                <a:spcPts val="100"/>
              </a:spcBef>
            </a:pPr>
            <a:r>
              <a:rPr sz="5400" b="1" spc="-70" dirty="0">
                <a:solidFill>
                  <a:srgbClr val="EF5237"/>
                </a:solidFill>
                <a:latin typeface="Arial"/>
                <a:cs typeface="Arial"/>
              </a:rPr>
              <a:t>03</a:t>
            </a:r>
            <a:endParaRPr sz="5400" dirty="0">
              <a:solidFill>
                <a:srgbClr val="EF5237"/>
              </a:solidFill>
              <a:latin typeface="Arial"/>
              <a:cs typeface="Arial"/>
            </a:endParaRPr>
          </a:p>
        </p:txBody>
      </p:sp>
      <p:sp>
        <p:nvSpPr>
          <p:cNvPr id="38" name="object 7"/>
          <p:cNvSpPr/>
          <p:nvPr/>
        </p:nvSpPr>
        <p:spPr>
          <a:xfrm>
            <a:off x="5922004" y="2799547"/>
            <a:ext cx="45719" cy="150698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sp>
        <p:nvSpPr>
          <p:cNvPr id="39" name="object 7"/>
          <p:cNvSpPr/>
          <p:nvPr/>
        </p:nvSpPr>
        <p:spPr>
          <a:xfrm>
            <a:off x="5922003" y="4799603"/>
            <a:ext cx="45720" cy="1591672"/>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sp>
        <p:nvSpPr>
          <p:cNvPr id="40" name="object 7"/>
          <p:cNvSpPr/>
          <p:nvPr/>
        </p:nvSpPr>
        <p:spPr>
          <a:xfrm>
            <a:off x="5922003" y="6696075"/>
            <a:ext cx="68579" cy="3050224"/>
          </a:xfrm>
          <a:custGeom>
            <a:avLst/>
            <a:gdLst/>
            <a:ahLst/>
            <a:cxnLst/>
            <a:rect l="l" t="t" r="r" b="b"/>
            <a:pathLst>
              <a:path h="2000250">
                <a:moveTo>
                  <a:pt x="0" y="0"/>
                </a:moveTo>
                <a:lnTo>
                  <a:pt x="0" y="2000250"/>
                </a:lnTo>
              </a:path>
            </a:pathLst>
          </a:custGeom>
          <a:ln>
            <a:solidFill>
              <a:srgbClr val="EF5237"/>
            </a:solidFill>
          </a:ln>
        </p:spPr>
        <p:style>
          <a:lnRef idx="3">
            <a:schemeClr val="dk1"/>
          </a:lnRef>
          <a:fillRef idx="0">
            <a:schemeClr val="dk1"/>
          </a:fillRef>
          <a:effectRef idx="2">
            <a:schemeClr val="dk1"/>
          </a:effectRef>
          <a:fontRef idx="minor">
            <a:schemeClr val="tx1"/>
          </a:fontRef>
        </p:style>
        <p:txBody>
          <a:bodyPr wrap="square" lIns="0" tIns="0" rIns="0" bIns="0" rtlCol="0"/>
          <a:lstStyle/>
          <a:p>
            <a:endParaRPr dirty="0"/>
          </a:p>
        </p:txBody>
      </p:sp>
      <p:sp>
        <p:nvSpPr>
          <p:cNvPr id="35" name="Прямоугольник 3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6" name="Рисунок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3150909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2"/>
          <p:cNvSpPr txBox="1"/>
          <p:nvPr/>
        </p:nvSpPr>
        <p:spPr>
          <a:xfrm>
            <a:off x="668784" y="1058881"/>
            <a:ext cx="10503432" cy="1120178"/>
          </a:xfrm>
          <a:prstGeom prst="rect">
            <a:avLst/>
          </a:prstGeom>
        </p:spPr>
        <p:txBody>
          <a:bodyPr vert="horz" wrap="square" lIns="0" tIns="12065" rIns="0" bIns="0" rtlCol="0">
            <a:spAutoFit/>
          </a:bodyPr>
          <a:lstStyle/>
          <a:p>
            <a:pPr marL="33020" algn="just">
              <a:spcBef>
                <a:spcPts val="95"/>
              </a:spcBef>
            </a:pPr>
            <a:r>
              <a:rPr sz="2400" b="1" dirty="0">
                <a:solidFill>
                  <a:srgbClr val="EF5237"/>
                </a:solidFill>
                <a:latin typeface="Verdana"/>
                <a:cs typeface="Verdana"/>
              </a:rPr>
              <a:t>Обстоятельства непреодолимой силы (</a:t>
            </a:r>
            <a:r>
              <a:rPr sz="2400" b="1" dirty="0" err="1">
                <a:solidFill>
                  <a:srgbClr val="EF5237"/>
                </a:solidFill>
                <a:latin typeface="Verdana"/>
                <a:cs typeface="Verdana"/>
              </a:rPr>
              <a:t>коронавирус</a:t>
            </a:r>
            <a:r>
              <a:rPr sz="2400" b="1" dirty="0">
                <a:solidFill>
                  <a:srgbClr val="EF5237"/>
                </a:solidFill>
                <a:latin typeface="Verdana"/>
                <a:cs typeface="Verdana"/>
              </a:rPr>
              <a:t>)</a:t>
            </a:r>
            <a:r>
              <a:rPr lang="ru-RU" sz="2400" b="1" dirty="0">
                <a:solidFill>
                  <a:srgbClr val="EF5237"/>
                </a:solidFill>
                <a:latin typeface="Verdana"/>
                <a:cs typeface="Verdana"/>
              </a:rPr>
              <a:t> </a:t>
            </a:r>
            <a:r>
              <a:rPr sz="2400" dirty="0">
                <a:solidFill>
                  <a:srgbClr val="EF5237"/>
                </a:solidFill>
                <a:latin typeface="Verdana"/>
                <a:cs typeface="Verdana"/>
              </a:rPr>
              <a:t>в договорах аренды, оказания услуг, купли-продажи, поставки, </a:t>
            </a:r>
            <a:r>
              <a:rPr sz="2400" dirty="0" err="1">
                <a:solidFill>
                  <a:srgbClr val="EF5237"/>
                </a:solidFill>
                <a:latin typeface="Verdana"/>
                <a:cs typeface="Verdana"/>
              </a:rPr>
              <a:t>перевозки</a:t>
            </a:r>
            <a:r>
              <a:rPr sz="2400" dirty="0">
                <a:solidFill>
                  <a:srgbClr val="EF5237"/>
                </a:solidFill>
                <a:latin typeface="Verdana"/>
                <a:cs typeface="Verdana"/>
              </a:rPr>
              <a:t>,</a:t>
            </a:r>
            <a:r>
              <a:rPr lang="en-US" sz="2400" dirty="0">
                <a:solidFill>
                  <a:srgbClr val="EF5237"/>
                </a:solidFill>
                <a:latin typeface="Verdana"/>
                <a:cs typeface="Verdana"/>
              </a:rPr>
              <a:t> </a:t>
            </a:r>
            <a:r>
              <a:rPr sz="2400" dirty="0" err="1">
                <a:solidFill>
                  <a:srgbClr val="EF5237"/>
                </a:solidFill>
                <a:latin typeface="Verdana"/>
                <a:cs typeface="Verdana"/>
              </a:rPr>
              <a:t>подряда</a:t>
            </a:r>
            <a:r>
              <a:rPr sz="2400" dirty="0">
                <a:solidFill>
                  <a:srgbClr val="EF5237"/>
                </a:solidFill>
                <a:latin typeface="Verdana"/>
                <a:cs typeface="Verdana"/>
              </a:rPr>
              <a:t>, </a:t>
            </a:r>
            <a:r>
              <a:rPr sz="2400" dirty="0" err="1">
                <a:solidFill>
                  <a:srgbClr val="EF5237"/>
                </a:solidFill>
                <a:latin typeface="Verdana"/>
                <a:cs typeface="Verdana"/>
              </a:rPr>
              <a:t>хранения</a:t>
            </a:r>
            <a:r>
              <a:rPr lang="ru-RU" sz="2400" spc="25" dirty="0">
                <a:solidFill>
                  <a:srgbClr val="EF5237"/>
                </a:solidFill>
                <a:latin typeface="Gothic Uralic"/>
                <a:cs typeface="Gothic Uralic"/>
              </a:rPr>
              <a:t>.</a:t>
            </a:r>
            <a:endParaRPr sz="2400" dirty="0">
              <a:solidFill>
                <a:srgbClr val="EF5237"/>
              </a:solidFill>
              <a:latin typeface="Gothic Uralic"/>
              <a:cs typeface="Gothic Uralic"/>
            </a:endParaRPr>
          </a:p>
        </p:txBody>
      </p:sp>
      <p:sp>
        <p:nvSpPr>
          <p:cNvPr id="13" name="object 4"/>
          <p:cNvSpPr txBox="1"/>
          <p:nvPr/>
        </p:nvSpPr>
        <p:spPr>
          <a:xfrm>
            <a:off x="674800" y="2740326"/>
            <a:ext cx="461645" cy="1312545"/>
          </a:xfrm>
          <a:prstGeom prst="rect">
            <a:avLst/>
          </a:prstGeom>
        </p:spPr>
        <p:txBody>
          <a:bodyPr vert="horz" wrap="square" lIns="0" tIns="13335" rIns="0" bIns="0" rtlCol="0">
            <a:spAutoFit/>
          </a:bodyPr>
          <a:lstStyle/>
          <a:p>
            <a:pPr marL="12700">
              <a:lnSpc>
                <a:spcPct val="100000"/>
              </a:lnSpc>
              <a:spcBef>
                <a:spcPts val="105"/>
              </a:spcBef>
            </a:pPr>
            <a:r>
              <a:rPr sz="3200" b="1" spc="-70" dirty="0">
                <a:solidFill>
                  <a:srgbClr val="EF5237"/>
                </a:solidFill>
                <a:latin typeface="Arial"/>
                <a:cs typeface="Arial"/>
              </a:rPr>
              <a:t>01</a:t>
            </a:r>
            <a:endParaRPr sz="3200" dirty="0">
              <a:solidFill>
                <a:srgbClr val="EF5237"/>
              </a:solidFill>
              <a:latin typeface="Arial"/>
              <a:cs typeface="Arial"/>
            </a:endParaRPr>
          </a:p>
          <a:p>
            <a:pPr marL="12700">
              <a:lnSpc>
                <a:spcPct val="100000"/>
              </a:lnSpc>
              <a:spcBef>
                <a:spcPts val="2450"/>
              </a:spcBef>
            </a:pPr>
            <a:r>
              <a:rPr sz="3200" b="1" spc="-70" dirty="0">
                <a:solidFill>
                  <a:srgbClr val="EF5237"/>
                </a:solidFill>
                <a:latin typeface="Arial"/>
                <a:cs typeface="Arial"/>
              </a:rPr>
              <a:t>02</a:t>
            </a:r>
            <a:endParaRPr sz="3200" dirty="0">
              <a:solidFill>
                <a:srgbClr val="EF5237"/>
              </a:solidFill>
              <a:latin typeface="Arial"/>
              <a:cs typeface="Arial"/>
            </a:endParaRPr>
          </a:p>
        </p:txBody>
      </p:sp>
      <p:sp>
        <p:nvSpPr>
          <p:cNvPr id="15" name="object 3"/>
          <p:cNvSpPr txBox="1"/>
          <p:nvPr/>
        </p:nvSpPr>
        <p:spPr>
          <a:xfrm>
            <a:off x="1294357" y="2762631"/>
            <a:ext cx="11397845" cy="597599"/>
          </a:xfrm>
          <a:prstGeom prst="rect">
            <a:avLst/>
          </a:prstGeom>
        </p:spPr>
        <p:txBody>
          <a:bodyPr vert="horz" wrap="square" lIns="0" tIns="43180" rIns="0" bIns="0" rtlCol="0">
            <a:spAutoFit/>
          </a:bodyPr>
          <a:lstStyle/>
          <a:p>
            <a:pPr marL="12700" marR="5080">
              <a:spcBef>
                <a:spcPts val="340"/>
              </a:spcBef>
            </a:pPr>
            <a:r>
              <a:rPr b="1" spc="-114" dirty="0">
                <a:latin typeface="Verdana"/>
                <a:cs typeface="Verdana"/>
              </a:rPr>
              <a:t>Проверить </a:t>
            </a:r>
            <a:r>
              <a:rPr b="1" spc="-95" dirty="0">
                <a:latin typeface="Verdana"/>
                <a:cs typeface="Verdana"/>
              </a:rPr>
              <a:t>договор </a:t>
            </a:r>
            <a:r>
              <a:rPr spc="40" dirty="0">
                <a:latin typeface="Gothic Uralic"/>
                <a:cs typeface="Gothic Uralic"/>
              </a:rPr>
              <a:t>на </a:t>
            </a:r>
            <a:r>
              <a:rPr dirty="0">
                <a:latin typeface="Gothic Uralic"/>
                <a:cs typeface="Gothic Uralic"/>
              </a:rPr>
              <a:t>наличие </a:t>
            </a:r>
            <a:r>
              <a:rPr spc="-10" dirty="0">
                <a:latin typeface="Gothic Uralic"/>
                <a:cs typeface="Gothic Uralic"/>
              </a:rPr>
              <a:t>в </a:t>
            </a:r>
            <a:r>
              <a:rPr spc="95" dirty="0">
                <a:latin typeface="Gothic Uralic"/>
                <a:cs typeface="Gothic Uralic"/>
              </a:rPr>
              <a:t>нем </a:t>
            </a:r>
            <a:r>
              <a:rPr spc="20" dirty="0">
                <a:latin typeface="Gothic Uralic"/>
                <a:cs typeface="Gothic Uralic"/>
              </a:rPr>
              <a:t>положения </a:t>
            </a:r>
            <a:r>
              <a:rPr spc="5" dirty="0">
                <a:latin typeface="Gothic Uralic"/>
                <a:cs typeface="Gothic Uralic"/>
              </a:rPr>
              <a:t>об освобождении </a:t>
            </a:r>
            <a:r>
              <a:rPr spc="20" dirty="0">
                <a:latin typeface="Gothic Uralic"/>
                <a:cs typeface="Gothic Uralic"/>
              </a:rPr>
              <a:t>стороны </a:t>
            </a:r>
            <a:r>
              <a:rPr spc="5" dirty="0">
                <a:latin typeface="Gothic Uralic"/>
                <a:cs typeface="Gothic Uralic"/>
              </a:rPr>
              <a:t>(сторон) </a:t>
            </a:r>
            <a:r>
              <a:rPr spc="40" dirty="0">
                <a:latin typeface="Gothic Uralic"/>
                <a:cs typeface="Gothic Uralic"/>
              </a:rPr>
              <a:t>по </a:t>
            </a:r>
            <a:r>
              <a:rPr spc="-15" dirty="0">
                <a:latin typeface="Gothic Uralic"/>
                <a:cs typeface="Gothic Uralic"/>
              </a:rPr>
              <a:t>договору  </a:t>
            </a:r>
            <a:r>
              <a:rPr spc="10" dirty="0">
                <a:latin typeface="Gothic Uralic"/>
                <a:cs typeface="Gothic Uralic"/>
              </a:rPr>
              <a:t>от</a:t>
            </a:r>
            <a:r>
              <a:rPr dirty="0">
                <a:latin typeface="Gothic Uralic"/>
                <a:cs typeface="Gothic Uralic"/>
              </a:rPr>
              <a:t> </a:t>
            </a:r>
            <a:r>
              <a:rPr spc="10" dirty="0">
                <a:latin typeface="Gothic Uralic"/>
                <a:cs typeface="Gothic Uralic"/>
              </a:rPr>
              <a:t>ответственности.</a:t>
            </a:r>
            <a:endParaRPr dirty="0">
              <a:latin typeface="Gothic Uralic"/>
              <a:cs typeface="Gothic Uralic"/>
            </a:endParaRPr>
          </a:p>
        </p:txBody>
      </p:sp>
      <p:sp>
        <p:nvSpPr>
          <p:cNvPr id="16" name="object 5"/>
          <p:cNvSpPr txBox="1"/>
          <p:nvPr/>
        </p:nvSpPr>
        <p:spPr>
          <a:xfrm>
            <a:off x="1280319" y="3562107"/>
            <a:ext cx="11857373" cy="1687000"/>
          </a:xfrm>
          <a:prstGeom prst="rect">
            <a:avLst/>
          </a:prstGeom>
        </p:spPr>
        <p:txBody>
          <a:bodyPr vert="horz" wrap="square" lIns="0" tIns="12065" rIns="0" bIns="0" rtlCol="0">
            <a:spAutoFit/>
          </a:bodyPr>
          <a:lstStyle/>
          <a:p>
            <a:pPr marL="12700" algn="just">
              <a:spcBef>
                <a:spcPts val="95"/>
              </a:spcBef>
            </a:pPr>
            <a:r>
              <a:rPr b="1" spc="-70" dirty="0">
                <a:latin typeface="Verdana"/>
                <a:cs typeface="Verdana"/>
              </a:rPr>
              <a:t>Обратиться </a:t>
            </a:r>
            <a:r>
              <a:rPr b="1" spc="-190" dirty="0">
                <a:latin typeface="Verdana"/>
                <a:cs typeface="Verdana"/>
              </a:rPr>
              <a:t>в </a:t>
            </a:r>
            <a:r>
              <a:rPr lang="ru-RU" b="1" spc="-114" dirty="0">
                <a:latin typeface="Verdana"/>
              </a:rPr>
              <a:t>Т</a:t>
            </a:r>
            <a:r>
              <a:rPr b="1" spc="-114" dirty="0" err="1">
                <a:latin typeface="Verdana"/>
              </a:rPr>
              <a:t>оргово-промышленную</a:t>
            </a:r>
            <a:r>
              <a:rPr b="1" spc="-114" dirty="0">
                <a:latin typeface="Verdana"/>
              </a:rPr>
              <a:t> </a:t>
            </a:r>
            <a:r>
              <a:rPr b="1" spc="-114" dirty="0" err="1">
                <a:latin typeface="Verdana"/>
              </a:rPr>
              <a:t>палату</a:t>
            </a:r>
            <a:r>
              <a:rPr lang="ru-RU" b="1" spc="-114" dirty="0">
                <a:latin typeface="Verdana"/>
              </a:rPr>
              <a:t> Архангельской области </a:t>
            </a:r>
            <a:r>
              <a:rPr spc="5" dirty="0" err="1">
                <a:latin typeface="Gothic Uralic"/>
                <a:cs typeface="Gothic Uralic"/>
              </a:rPr>
              <a:t>за</a:t>
            </a:r>
            <a:r>
              <a:rPr spc="5" dirty="0">
                <a:latin typeface="Gothic Uralic"/>
                <a:cs typeface="Gothic Uralic"/>
              </a:rPr>
              <a:t> </a:t>
            </a:r>
            <a:r>
              <a:rPr spc="30" dirty="0">
                <a:latin typeface="Gothic Uralic"/>
                <a:cs typeface="Gothic Uralic"/>
              </a:rPr>
              <a:t>получением </a:t>
            </a:r>
            <a:r>
              <a:rPr spc="5" dirty="0">
                <a:latin typeface="Gothic Uralic"/>
                <a:cs typeface="Gothic Uralic"/>
              </a:rPr>
              <a:t>заключения об </a:t>
            </a:r>
            <a:r>
              <a:rPr dirty="0">
                <a:latin typeface="Gothic Uralic"/>
                <a:cs typeface="Gothic Uralic"/>
              </a:rPr>
              <a:t>обстоятельствах </a:t>
            </a:r>
            <a:r>
              <a:rPr spc="20" dirty="0">
                <a:latin typeface="Gothic Uralic"/>
                <a:cs typeface="Gothic Uralic"/>
              </a:rPr>
              <a:t>непреодолимой</a:t>
            </a:r>
            <a:r>
              <a:rPr spc="85" dirty="0">
                <a:latin typeface="Gothic Uralic"/>
                <a:cs typeface="Gothic Uralic"/>
              </a:rPr>
              <a:t> </a:t>
            </a:r>
            <a:r>
              <a:rPr spc="10" dirty="0">
                <a:latin typeface="Gothic Uralic"/>
                <a:cs typeface="Gothic Uralic"/>
              </a:rPr>
              <a:t>силы.</a:t>
            </a:r>
            <a:endParaRPr dirty="0">
              <a:latin typeface="Gothic Uralic"/>
              <a:cs typeface="Gothic Uralic"/>
            </a:endParaRPr>
          </a:p>
          <a:p>
            <a:pPr marL="12700" algn="just"/>
            <a:r>
              <a:rPr i="1" spc="-50" dirty="0">
                <a:latin typeface="Arial"/>
                <a:cs typeface="Arial"/>
              </a:rPr>
              <a:t>Указать </a:t>
            </a:r>
            <a:r>
              <a:rPr i="1" spc="55" dirty="0">
                <a:latin typeface="Arial"/>
                <a:cs typeface="Arial"/>
              </a:rPr>
              <a:t>причину: </a:t>
            </a:r>
            <a:r>
              <a:rPr spc="30" dirty="0">
                <a:latin typeface="Gothic Uralic"/>
                <a:cs typeface="Gothic Uralic"/>
              </a:rPr>
              <a:t>нарушение </a:t>
            </a:r>
            <a:r>
              <a:rPr dirty="0">
                <a:latin typeface="Gothic Uralic"/>
                <a:cs typeface="Gothic Uralic"/>
              </a:rPr>
              <a:t>обязательств </a:t>
            </a:r>
            <a:r>
              <a:rPr spc="25" dirty="0">
                <a:latin typeface="Gothic Uralic"/>
                <a:cs typeface="Gothic Uralic"/>
              </a:rPr>
              <a:t>произошло </a:t>
            </a:r>
            <a:r>
              <a:rPr spc="-10" dirty="0">
                <a:latin typeface="Gothic Uralic"/>
                <a:cs typeface="Gothic Uralic"/>
              </a:rPr>
              <a:t>в </a:t>
            </a:r>
            <a:r>
              <a:rPr spc="-5" dirty="0">
                <a:latin typeface="Gothic Uralic"/>
                <a:cs typeface="Gothic Uralic"/>
              </a:rPr>
              <a:t>связи с COVID-2019 </a:t>
            </a:r>
            <a:r>
              <a:rPr spc="5" dirty="0">
                <a:latin typeface="Gothic Uralic"/>
                <a:cs typeface="Gothic Uralic"/>
              </a:rPr>
              <a:t>и</a:t>
            </a:r>
            <a:r>
              <a:rPr spc="35" dirty="0">
                <a:latin typeface="Gothic Uralic"/>
                <a:cs typeface="Gothic Uralic"/>
              </a:rPr>
              <a:t> </a:t>
            </a:r>
            <a:r>
              <a:rPr spc="30" dirty="0" err="1">
                <a:latin typeface="Gothic Uralic"/>
                <a:cs typeface="Gothic Uralic"/>
              </a:rPr>
              <a:t>введенными</a:t>
            </a:r>
            <a:r>
              <a:rPr lang="ru-RU" dirty="0">
                <a:latin typeface="Gothic Uralic"/>
                <a:cs typeface="Gothic Uralic"/>
              </a:rPr>
              <a:t> </a:t>
            </a:r>
            <a:r>
              <a:rPr spc="50" dirty="0" err="1">
                <a:latin typeface="Gothic Uralic"/>
                <a:cs typeface="Gothic Uralic"/>
              </a:rPr>
              <a:t>уполномоченными</a:t>
            </a:r>
            <a:r>
              <a:rPr spc="50" dirty="0">
                <a:latin typeface="Gothic Uralic"/>
                <a:cs typeface="Gothic Uralic"/>
              </a:rPr>
              <a:t> </a:t>
            </a:r>
            <a:r>
              <a:rPr spc="35" dirty="0">
                <a:latin typeface="Gothic Uralic"/>
                <a:cs typeface="Gothic Uralic"/>
              </a:rPr>
              <a:t>органами </a:t>
            </a:r>
            <a:r>
              <a:rPr spc="20" dirty="0">
                <a:latin typeface="Gothic Uralic"/>
                <a:cs typeface="Gothic Uralic"/>
              </a:rPr>
              <a:t>ограничениями, </a:t>
            </a:r>
            <a:r>
              <a:rPr spc="15" dirty="0">
                <a:latin typeface="Gothic Uralic"/>
                <a:cs typeface="Gothic Uralic"/>
              </a:rPr>
              <a:t>непосредственно </a:t>
            </a:r>
            <a:r>
              <a:rPr spc="40" dirty="0">
                <a:latin typeface="Gothic Uralic"/>
                <a:cs typeface="Gothic Uralic"/>
              </a:rPr>
              <a:t>влияющими </a:t>
            </a:r>
            <a:r>
              <a:rPr spc="45" dirty="0" err="1">
                <a:latin typeface="Gothic Uralic"/>
                <a:cs typeface="Gothic Uralic"/>
              </a:rPr>
              <a:t>на</a:t>
            </a:r>
            <a:r>
              <a:rPr spc="-114" dirty="0">
                <a:latin typeface="Gothic Uralic"/>
                <a:cs typeface="Gothic Uralic"/>
              </a:rPr>
              <a:t> </a:t>
            </a:r>
            <a:r>
              <a:rPr spc="35" dirty="0" err="1">
                <a:latin typeface="Gothic Uralic"/>
                <a:cs typeface="Gothic Uralic"/>
              </a:rPr>
              <a:t>возможность</a:t>
            </a:r>
            <a:r>
              <a:rPr lang="ru-RU" dirty="0">
                <a:latin typeface="Gothic Uralic"/>
                <a:cs typeface="Gothic Uralic"/>
              </a:rPr>
              <a:t> </a:t>
            </a:r>
            <a:r>
              <a:rPr spc="25" dirty="0" err="1">
                <a:latin typeface="Gothic Uralic"/>
                <a:cs typeface="Gothic Uralic"/>
              </a:rPr>
              <a:t>исполнения</a:t>
            </a:r>
            <a:r>
              <a:rPr spc="25" dirty="0">
                <a:latin typeface="Gothic Uralic"/>
                <a:cs typeface="Gothic Uralic"/>
              </a:rPr>
              <a:t> </a:t>
            </a:r>
            <a:r>
              <a:rPr dirty="0">
                <a:latin typeface="Gothic Uralic"/>
                <a:cs typeface="Gothic Uralic"/>
              </a:rPr>
              <a:t>обязательств </a:t>
            </a:r>
            <a:r>
              <a:rPr spc="15" dirty="0">
                <a:latin typeface="Gothic Uralic"/>
                <a:cs typeface="Gothic Uralic"/>
              </a:rPr>
              <a:t>полностью </a:t>
            </a:r>
            <a:r>
              <a:rPr spc="5" dirty="0">
                <a:latin typeface="Gothic Uralic"/>
                <a:cs typeface="Gothic Uralic"/>
              </a:rPr>
              <a:t>или </a:t>
            </a:r>
            <a:r>
              <a:rPr spc="-10" dirty="0">
                <a:latin typeface="Gothic Uralic"/>
                <a:cs typeface="Gothic Uralic"/>
              </a:rPr>
              <a:t>в части в </a:t>
            </a:r>
            <a:r>
              <a:rPr spc="25" dirty="0">
                <a:latin typeface="Gothic Uralic"/>
                <a:cs typeface="Gothic Uralic"/>
              </a:rPr>
              <a:t>установленный </a:t>
            </a:r>
            <a:r>
              <a:rPr spc="20" dirty="0">
                <a:latin typeface="Gothic Uralic"/>
                <a:cs typeface="Gothic Uralic"/>
              </a:rPr>
              <a:t>срок/делающими </a:t>
            </a:r>
            <a:r>
              <a:rPr spc="60" dirty="0">
                <a:latin typeface="Gothic Uralic"/>
                <a:cs typeface="Gothic Uralic"/>
              </a:rPr>
              <a:t>невозможным  </a:t>
            </a:r>
            <a:r>
              <a:rPr spc="25" dirty="0">
                <a:latin typeface="Gothic Uralic"/>
                <a:cs typeface="Gothic Uralic"/>
              </a:rPr>
              <a:t>исполнение </a:t>
            </a:r>
            <a:r>
              <a:rPr dirty="0">
                <a:latin typeface="Gothic Uralic"/>
                <a:cs typeface="Gothic Uralic"/>
              </a:rPr>
              <a:t>обязательств </a:t>
            </a:r>
            <a:r>
              <a:rPr spc="15" dirty="0">
                <a:latin typeface="Gothic Uralic"/>
                <a:cs typeface="Gothic Uralic"/>
              </a:rPr>
              <a:t>полностью </a:t>
            </a:r>
            <a:r>
              <a:rPr spc="5" dirty="0">
                <a:latin typeface="Gothic Uralic"/>
                <a:cs typeface="Gothic Uralic"/>
              </a:rPr>
              <a:t>или </a:t>
            </a:r>
            <a:r>
              <a:rPr spc="-10" dirty="0">
                <a:latin typeface="Gothic Uralic"/>
                <a:cs typeface="Gothic Uralic"/>
              </a:rPr>
              <a:t>в части в </a:t>
            </a:r>
            <a:r>
              <a:rPr spc="25" dirty="0">
                <a:latin typeface="Gothic Uralic"/>
                <a:cs typeface="Gothic Uralic"/>
              </a:rPr>
              <a:t>установленный</a:t>
            </a:r>
            <a:r>
              <a:rPr spc="105" dirty="0">
                <a:latin typeface="Gothic Uralic"/>
                <a:cs typeface="Gothic Uralic"/>
              </a:rPr>
              <a:t> </a:t>
            </a:r>
            <a:r>
              <a:rPr spc="5" dirty="0">
                <a:latin typeface="Gothic Uralic"/>
                <a:cs typeface="Gothic Uralic"/>
              </a:rPr>
              <a:t>срок.</a:t>
            </a:r>
            <a:endParaRPr sz="1600" dirty="0">
              <a:latin typeface="Gothic Uralic"/>
              <a:cs typeface="Gothic Uralic"/>
            </a:endParaRPr>
          </a:p>
        </p:txBody>
      </p:sp>
      <p:sp>
        <p:nvSpPr>
          <p:cNvPr id="17" name="object 6"/>
          <p:cNvSpPr txBox="1"/>
          <p:nvPr/>
        </p:nvSpPr>
        <p:spPr>
          <a:xfrm>
            <a:off x="1280319" y="5373056"/>
            <a:ext cx="11712956" cy="289182"/>
          </a:xfrm>
          <a:prstGeom prst="rect">
            <a:avLst/>
          </a:prstGeom>
        </p:spPr>
        <p:txBody>
          <a:bodyPr vert="horz" wrap="square" lIns="0" tIns="12065" rIns="0" bIns="0" rtlCol="0">
            <a:spAutoFit/>
          </a:bodyPr>
          <a:lstStyle/>
          <a:p>
            <a:pPr marL="12700">
              <a:lnSpc>
                <a:spcPct val="100000"/>
              </a:lnSpc>
              <a:spcBef>
                <a:spcPts val="95"/>
              </a:spcBef>
            </a:pPr>
            <a:r>
              <a:rPr b="1" spc="-60" dirty="0">
                <a:latin typeface="Verdana"/>
                <a:cs typeface="Verdana"/>
              </a:rPr>
              <a:t>Составить </a:t>
            </a:r>
            <a:r>
              <a:rPr b="1" spc="-105" dirty="0">
                <a:latin typeface="Verdana"/>
                <a:cs typeface="Verdana"/>
              </a:rPr>
              <a:t>уведомление </a:t>
            </a:r>
            <a:r>
              <a:rPr spc="-5" dirty="0">
                <a:latin typeface="Gothic Uralic"/>
                <a:cs typeface="Gothic Uralic"/>
              </a:rPr>
              <a:t>о </a:t>
            </a:r>
            <a:r>
              <a:rPr spc="20" dirty="0">
                <a:latin typeface="Gothic Uralic"/>
                <a:cs typeface="Gothic Uralic"/>
              </a:rPr>
              <a:t>наступлении </a:t>
            </a:r>
            <a:r>
              <a:rPr dirty="0">
                <a:latin typeface="Gothic Uralic"/>
                <a:cs typeface="Gothic Uralic"/>
              </a:rPr>
              <a:t>обстоятельств </a:t>
            </a:r>
            <a:r>
              <a:rPr spc="20" dirty="0">
                <a:latin typeface="Gothic Uralic"/>
                <a:cs typeface="Gothic Uralic"/>
              </a:rPr>
              <a:t>непреодолимой</a:t>
            </a:r>
            <a:r>
              <a:rPr spc="204" dirty="0">
                <a:latin typeface="Gothic Uralic"/>
                <a:cs typeface="Gothic Uralic"/>
              </a:rPr>
              <a:t> </a:t>
            </a:r>
            <a:r>
              <a:rPr spc="5" dirty="0">
                <a:latin typeface="Gothic Uralic"/>
                <a:cs typeface="Gothic Uralic"/>
              </a:rPr>
              <a:t>силы.</a:t>
            </a:r>
            <a:endParaRPr sz="1300" dirty="0">
              <a:latin typeface="Gothic Uralic"/>
              <a:cs typeface="Gothic Uralic"/>
            </a:endParaRPr>
          </a:p>
        </p:txBody>
      </p:sp>
      <p:sp>
        <p:nvSpPr>
          <p:cNvPr id="18" name="object 14"/>
          <p:cNvSpPr txBox="1"/>
          <p:nvPr/>
        </p:nvSpPr>
        <p:spPr>
          <a:xfrm>
            <a:off x="266700" y="5882834"/>
            <a:ext cx="13061074" cy="3559949"/>
          </a:xfrm>
          <a:prstGeom prst="rect">
            <a:avLst/>
          </a:prstGeom>
        </p:spPr>
        <p:txBody>
          <a:bodyPr vert="horz" wrap="square" lIns="0" tIns="43180" rIns="0" bIns="0" rtlCol="0">
            <a:spAutoFit/>
          </a:bodyPr>
          <a:lstStyle/>
          <a:p>
            <a:pPr marL="979805" marR="363220" algn="just">
              <a:spcBef>
                <a:spcPts val="340"/>
              </a:spcBef>
            </a:pPr>
            <a:r>
              <a:rPr b="1" spc="-114" dirty="0">
                <a:latin typeface="Verdana"/>
                <a:cs typeface="Verdana"/>
              </a:rPr>
              <a:t>Направить </a:t>
            </a:r>
            <a:r>
              <a:rPr b="1" spc="-90" dirty="0">
                <a:latin typeface="Verdana"/>
                <a:cs typeface="Verdana"/>
              </a:rPr>
              <a:t>контрагенту </a:t>
            </a:r>
            <a:r>
              <a:rPr b="1" spc="-105" dirty="0">
                <a:latin typeface="Verdana"/>
                <a:cs typeface="Verdana"/>
              </a:rPr>
              <a:t>уведомление </a:t>
            </a:r>
            <a:r>
              <a:rPr spc="30" dirty="0">
                <a:latin typeface="Gothic Uralic"/>
                <a:cs typeface="Gothic Uralic"/>
              </a:rPr>
              <a:t>способом, </a:t>
            </a:r>
            <a:r>
              <a:rPr spc="35" dirty="0">
                <a:latin typeface="Gothic Uralic"/>
                <a:cs typeface="Gothic Uralic"/>
              </a:rPr>
              <a:t>установленным </a:t>
            </a:r>
            <a:r>
              <a:rPr spc="5" dirty="0">
                <a:latin typeface="Gothic Uralic"/>
                <a:cs typeface="Gothic Uralic"/>
              </a:rPr>
              <a:t>договором, </a:t>
            </a:r>
            <a:r>
              <a:rPr spc="-5" dirty="0">
                <a:latin typeface="Gothic Uralic"/>
                <a:cs typeface="Gothic Uralic"/>
              </a:rPr>
              <a:t>а </a:t>
            </a:r>
            <a:r>
              <a:rPr spc="25" dirty="0">
                <a:latin typeface="Gothic Uralic"/>
                <a:cs typeface="Gothic Uralic"/>
              </a:rPr>
              <a:t>также </a:t>
            </a:r>
            <a:r>
              <a:rPr spc="50" dirty="0">
                <a:latin typeface="Gothic Uralic"/>
                <a:cs typeface="Gothic Uralic"/>
              </a:rPr>
              <a:t>заказным  </a:t>
            </a:r>
            <a:r>
              <a:rPr spc="70" dirty="0">
                <a:latin typeface="Gothic Uralic"/>
                <a:cs typeface="Gothic Uralic"/>
              </a:rPr>
              <a:t>письмом </a:t>
            </a:r>
            <a:r>
              <a:rPr spc="-5" dirty="0">
                <a:latin typeface="Gothic Uralic"/>
                <a:cs typeface="Gothic Uralic"/>
              </a:rPr>
              <a:t>с </a:t>
            </a:r>
            <a:r>
              <a:rPr spc="10" dirty="0">
                <a:latin typeface="Gothic Uralic"/>
                <a:cs typeface="Gothic Uralic"/>
              </a:rPr>
              <a:t>описью вложения </a:t>
            </a:r>
            <a:r>
              <a:rPr spc="5" dirty="0">
                <a:latin typeface="Gothic Uralic"/>
                <a:cs typeface="Gothic Uralic"/>
              </a:rPr>
              <a:t>и </a:t>
            </a:r>
            <a:r>
              <a:rPr spc="30" dirty="0">
                <a:latin typeface="Gothic Uralic"/>
                <a:cs typeface="Gothic Uralic"/>
              </a:rPr>
              <a:t>уведомлением </a:t>
            </a:r>
            <a:r>
              <a:rPr spc="-5" dirty="0">
                <a:latin typeface="Gothic Uralic"/>
                <a:cs typeface="Gothic Uralic"/>
              </a:rPr>
              <a:t>о </a:t>
            </a:r>
            <a:r>
              <a:rPr dirty="0">
                <a:latin typeface="Gothic Uralic"/>
                <a:cs typeface="Gothic Uralic"/>
              </a:rPr>
              <a:t>вручении </a:t>
            </a:r>
            <a:r>
              <a:rPr spc="-10" dirty="0">
                <a:latin typeface="Gothic Uralic"/>
                <a:cs typeface="Gothic Uralic"/>
              </a:rPr>
              <a:t>в </a:t>
            </a:r>
            <a:r>
              <a:rPr spc="10" dirty="0">
                <a:latin typeface="Gothic Uralic"/>
                <a:cs typeface="Gothic Uralic"/>
              </a:rPr>
              <a:t>срок, </a:t>
            </a:r>
            <a:r>
              <a:rPr spc="25" dirty="0">
                <a:latin typeface="Gothic Uralic"/>
                <a:cs typeface="Gothic Uralic"/>
              </a:rPr>
              <a:t>предусмотренный </a:t>
            </a:r>
            <a:r>
              <a:rPr spc="5" dirty="0">
                <a:latin typeface="Gothic Uralic"/>
                <a:cs typeface="Gothic Uralic"/>
              </a:rPr>
              <a:t>договором, </a:t>
            </a:r>
            <a:r>
              <a:rPr spc="-5" dirty="0">
                <a:latin typeface="Gothic Uralic"/>
                <a:cs typeface="Gothic Uralic"/>
              </a:rPr>
              <a:t>а  </a:t>
            </a:r>
            <a:r>
              <a:rPr spc="30" dirty="0">
                <a:latin typeface="Gothic Uralic"/>
                <a:cs typeface="Gothic Uralic"/>
              </a:rPr>
              <a:t>при </a:t>
            </a:r>
            <a:r>
              <a:rPr spc="-10" dirty="0">
                <a:latin typeface="Gothic Uralic"/>
                <a:cs typeface="Gothic Uralic"/>
              </a:rPr>
              <a:t>его </a:t>
            </a:r>
            <a:r>
              <a:rPr spc="5" dirty="0">
                <a:latin typeface="Gothic Uralic"/>
                <a:cs typeface="Gothic Uralic"/>
              </a:rPr>
              <a:t>отсутствии </a:t>
            </a:r>
            <a:r>
              <a:rPr spc="-5" dirty="0">
                <a:latin typeface="Gothic Uralic"/>
                <a:cs typeface="Gothic Uralic"/>
              </a:rPr>
              <a:t>– </a:t>
            </a:r>
            <a:r>
              <a:rPr spc="50" dirty="0">
                <a:latin typeface="Gothic Uralic"/>
                <a:cs typeface="Gothic Uralic"/>
              </a:rPr>
              <a:t>заказным </a:t>
            </a:r>
            <a:r>
              <a:rPr spc="70" dirty="0">
                <a:latin typeface="Gothic Uralic"/>
                <a:cs typeface="Gothic Uralic"/>
              </a:rPr>
              <a:t>письмом </a:t>
            </a:r>
            <a:r>
              <a:rPr spc="-5" dirty="0">
                <a:latin typeface="Gothic Uralic"/>
                <a:cs typeface="Gothic Uralic"/>
              </a:rPr>
              <a:t>с </a:t>
            </a:r>
            <a:r>
              <a:rPr spc="10" dirty="0">
                <a:latin typeface="Gothic Uralic"/>
                <a:cs typeface="Gothic Uralic"/>
              </a:rPr>
              <a:t>описью вложения </a:t>
            </a:r>
            <a:r>
              <a:rPr spc="5" dirty="0">
                <a:latin typeface="Gothic Uralic"/>
                <a:cs typeface="Gothic Uralic"/>
              </a:rPr>
              <a:t>и </a:t>
            </a:r>
            <a:r>
              <a:rPr spc="30" dirty="0">
                <a:latin typeface="Gothic Uralic"/>
                <a:cs typeface="Gothic Uralic"/>
              </a:rPr>
              <a:t>уведомлением </a:t>
            </a:r>
            <a:r>
              <a:rPr spc="-5" dirty="0">
                <a:latin typeface="Gothic Uralic"/>
                <a:cs typeface="Gothic Uralic"/>
              </a:rPr>
              <a:t>о</a:t>
            </a:r>
            <a:r>
              <a:rPr spc="-125" dirty="0">
                <a:latin typeface="Gothic Uralic"/>
                <a:cs typeface="Gothic Uralic"/>
              </a:rPr>
              <a:t> </a:t>
            </a:r>
            <a:r>
              <a:rPr dirty="0">
                <a:latin typeface="Gothic Uralic"/>
                <a:cs typeface="Gothic Uralic"/>
              </a:rPr>
              <a:t>вручении</a:t>
            </a:r>
          </a:p>
          <a:p>
            <a:pPr marL="979805" algn="just"/>
            <a:r>
              <a:rPr b="1" spc="-190" dirty="0">
                <a:latin typeface="Verdana"/>
                <a:cs typeface="Verdana"/>
              </a:rPr>
              <a:t>в </a:t>
            </a:r>
            <a:r>
              <a:rPr b="1" spc="-110" dirty="0">
                <a:latin typeface="Verdana"/>
                <a:cs typeface="Verdana"/>
              </a:rPr>
              <a:t>кратчайший </a:t>
            </a:r>
            <a:r>
              <a:rPr b="1" spc="-70" dirty="0">
                <a:latin typeface="Verdana"/>
                <a:cs typeface="Verdana"/>
              </a:rPr>
              <a:t>срок </a:t>
            </a:r>
            <a:r>
              <a:rPr b="1" spc="50" dirty="0">
                <a:latin typeface="Verdana"/>
                <a:cs typeface="Verdana"/>
              </a:rPr>
              <a:t>с </a:t>
            </a:r>
            <a:r>
              <a:rPr b="1" spc="-60" dirty="0">
                <a:latin typeface="Verdana"/>
                <a:cs typeface="Verdana"/>
              </a:rPr>
              <a:t>момента </a:t>
            </a:r>
            <a:r>
              <a:rPr b="1" spc="-110" dirty="0">
                <a:latin typeface="Verdana"/>
                <a:cs typeface="Verdana"/>
              </a:rPr>
              <a:t>наступления </a:t>
            </a:r>
            <a:r>
              <a:rPr b="1" spc="-75" dirty="0">
                <a:latin typeface="Verdana"/>
                <a:cs typeface="Verdana"/>
              </a:rPr>
              <a:t>обстоятельств </a:t>
            </a:r>
            <a:r>
              <a:rPr b="1" spc="-105" dirty="0">
                <a:latin typeface="Verdana"/>
                <a:cs typeface="Verdana"/>
              </a:rPr>
              <a:t>непреодолимой</a:t>
            </a:r>
            <a:r>
              <a:rPr b="1" spc="-155" dirty="0">
                <a:latin typeface="Verdana"/>
                <a:cs typeface="Verdana"/>
              </a:rPr>
              <a:t> </a:t>
            </a:r>
            <a:r>
              <a:rPr b="1" spc="-140" dirty="0">
                <a:latin typeface="Verdana"/>
                <a:cs typeface="Verdana"/>
              </a:rPr>
              <a:t>силы.</a:t>
            </a:r>
            <a:endParaRPr dirty="0">
              <a:latin typeface="Verdana"/>
              <a:cs typeface="Verdana"/>
            </a:endParaRPr>
          </a:p>
          <a:p>
            <a:pPr marL="979805" algn="just">
              <a:spcBef>
                <a:spcPts val="1385"/>
              </a:spcBef>
            </a:pPr>
            <a:r>
              <a:rPr b="1" spc="-65" dirty="0">
                <a:latin typeface="Verdana"/>
                <a:cs typeface="Verdana"/>
              </a:rPr>
              <a:t>Собирать </a:t>
            </a:r>
            <a:r>
              <a:rPr b="1" spc="-160" dirty="0">
                <a:latin typeface="Verdana"/>
                <a:cs typeface="Verdana"/>
              </a:rPr>
              <a:t>и </a:t>
            </a:r>
            <a:r>
              <a:rPr b="1" spc="-95" dirty="0">
                <a:latin typeface="Verdana"/>
                <a:cs typeface="Verdana"/>
              </a:rPr>
              <a:t>сохранять </a:t>
            </a:r>
            <a:r>
              <a:rPr b="1" spc="-100" dirty="0">
                <a:latin typeface="Verdana"/>
                <a:cs typeface="Verdana"/>
              </a:rPr>
              <a:t>документы </a:t>
            </a:r>
            <a:r>
              <a:rPr b="1" spc="-160" dirty="0">
                <a:latin typeface="Verdana"/>
                <a:cs typeface="Verdana"/>
              </a:rPr>
              <a:t>и </a:t>
            </a:r>
            <a:r>
              <a:rPr b="1" spc="-150" dirty="0">
                <a:latin typeface="Verdana"/>
                <a:cs typeface="Verdana"/>
              </a:rPr>
              <a:t>иные </a:t>
            </a:r>
            <a:r>
              <a:rPr b="1" spc="-75" dirty="0">
                <a:latin typeface="Verdana"/>
                <a:cs typeface="Verdana"/>
              </a:rPr>
              <a:t>доказательства</a:t>
            </a:r>
            <a:r>
              <a:rPr spc="-75" dirty="0">
                <a:latin typeface="Gothic Uralic"/>
                <a:cs typeface="Gothic Uralic"/>
              </a:rPr>
              <a:t>, </a:t>
            </a:r>
            <a:r>
              <a:rPr spc="5" dirty="0">
                <a:latin typeface="Gothic Uralic"/>
                <a:cs typeface="Gothic Uralic"/>
              </a:rPr>
              <a:t>подтверждающие</a:t>
            </a:r>
            <a:r>
              <a:rPr spc="260" dirty="0">
                <a:latin typeface="Gothic Uralic"/>
                <a:cs typeface="Gothic Uralic"/>
              </a:rPr>
              <a:t> </a:t>
            </a:r>
            <a:r>
              <a:rPr spc="20" dirty="0">
                <a:latin typeface="Gothic Uralic"/>
                <a:cs typeface="Gothic Uralic"/>
              </a:rPr>
              <a:t>наступление</a:t>
            </a:r>
            <a:endParaRPr dirty="0">
              <a:latin typeface="Gothic Uralic"/>
              <a:cs typeface="Gothic Uralic"/>
            </a:endParaRPr>
          </a:p>
          <a:p>
            <a:pPr marL="979805" marR="81280" algn="just">
              <a:spcBef>
                <a:spcPts val="125"/>
              </a:spcBef>
            </a:pPr>
            <a:r>
              <a:rPr dirty="0">
                <a:latin typeface="Gothic Uralic"/>
                <a:cs typeface="Gothic Uralic"/>
              </a:rPr>
              <a:t>обстоятельств </a:t>
            </a:r>
            <a:r>
              <a:rPr spc="20" dirty="0">
                <a:latin typeface="Gothic Uralic"/>
                <a:cs typeface="Gothic Uralic"/>
              </a:rPr>
              <a:t>непреодолимой </a:t>
            </a:r>
            <a:r>
              <a:rPr spc="5" dirty="0">
                <a:latin typeface="Gothic Uralic"/>
                <a:cs typeface="Gothic Uralic"/>
              </a:rPr>
              <a:t>силы, </a:t>
            </a:r>
            <a:r>
              <a:rPr spc="-10" dirty="0">
                <a:latin typeface="Gothic Uralic"/>
                <a:cs typeface="Gothic Uralic"/>
              </a:rPr>
              <a:t>вследствие </a:t>
            </a:r>
            <a:r>
              <a:rPr spc="15" dirty="0">
                <a:latin typeface="Gothic Uralic"/>
                <a:cs typeface="Gothic Uralic"/>
              </a:rPr>
              <a:t>которых </a:t>
            </a:r>
            <a:r>
              <a:rPr spc="40" dirty="0">
                <a:latin typeface="Gothic Uralic"/>
                <a:cs typeface="Gothic Uralic"/>
              </a:rPr>
              <a:t>невозможно </a:t>
            </a:r>
            <a:r>
              <a:rPr spc="20" dirty="0">
                <a:latin typeface="Gothic Uralic"/>
                <a:cs typeface="Gothic Uralic"/>
              </a:rPr>
              <a:t>исполнить </a:t>
            </a:r>
            <a:r>
              <a:rPr dirty="0">
                <a:latin typeface="Gothic Uralic"/>
                <a:cs typeface="Gothic Uralic"/>
              </a:rPr>
              <a:t>или </a:t>
            </a:r>
            <a:r>
              <a:rPr spc="20" dirty="0">
                <a:latin typeface="Gothic Uralic"/>
                <a:cs typeface="Gothic Uralic"/>
              </a:rPr>
              <a:t>своевременно/в  </a:t>
            </a:r>
            <a:r>
              <a:rPr spc="60" dirty="0">
                <a:latin typeface="Gothic Uralic"/>
                <a:cs typeface="Gothic Uralic"/>
              </a:rPr>
              <a:t>полном </a:t>
            </a:r>
            <a:r>
              <a:rPr spc="25" dirty="0">
                <a:latin typeface="Gothic Uralic"/>
                <a:cs typeface="Gothic Uralic"/>
              </a:rPr>
              <a:t>объеме </a:t>
            </a:r>
            <a:r>
              <a:rPr spc="20" dirty="0">
                <a:latin typeface="Gothic Uralic"/>
                <a:cs typeface="Gothic Uralic"/>
              </a:rPr>
              <a:t>исполнить </a:t>
            </a:r>
            <a:r>
              <a:rPr dirty="0">
                <a:latin typeface="Gothic Uralic"/>
                <a:cs typeface="Gothic Uralic"/>
              </a:rPr>
              <a:t>обязательство </a:t>
            </a:r>
            <a:r>
              <a:rPr spc="40" dirty="0">
                <a:latin typeface="Gothic Uralic"/>
                <a:cs typeface="Gothic Uralic"/>
              </a:rPr>
              <a:t>по</a:t>
            </a:r>
            <a:r>
              <a:rPr spc="-65" dirty="0">
                <a:latin typeface="Gothic Uralic"/>
                <a:cs typeface="Gothic Uralic"/>
              </a:rPr>
              <a:t> </a:t>
            </a:r>
            <a:r>
              <a:rPr spc="-15" dirty="0">
                <a:latin typeface="Gothic Uralic"/>
                <a:cs typeface="Gothic Uralic"/>
              </a:rPr>
              <a:t>договору.</a:t>
            </a:r>
            <a:endParaRPr dirty="0">
              <a:latin typeface="Gothic Uralic"/>
              <a:cs typeface="Gothic Uralic"/>
            </a:endParaRPr>
          </a:p>
          <a:p>
            <a:pPr marL="12700">
              <a:spcBef>
                <a:spcPts val="100"/>
              </a:spcBef>
            </a:pPr>
            <a:r>
              <a:rPr u="sng" spc="-330" dirty="0">
                <a:uFill>
                  <a:solidFill>
                    <a:srgbClr val="000000"/>
                  </a:solidFill>
                </a:uFill>
                <a:latin typeface="Times New Roman"/>
                <a:cs typeface="Times New Roman"/>
              </a:rPr>
              <a:t> </a:t>
            </a:r>
            <a:r>
              <a:rPr b="1" spc="-65" dirty="0">
                <a:latin typeface="Verdana"/>
              </a:rPr>
              <a:t>Принять во внимание: </a:t>
            </a:r>
            <a:r>
              <a:rPr lang="ru-RU" spc="20" dirty="0" smtClean="0">
                <a:latin typeface="Gothic Uralic"/>
              </a:rPr>
              <a:t> </a:t>
            </a:r>
            <a:r>
              <a:rPr lang="ru-RU" spc="20" dirty="0">
                <a:latin typeface="Gothic Uralic"/>
                <a:hlinkClick r:id="rId3"/>
              </a:rPr>
              <a:t>Указ Губернатора Архангельской области от 17 марта 2020 г. № 28-у </a:t>
            </a:r>
            <a:r>
              <a:rPr lang="ru-RU" spc="20" dirty="0" smtClean="0">
                <a:latin typeface="Gothic Uralic"/>
                <a:hlinkClick r:id="rId3"/>
              </a:rPr>
              <a:t>в </a:t>
            </a:r>
            <a:r>
              <a:rPr lang="ru-RU" spc="20" dirty="0">
                <a:latin typeface="Gothic Uralic"/>
                <a:hlinkClick r:id="rId3"/>
              </a:rPr>
              <a:t>актуальной редакции </a:t>
            </a:r>
            <a:r>
              <a:rPr lang="ru-RU" dirty="0">
                <a:latin typeface="Gothic Uralic"/>
              </a:rPr>
              <a:t>о введении  режима повышенной готовности</a:t>
            </a:r>
            <a:r>
              <a:rPr dirty="0">
                <a:latin typeface="Gothic Uralic"/>
              </a:rPr>
              <a:t>; Совместное письмо Минфина России от 03.04.2020 № 24-06-05/26578, МЧС </a:t>
            </a:r>
            <a:r>
              <a:rPr dirty="0" err="1">
                <a:latin typeface="Gothic Uralic"/>
              </a:rPr>
              <a:t>России</a:t>
            </a:r>
            <a:r>
              <a:rPr dirty="0">
                <a:latin typeface="Gothic Uralic"/>
              </a:rPr>
              <a:t> </a:t>
            </a:r>
            <a:r>
              <a:rPr dirty="0" err="1">
                <a:latin typeface="Gothic Uralic"/>
              </a:rPr>
              <a:t>от</a:t>
            </a:r>
            <a:r>
              <a:rPr lang="ru-RU" dirty="0">
                <a:latin typeface="Gothic Uralic"/>
              </a:rPr>
              <a:t> </a:t>
            </a:r>
            <a:r>
              <a:rPr dirty="0">
                <a:latin typeface="Gothic Uralic"/>
              </a:rPr>
              <a:t>03.04.2020 № 219-АГ-70, ФАС России от 03.04.2020 № МЕ/28039/20 об осуществлении закупок товара,  работы, услуги для обеспечения государственных и муниципальных нужд в связи с </a:t>
            </a:r>
            <a:r>
              <a:rPr dirty="0" err="1">
                <a:latin typeface="Gothic Uralic"/>
              </a:rPr>
              <a:t>распространением</a:t>
            </a:r>
            <a:r>
              <a:rPr lang="ru-RU" dirty="0">
                <a:latin typeface="Gothic Uralic"/>
              </a:rPr>
              <a:t> </a:t>
            </a:r>
            <a:r>
              <a:rPr dirty="0" err="1">
                <a:latin typeface="Gothic Uralic"/>
              </a:rPr>
              <a:t>новой</a:t>
            </a:r>
            <a:r>
              <a:rPr dirty="0">
                <a:latin typeface="Gothic Uralic"/>
              </a:rPr>
              <a:t> коронавирусной инфекции, </a:t>
            </a:r>
            <a:r>
              <a:rPr dirty="0" err="1">
                <a:latin typeface="Gothic Uralic"/>
              </a:rPr>
              <a:t>вызванной</a:t>
            </a:r>
            <a:r>
              <a:rPr dirty="0">
                <a:latin typeface="Gothic Uralic"/>
              </a:rPr>
              <a:t> 2019-nCoV</a:t>
            </a:r>
            <a:r>
              <a:rPr lang="ru-RU" dirty="0">
                <a:latin typeface="Gothic Uralic"/>
              </a:rPr>
              <a:t>.</a:t>
            </a:r>
            <a:endParaRPr dirty="0">
              <a:latin typeface="Gothic Uralic"/>
            </a:endParaRPr>
          </a:p>
        </p:txBody>
      </p:sp>
      <p:sp>
        <p:nvSpPr>
          <p:cNvPr id="19" name="object 7"/>
          <p:cNvSpPr txBox="1"/>
          <p:nvPr/>
        </p:nvSpPr>
        <p:spPr>
          <a:xfrm>
            <a:off x="691885" y="4990238"/>
            <a:ext cx="461645" cy="748282"/>
          </a:xfrm>
          <a:prstGeom prst="rect">
            <a:avLst/>
          </a:prstGeom>
        </p:spPr>
        <p:txBody>
          <a:bodyPr vert="horz" wrap="square" lIns="0" tIns="253365" rIns="0" bIns="0" rtlCol="0">
            <a:spAutoFit/>
          </a:bodyPr>
          <a:lstStyle/>
          <a:p>
            <a:pPr marL="12700">
              <a:lnSpc>
                <a:spcPct val="100000"/>
              </a:lnSpc>
              <a:spcBef>
                <a:spcPts val="1995"/>
              </a:spcBef>
            </a:pPr>
            <a:r>
              <a:rPr sz="3200" b="1" spc="-70" dirty="0">
                <a:solidFill>
                  <a:srgbClr val="EF5237"/>
                </a:solidFill>
                <a:latin typeface="Arial"/>
                <a:cs typeface="Arial"/>
              </a:rPr>
              <a:t>03</a:t>
            </a:r>
            <a:endParaRPr lang="ru-RU" sz="3200" dirty="0">
              <a:solidFill>
                <a:srgbClr val="EF5237"/>
              </a:solidFill>
              <a:latin typeface="Arial"/>
              <a:cs typeface="Arial"/>
            </a:endParaRPr>
          </a:p>
        </p:txBody>
      </p:sp>
      <p:sp>
        <p:nvSpPr>
          <p:cNvPr id="20" name="object 12"/>
          <p:cNvSpPr txBox="1"/>
          <p:nvPr/>
        </p:nvSpPr>
        <p:spPr>
          <a:xfrm>
            <a:off x="671521" y="7180756"/>
            <a:ext cx="468200" cy="513715"/>
          </a:xfrm>
          <a:prstGeom prst="rect">
            <a:avLst/>
          </a:prstGeom>
        </p:spPr>
        <p:txBody>
          <a:bodyPr vert="horz" wrap="square" lIns="0" tIns="12700" rIns="0" bIns="0" rtlCol="0">
            <a:spAutoFit/>
          </a:bodyPr>
          <a:lstStyle/>
          <a:p>
            <a:pPr marL="12700">
              <a:lnSpc>
                <a:spcPct val="100000"/>
              </a:lnSpc>
              <a:spcBef>
                <a:spcPts val="100"/>
              </a:spcBef>
            </a:pPr>
            <a:r>
              <a:rPr sz="3200" b="1" spc="-70" dirty="0">
                <a:solidFill>
                  <a:srgbClr val="EF5237"/>
                </a:solidFill>
                <a:latin typeface="Arial"/>
                <a:cs typeface="Arial"/>
              </a:rPr>
              <a:t>05</a:t>
            </a:r>
            <a:endParaRPr sz="3200" dirty="0">
              <a:solidFill>
                <a:srgbClr val="EF5237"/>
              </a:solidFill>
              <a:latin typeface="Arial"/>
              <a:cs typeface="Arial"/>
            </a:endParaRPr>
          </a:p>
        </p:txBody>
      </p:sp>
      <p:sp>
        <p:nvSpPr>
          <p:cNvPr id="3" name="TextBox 2"/>
          <p:cNvSpPr txBox="1"/>
          <p:nvPr/>
        </p:nvSpPr>
        <p:spPr>
          <a:xfrm>
            <a:off x="594639" y="5797343"/>
            <a:ext cx="621965" cy="584775"/>
          </a:xfrm>
          <a:prstGeom prst="rect">
            <a:avLst/>
          </a:prstGeom>
          <a:noFill/>
        </p:spPr>
        <p:txBody>
          <a:bodyPr wrap="none" rtlCol="0">
            <a:spAutoFit/>
          </a:bodyPr>
          <a:lstStyle/>
          <a:p>
            <a:r>
              <a:rPr lang="ru-RU" sz="3200" b="1" spc="-70" dirty="0">
                <a:solidFill>
                  <a:srgbClr val="EF5237"/>
                </a:solidFill>
                <a:latin typeface="Arial"/>
                <a:cs typeface="Arial"/>
              </a:rPr>
              <a:t>04</a:t>
            </a:r>
          </a:p>
        </p:txBody>
      </p:sp>
      <p:sp>
        <p:nvSpPr>
          <p:cNvPr id="8" name="Прямоугольник 7"/>
          <p:cNvSpPr/>
          <p:nvPr/>
        </p:nvSpPr>
        <p:spPr>
          <a:xfrm>
            <a:off x="594639" y="2215508"/>
            <a:ext cx="12543053" cy="461665"/>
          </a:xfrm>
          <a:prstGeom prst="rect">
            <a:avLst/>
          </a:prstGeom>
        </p:spPr>
        <p:txBody>
          <a:bodyPr wrap="square">
            <a:spAutoFit/>
          </a:bodyPr>
          <a:lstStyle/>
          <a:p>
            <a:pPr marL="12700">
              <a:lnSpc>
                <a:spcPct val="100000"/>
              </a:lnSpc>
              <a:spcBef>
                <a:spcPts val="1035"/>
              </a:spcBef>
            </a:pPr>
            <a:r>
              <a:rPr lang="ru-RU" sz="2400" b="1" spc="-155" dirty="0">
                <a:latin typeface="Verdana"/>
                <a:cs typeface="Verdana"/>
              </a:rPr>
              <a:t>Порядок </a:t>
            </a:r>
            <a:r>
              <a:rPr lang="ru-RU" sz="2400" b="1" spc="-114" dirty="0">
                <a:latin typeface="Verdana"/>
                <a:cs typeface="Verdana"/>
              </a:rPr>
              <a:t>действий, </a:t>
            </a:r>
            <a:r>
              <a:rPr lang="ru-RU" sz="2400" b="1" spc="-145" dirty="0">
                <a:latin typeface="Verdana"/>
                <a:cs typeface="Verdana"/>
              </a:rPr>
              <a:t>правовые </a:t>
            </a:r>
            <a:r>
              <a:rPr lang="ru-RU" sz="2400" b="1" spc="-135" dirty="0">
                <a:latin typeface="Verdana"/>
                <a:cs typeface="Verdana"/>
              </a:rPr>
              <a:t>основания </a:t>
            </a:r>
            <a:r>
              <a:rPr lang="ru-RU" sz="2400" b="1" spc="-195" dirty="0">
                <a:latin typeface="Verdana"/>
                <a:cs typeface="Verdana"/>
              </a:rPr>
              <a:t>и </a:t>
            </a:r>
            <a:r>
              <a:rPr lang="ru-RU" sz="2400" b="1" spc="-120" dirty="0">
                <a:latin typeface="Verdana"/>
                <a:cs typeface="Verdana"/>
              </a:rPr>
              <a:t>другие </a:t>
            </a:r>
            <a:r>
              <a:rPr lang="ru-RU" sz="2400" b="1" spc="-150" dirty="0">
                <a:latin typeface="Verdana"/>
                <a:cs typeface="Verdana"/>
              </a:rPr>
              <a:t>пошаговые</a:t>
            </a:r>
            <a:r>
              <a:rPr lang="ru-RU" sz="2400" b="1" spc="-45" dirty="0">
                <a:latin typeface="Verdana"/>
                <a:cs typeface="Verdana"/>
              </a:rPr>
              <a:t> </a:t>
            </a:r>
            <a:r>
              <a:rPr lang="ru-RU" sz="2400" b="1" spc="-120" dirty="0">
                <a:latin typeface="Verdana"/>
                <a:cs typeface="Verdana"/>
              </a:rPr>
              <a:t>действия:</a:t>
            </a:r>
            <a:endParaRPr lang="ru-RU" sz="2400" dirty="0">
              <a:latin typeface="Verdana"/>
              <a:cs typeface="Verdana"/>
            </a:endParaRPr>
          </a:p>
        </p:txBody>
      </p:sp>
      <p:sp>
        <p:nvSpPr>
          <p:cNvPr id="22" name="object 16"/>
          <p:cNvSpPr txBox="1"/>
          <p:nvPr/>
        </p:nvSpPr>
        <p:spPr>
          <a:xfrm>
            <a:off x="1653091" y="9719489"/>
            <a:ext cx="11484601" cy="863505"/>
          </a:xfrm>
          <a:prstGeom prst="rect">
            <a:avLst/>
          </a:prstGeom>
        </p:spPr>
        <p:txBody>
          <a:bodyPr vert="horz" wrap="square" lIns="0" tIns="39369" rIns="0" bIns="0" rtlCol="0">
            <a:spAutoFit/>
          </a:bodyPr>
          <a:lstStyle/>
          <a:p>
            <a:pPr marL="12700" marR="5080" algn="just">
              <a:lnSpc>
                <a:spcPct val="80600"/>
              </a:lnSpc>
              <a:spcBef>
                <a:spcPts val="309"/>
              </a:spcBef>
            </a:pPr>
            <a:r>
              <a:rPr lang="ru-RU" spc="5" dirty="0">
                <a:latin typeface="Gothic Uralic"/>
                <a:cs typeface="Gothic Uralic"/>
              </a:rPr>
              <a:t>Необходимо </a:t>
            </a:r>
            <a:r>
              <a:rPr lang="ru-RU" dirty="0">
                <a:latin typeface="Gothic Uralic"/>
                <a:cs typeface="Gothic Uralic"/>
              </a:rPr>
              <a:t>определить </a:t>
            </a:r>
            <a:r>
              <a:rPr lang="ru-RU" spc="-5" dirty="0">
                <a:latin typeface="Gothic Uralic"/>
                <a:cs typeface="Gothic Uralic"/>
              </a:rPr>
              <a:t>связь </a:t>
            </a:r>
            <a:r>
              <a:rPr lang="ru-RU" spc="25" dirty="0">
                <a:latin typeface="Gothic Uralic"/>
                <a:cs typeface="Gothic Uralic"/>
              </a:rPr>
              <a:t>между</a:t>
            </a:r>
            <a:r>
              <a:rPr lang="ru-RU" spc="-5" dirty="0">
                <a:latin typeface="Gothic Uralic"/>
                <a:cs typeface="Gothic Uralic"/>
              </a:rPr>
              <a:t> </a:t>
            </a:r>
            <a:r>
              <a:rPr lang="ru-RU" spc="30" dirty="0">
                <a:latin typeface="Gothic Uralic"/>
                <a:cs typeface="Gothic Uralic"/>
              </a:rPr>
              <a:t>наступившими</a:t>
            </a:r>
            <a:r>
              <a:rPr lang="ru-RU" dirty="0">
                <a:latin typeface="Gothic Uralic"/>
                <a:cs typeface="Gothic Uralic"/>
              </a:rPr>
              <a:t> </a:t>
            </a:r>
            <a:r>
              <a:rPr spc="25" dirty="0" err="1">
                <a:latin typeface="Gothic Uralic"/>
                <a:cs typeface="Gothic Uralic"/>
              </a:rPr>
              <a:t>отрицательными</a:t>
            </a:r>
            <a:r>
              <a:rPr spc="25" dirty="0">
                <a:latin typeface="Gothic Uralic"/>
                <a:cs typeface="Gothic Uralic"/>
              </a:rPr>
              <a:t> </a:t>
            </a:r>
            <a:r>
              <a:rPr spc="10" dirty="0">
                <a:latin typeface="Gothic Uralic"/>
                <a:cs typeface="Gothic Uralic"/>
              </a:rPr>
              <a:t>последствиями </a:t>
            </a:r>
            <a:r>
              <a:rPr spc="-30" dirty="0">
                <a:latin typeface="Gothic Uralic"/>
                <a:cs typeface="Gothic Uralic"/>
              </a:rPr>
              <a:t>для </a:t>
            </a:r>
            <a:r>
              <a:rPr spc="15" dirty="0">
                <a:latin typeface="Gothic Uralic"/>
                <a:cs typeface="Gothic Uralic"/>
              </a:rPr>
              <a:t>предпринимателя  </a:t>
            </a:r>
            <a:r>
              <a:rPr spc="5" dirty="0">
                <a:latin typeface="Gothic Uralic"/>
                <a:cs typeface="Gothic Uralic"/>
              </a:rPr>
              <a:t>и </a:t>
            </a:r>
            <a:r>
              <a:rPr spc="20" dirty="0">
                <a:latin typeface="Gothic Uralic"/>
                <a:cs typeface="Gothic Uralic"/>
              </a:rPr>
              <a:t>невозможностью </a:t>
            </a:r>
            <a:r>
              <a:rPr spc="10" dirty="0">
                <a:latin typeface="Gothic Uralic"/>
                <a:cs typeface="Gothic Uralic"/>
              </a:rPr>
              <a:t>исполнения. </a:t>
            </a:r>
            <a:r>
              <a:rPr b="1" spc="-165" dirty="0">
                <a:latin typeface="Verdana"/>
                <a:cs typeface="Verdana"/>
              </a:rPr>
              <a:t>В </a:t>
            </a:r>
            <a:r>
              <a:rPr b="1" spc="-75" dirty="0">
                <a:latin typeface="Verdana"/>
                <a:cs typeface="Verdana"/>
              </a:rPr>
              <a:t>противном </a:t>
            </a:r>
            <a:r>
              <a:rPr b="1" spc="-55" dirty="0">
                <a:latin typeface="Verdana"/>
                <a:cs typeface="Verdana"/>
              </a:rPr>
              <a:t>случае  </a:t>
            </a:r>
            <a:r>
              <a:rPr b="1" spc="-65" dirty="0">
                <a:latin typeface="Verdana"/>
                <a:cs typeface="Verdana"/>
              </a:rPr>
              <a:t>действия последнего </a:t>
            </a:r>
            <a:r>
              <a:rPr b="1" spc="-55" dirty="0">
                <a:latin typeface="Verdana"/>
                <a:cs typeface="Verdana"/>
              </a:rPr>
              <a:t>могут </a:t>
            </a:r>
            <a:r>
              <a:rPr b="1" spc="-85" dirty="0">
                <a:latin typeface="Verdana"/>
                <a:cs typeface="Verdana"/>
              </a:rPr>
              <a:t>быть восприняты</a:t>
            </a:r>
            <a:r>
              <a:rPr b="1" spc="-50" dirty="0">
                <a:latin typeface="Verdana"/>
                <a:cs typeface="Verdana"/>
              </a:rPr>
              <a:t> </a:t>
            </a:r>
            <a:r>
              <a:rPr b="1" spc="-40" dirty="0" err="1">
                <a:latin typeface="Verdana"/>
                <a:cs typeface="Verdana"/>
              </a:rPr>
              <a:t>судом</a:t>
            </a:r>
            <a:r>
              <a:rPr b="1" spc="-40" dirty="0">
                <a:latin typeface="Verdana"/>
                <a:cs typeface="Verdana"/>
              </a:rPr>
              <a:t>,</a:t>
            </a:r>
            <a:r>
              <a:rPr lang="ru-RU" b="1" spc="-40" dirty="0">
                <a:latin typeface="Verdana"/>
                <a:cs typeface="Verdana"/>
              </a:rPr>
              <a:t> </a:t>
            </a:r>
            <a:r>
              <a:rPr lang="ru-RU" b="1" spc="-85" dirty="0">
                <a:latin typeface="Verdana"/>
                <a:cs typeface="Verdana"/>
              </a:rPr>
              <a:t>как </a:t>
            </a:r>
            <a:r>
              <a:rPr lang="ru-RU" b="1" spc="-50" dirty="0">
                <a:latin typeface="Verdana"/>
                <a:cs typeface="Verdana"/>
              </a:rPr>
              <a:t>недобросовестные </a:t>
            </a:r>
            <a:r>
              <a:rPr lang="ru-RU" spc="-5" dirty="0">
                <a:latin typeface="Gothic Uralic"/>
                <a:cs typeface="Gothic Uralic"/>
              </a:rPr>
              <a:t>(</a:t>
            </a:r>
            <a:r>
              <a:rPr lang="ru-RU" spc="-5" dirty="0">
                <a:latin typeface="Gothic Uralic"/>
                <a:cs typeface="Gothic Uralic"/>
                <a:hlinkClick r:id="rId4"/>
              </a:rPr>
              <a:t>ст.10 ГК</a:t>
            </a:r>
            <a:r>
              <a:rPr lang="ru-RU" spc="30" dirty="0">
                <a:latin typeface="Gothic Uralic"/>
                <a:cs typeface="Gothic Uralic"/>
                <a:hlinkClick r:id="rId4"/>
              </a:rPr>
              <a:t> </a:t>
            </a:r>
            <a:r>
              <a:rPr lang="ru-RU" spc="-20" dirty="0">
                <a:latin typeface="Gothic Uralic"/>
                <a:cs typeface="Gothic Uralic"/>
                <a:hlinkClick r:id="rId4"/>
              </a:rPr>
              <a:t>РФ</a:t>
            </a:r>
            <a:r>
              <a:rPr lang="ru-RU" spc="-20" dirty="0">
                <a:latin typeface="Gothic Uralic"/>
                <a:cs typeface="Gothic Uralic"/>
              </a:rPr>
              <a:t>)</a:t>
            </a:r>
            <a:endParaRPr lang="ru-RU" dirty="0">
              <a:latin typeface="Gothic Uralic"/>
              <a:cs typeface="Gothic Uralic"/>
            </a:endParaRPr>
          </a:p>
          <a:p>
            <a:pPr marL="12700" marR="5080">
              <a:lnSpc>
                <a:spcPct val="80600"/>
              </a:lnSpc>
              <a:spcBef>
                <a:spcPts val="309"/>
              </a:spcBef>
            </a:pPr>
            <a:endParaRPr sz="900" dirty="0">
              <a:latin typeface="Verdana"/>
              <a:cs typeface="Verdana"/>
            </a:endParaRPr>
          </a:p>
        </p:txBody>
      </p:sp>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340" y="9643341"/>
            <a:ext cx="757911" cy="757911"/>
          </a:xfrm>
          <a:prstGeom prst="rect">
            <a:avLst/>
          </a:prstGeom>
        </p:spPr>
      </p:pic>
      <p:sp>
        <p:nvSpPr>
          <p:cNvPr id="24" name="Прямоугольник 23"/>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2268710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519430"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5" name="Прямоугольник: скругленные углы 2">
            <a:extLst>
              <a:ext uri="{FF2B5EF4-FFF2-40B4-BE49-F238E27FC236}">
                <a16:creationId xmlns:a16="http://schemas.microsoft.com/office/drawing/2014/main" xmlns="" id="{41A553F4-A782-431F-B0FC-9FC23914DF9D}"/>
              </a:ext>
            </a:extLst>
          </p:cNvPr>
          <p:cNvSpPr/>
          <p:nvPr/>
        </p:nvSpPr>
        <p:spPr>
          <a:xfrm>
            <a:off x="474533" y="1902906"/>
            <a:ext cx="3245252" cy="1841455"/>
          </a:xfrm>
          <a:prstGeom prst="roundRect">
            <a:avLst/>
          </a:prstGeom>
          <a:solidFill>
            <a:schemeClr val="bg1"/>
          </a:solid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latin typeface="Arial" panose="020B0604020202020204" pitchFamily="34" charset="0"/>
                <a:cs typeface="Arial" panose="020B0604020202020204" pitchFamily="34" charset="0"/>
              </a:rPr>
              <a:t>Коронавирусная</a:t>
            </a:r>
            <a:r>
              <a:rPr lang="ru-RU" sz="1600" b="1" dirty="0">
                <a:solidFill>
                  <a:schemeClr val="tx1"/>
                </a:solidFill>
                <a:latin typeface="Arial" panose="020B0604020202020204" pitchFamily="34" charset="0"/>
                <a:cs typeface="Arial" panose="020B0604020202020204" pitchFamily="34" charset="0"/>
              </a:rPr>
              <a:t> инфекция (COVID-2019)  является обстоятельством непреодолимой  силы (Минфин России, ФАС России)</a:t>
            </a:r>
          </a:p>
        </p:txBody>
      </p:sp>
      <p:cxnSp>
        <p:nvCxnSpPr>
          <p:cNvPr id="16" name="Прямая со стрелкой 15">
            <a:extLst>
              <a:ext uri="{FF2B5EF4-FFF2-40B4-BE49-F238E27FC236}">
                <a16:creationId xmlns:a16="http://schemas.microsoft.com/office/drawing/2014/main" xmlns="" id="{1C3BFA6C-13B1-4B2E-A1B5-87FC74452B05}"/>
              </a:ext>
            </a:extLst>
          </p:cNvPr>
          <p:cNvCxnSpPr>
            <a:cxnSpLocks/>
          </p:cNvCxnSpPr>
          <p:nvPr/>
        </p:nvCxnSpPr>
        <p:spPr>
          <a:xfrm>
            <a:off x="3727019" y="2828380"/>
            <a:ext cx="533400" cy="0"/>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скругленные углы 32">
            <a:extLst>
              <a:ext uri="{FF2B5EF4-FFF2-40B4-BE49-F238E27FC236}">
                <a16:creationId xmlns:a16="http://schemas.microsoft.com/office/drawing/2014/main" xmlns="" id="{7C516DB6-69ED-46D6-830B-FB665C04EF8F}"/>
              </a:ext>
            </a:extLst>
          </p:cNvPr>
          <p:cNvSpPr/>
          <p:nvPr/>
        </p:nvSpPr>
        <p:spPr>
          <a:xfrm>
            <a:off x="4261678" y="1895086"/>
            <a:ext cx="3581400" cy="1849275"/>
          </a:xfrm>
          <a:prstGeom prst="roundRect">
            <a:avLst/>
          </a:prstGeom>
          <a:solidFill>
            <a:schemeClr val="bg1"/>
          </a:solid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4C1913"/>
                </a:solidFill>
                <a:latin typeface="Arial" panose="020B0604020202020204" pitchFamily="34" charset="0"/>
                <a:cs typeface="Arial" panose="020B0604020202020204" pitchFamily="34" charset="0"/>
              </a:rPr>
              <a:t/>
            </a:r>
            <a:br>
              <a:rPr lang="ru-RU" sz="2000" dirty="0">
                <a:solidFill>
                  <a:srgbClr val="4C1913"/>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
            </a:r>
            <a:br>
              <a:rPr lang="ru-RU" sz="2000" dirty="0">
                <a:solidFill>
                  <a:schemeClr val="tx1"/>
                </a:solidFill>
                <a:latin typeface="Arial" panose="020B0604020202020204" pitchFamily="34" charset="0"/>
                <a:cs typeface="Arial" panose="020B0604020202020204" pitchFamily="34" charset="0"/>
              </a:rPr>
            </a:br>
            <a:r>
              <a:rPr lang="ru-RU" sz="1600" b="1" dirty="0">
                <a:solidFill>
                  <a:schemeClr val="tx1"/>
                </a:solidFill>
                <a:latin typeface="Arial" panose="020B0604020202020204" pitchFamily="34" charset="0"/>
                <a:cs typeface="Arial" panose="020B0604020202020204" pitchFamily="34" charset="0"/>
              </a:rPr>
              <a:t>Предприниматель (исполнитель, поставщик,  подрядчик) должен оценить факты, по  которым наступила невозможность поставки  товара, оказания услуг, выполнения работ</a:t>
            </a:r>
          </a:p>
          <a:p>
            <a:pPr algn="ctr"/>
            <a:r>
              <a:rPr lang="ru-RU" sz="2000" spc="-235" dirty="0">
                <a:solidFill>
                  <a:srgbClr val="4C1913"/>
                </a:solidFill>
                <a:latin typeface="Arial" panose="020B0604020202020204" pitchFamily="34" charset="0"/>
                <a:cs typeface="Arial" panose="020B0604020202020204" pitchFamily="34" charset="0"/>
              </a:rPr>
              <a:t/>
            </a:r>
            <a:br>
              <a:rPr lang="ru-RU" sz="2000" spc="-235" dirty="0">
                <a:solidFill>
                  <a:srgbClr val="4C1913"/>
                </a:solidFill>
                <a:latin typeface="Arial" panose="020B0604020202020204" pitchFamily="34" charset="0"/>
                <a:cs typeface="Arial" panose="020B0604020202020204" pitchFamily="34" charset="0"/>
              </a:rPr>
            </a:br>
            <a:r>
              <a:rPr lang="en-US" dirty="0"/>
              <a:t>Arial</a:t>
            </a:r>
            <a:endParaRPr lang="ru-RU" dirty="0"/>
          </a:p>
        </p:txBody>
      </p:sp>
      <p:sp>
        <p:nvSpPr>
          <p:cNvPr id="18" name="Прямоугольник: скругленные углы 52">
            <a:extLst>
              <a:ext uri="{FF2B5EF4-FFF2-40B4-BE49-F238E27FC236}">
                <a16:creationId xmlns:a16="http://schemas.microsoft.com/office/drawing/2014/main" xmlns="" id="{C7C3A40A-FC3D-400C-9DF2-F7EDB1BD080B}"/>
              </a:ext>
            </a:extLst>
          </p:cNvPr>
          <p:cNvSpPr/>
          <p:nvPr/>
        </p:nvSpPr>
        <p:spPr>
          <a:xfrm>
            <a:off x="8394269" y="1806547"/>
            <a:ext cx="5592501" cy="3490265"/>
          </a:xfrm>
          <a:prstGeom prst="roundRect">
            <a:avLst/>
          </a:prstGeom>
          <a:solidFill>
            <a:schemeClr val="bg1"/>
          </a:solid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8255" algn="ctr">
              <a:lnSpc>
                <a:spcPts val="960"/>
              </a:lnSpc>
              <a:spcBef>
                <a:spcPts val="325"/>
              </a:spcBef>
            </a:pPr>
            <a:endParaRPr lang="ru-RU" sz="1600" b="1" dirty="0">
              <a:solidFill>
                <a:schemeClr val="tx1"/>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chemeClr val="tx1"/>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chemeClr val="tx1"/>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chemeClr val="tx1"/>
              </a:solidFill>
              <a:latin typeface="Arial" panose="020B0604020202020204" pitchFamily="34" charset="0"/>
              <a:cs typeface="Arial" panose="020B0604020202020204" pitchFamily="34" charset="0"/>
            </a:endParaRPr>
          </a:p>
          <a:p>
            <a:pPr marR="8255" algn="ctr">
              <a:lnSpc>
                <a:spcPts val="960"/>
              </a:lnSpc>
              <a:spcBef>
                <a:spcPts val="325"/>
              </a:spcBef>
            </a:pPr>
            <a:r>
              <a:rPr lang="ru-RU" sz="1600" b="1" dirty="0" smtClean="0">
                <a:solidFill>
                  <a:schemeClr val="tx1"/>
                </a:solidFill>
                <a:latin typeface="Arial" panose="020B0604020202020204" pitchFamily="34" charset="0"/>
                <a:cs typeface="Arial" panose="020B0604020202020204" pitchFamily="34" charset="0"/>
              </a:rPr>
              <a:t>Предприниматель вправе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обратиться  в ТПП  за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получением заключения  об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обстоятельствах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
            </a:r>
            <a:br>
              <a:rPr lang="ru-RU" sz="1600" b="1" dirty="0" smtClean="0">
                <a:solidFill>
                  <a:schemeClr val="tx1"/>
                </a:solidFill>
                <a:latin typeface="Arial" panose="020B0604020202020204" pitchFamily="34" charset="0"/>
                <a:cs typeface="Arial" panose="020B0604020202020204" pitchFamily="34" charset="0"/>
              </a:rPr>
            </a:br>
            <a:r>
              <a:rPr lang="ru-RU" sz="1600" b="1" dirty="0" smtClean="0">
                <a:solidFill>
                  <a:schemeClr val="tx1"/>
                </a:solidFill>
                <a:latin typeface="Arial" panose="020B0604020202020204" pitchFamily="34" charset="0"/>
                <a:cs typeface="Arial" panose="020B0604020202020204" pitchFamily="34" charset="0"/>
              </a:rPr>
              <a:t>непреодолимой силы.</a:t>
            </a:r>
          </a:p>
          <a:p>
            <a:pPr marR="5080" algn="ctr">
              <a:lnSpc>
                <a:spcPct val="80000"/>
              </a:lnSpc>
              <a:spcBef>
                <a:spcPts val="10"/>
              </a:spcBef>
            </a:pPr>
            <a:r>
              <a:rPr lang="ru-RU" sz="1600" dirty="0">
                <a:solidFill>
                  <a:schemeClr val="tx1"/>
                </a:solidFill>
                <a:latin typeface="Arial" panose="020B0604020202020204" pitchFamily="34" charset="0"/>
                <a:cs typeface="Arial" panose="020B0604020202020204" pitchFamily="34" charset="0"/>
              </a:rPr>
              <a:t/>
            </a:r>
            <a:br>
              <a:rPr lang="ru-RU" sz="1600" dirty="0">
                <a:solidFill>
                  <a:schemeClr val="tx1"/>
                </a:solidFill>
                <a:latin typeface="Arial" panose="020B0604020202020204" pitchFamily="34" charset="0"/>
                <a:cs typeface="Arial" panose="020B0604020202020204" pitchFamily="34" charset="0"/>
              </a:rPr>
            </a:br>
            <a:r>
              <a:rPr lang="ru-RU" sz="1600" b="1" dirty="0">
                <a:solidFill>
                  <a:schemeClr val="tx1"/>
                </a:solidFill>
                <a:latin typeface="Arial" panose="020B0604020202020204" pitchFamily="34" charset="0"/>
                <a:cs typeface="Arial" panose="020B0604020202020204" pitchFamily="34" charset="0"/>
              </a:rPr>
              <a:t>Указать причину: </a:t>
            </a:r>
            <a:r>
              <a:rPr lang="ru-RU" sz="1600" dirty="0">
                <a:solidFill>
                  <a:schemeClr val="tx1"/>
                </a:solidFill>
                <a:latin typeface="Arial" panose="020B0604020202020204" pitchFamily="34" charset="0"/>
                <a:cs typeface="Arial" panose="020B0604020202020204" pitchFamily="34" charset="0"/>
              </a:rPr>
              <a:t>нарушение обязательств  произошло в связи с COVID-2019 и введенными  уполномоченными органами ограничениями,  непосредственно </a:t>
            </a:r>
            <a:r>
              <a:rPr lang="ru-RU" sz="1600" dirty="0" smtClean="0">
                <a:solidFill>
                  <a:schemeClr val="tx1"/>
                </a:solidFill>
                <a:latin typeface="Arial" panose="020B0604020202020204" pitchFamily="34" charset="0"/>
                <a:cs typeface="Arial" panose="020B0604020202020204" pitchFamily="34" charset="0"/>
              </a:rPr>
              <a:t>влияющими </a:t>
            </a:r>
            <a:r>
              <a:rPr lang="ru-RU" sz="1600" dirty="0">
                <a:solidFill>
                  <a:schemeClr val="tx1"/>
                </a:solidFill>
                <a:latin typeface="Arial" panose="020B0604020202020204" pitchFamily="34" charset="0"/>
                <a:cs typeface="Arial" panose="020B0604020202020204" pitchFamily="34" charset="0"/>
              </a:rPr>
              <a:t>на возможность  исполнения обязательств полностью или в части в  установленный срок/делающими невозможным  исполнение обязательств полностью или в части  в установленный </a:t>
            </a:r>
            <a:r>
              <a:rPr lang="ru-RU" sz="1600" dirty="0" smtClean="0">
                <a:solidFill>
                  <a:schemeClr val="tx1"/>
                </a:solidFill>
                <a:latin typeface="Arial" panose="020B0604020202020204" pitchFamily="34" charset="0"/>
                <a:cs typeface="Arial" panose="020B0604020202020204" pitchFamily="34" charset="0"/>
              </a:rPr>
              <a:t>срок</a:t>
            </a:r>
          </a:p>
          <a:p>
            <a:pPr marR="5080" algn="ctr">
              <a:lnSpc>
                <a:spcPct val="80000"/>
              </a:lnSpc>
              <a:spcBef>
                <a:spcPts val="10"/>
              </a:spcBef>
            </a:pPr>
            <a:r>
              <a:rPr lang="ru-RU" sz="1600" dirty="0">
                <a:solidFill>
                  <a:schemeClr val="tx1"/>
                </a:solidFill>
                <a:latin typeface="Arial" panose="020B0604020202020204" pitchFamily="34" charset="0"/>
                <a:cs typeface="Arial" panose="020B0604020202020204" pitchFamily="34" charset="0"/>
              </a:rPr>
              <a:t>(</a:t>
            </a:r>
            <a:r>
              <a:rPr lang="ru-RU" sz="1600" dirty="0" smtClean="0">
                <a:solidFill>
                  <a:schemeClr val="tx1"/>
                </a:solidFill>
                <a:latin typeface="Arial" panose="020B0604020202020204" pitchFamily="34" charset="0"/>
                <a:cs typeface="Arial" panose="020B0604020202020204" pitchFamily="34" charset="0"/>
              </a:rPr>
              <a:t>Телефон ТПП: </a:t>
            </a:r>
            <a:r>
              <a:rPr lang="ru-RU" sz="1600" dirty="0">
                <a:solidFill>
                  <a:schemeClr val="tx1"/>
                </a:solidFill>
                <a:latin typeface="Arial" panose="020B0604020202020204" pitchFamily="34" charset="0"/>
                <a:cs typeface="Arial" panose="020B0604020202020204" pitchFamily="34" charset="0"/>
              </a:rPr>
              <a:t>+7 (8182) 20-42-14; сайт: </a:t>
            </a:r>
            <a:r>
              <a:rPr lang="en-US" sz="1600" dirty="0">
                <a:solidFill>
                  <a:schemeClr val="tx1"/>
                </a:solidFill>
                <a:latin typeface="Arial" panose="020B0604020202020204" pitchFamily="34" charset="0"/>
                <a:cs typeface="Arial" panose="020B0604020202020204" pitchFamily="34" charset="0"/>
                <a:hlinkClick r:id="rId3" action="ppaction://hlinkfile"/>
              </a:rPr>
              <a:t>arkhangelsk.tpprf.ru/</a:t>
            </a:r>
            <a:r>
              <a:rPr lang="en-US" sz="1600" dirty="0" err="1">
                <a:solidFill>
                  <a:schemeClr val="tx1"/>
                </a:solidFill>
                <a:latin typeface="Arial" panose="020B0604020202020204" pitchFamily="34" charset="0"/>
                <a:cs typeface="Arial" panose="020B0604020202020204" pitchFamily="34" charset="0"/>
                <a:hlinkClick r:id="rId3" action="ppaction://hlinkfile"/>
              </a:rPr>
              <a:t>ru</a:t>
            </a:r>
            <a:r>
              <a:rPr lang="en-US" sz="1600" dirty="0">
                <a:solidFill>
                  <a:schemeClr val="tx1"/>
                </a:solidFill>
                <a:latin typeface="Arial" panose="020B0604020202020204" pitchFamily="34" charset="0"/>
                <a:cs typeface="Arial" panose="020B0604020202020204" pitchFamily="34" charset="0"/>
              </a:rPr>
              <a:t>)</a:t>
            </a:r>
            <a:endParaRPr lang="ru-RU" sz="1600" dirty="0">
              <a:solidFill>
                <a:schemeClr val="tx1"/>
              </a:solidFill>
              <a:latin typeface="Arial" panose="020B0604020202020204" pitchFamily="34" charset="0"/>
              <a:cs typeface="Arial" panose="020B0604020202020204" pitchFamily="34" charset="0"/>
            </a:endParaRPr>
          </a:p>
          <a:p>
            <a:pPr algn="ctr"/>
            <a:r>
              <a:rPr lang="ru-RU" sz="2000" spc="-235" dirty="0">
                <a:solidFill>
                  <a:srgbClr val="4C1913"/>
                </a:solidFill>
                <a:latin typeface="Arial" panose="020B0604020202020204" pitchFamily="34" charset="0"/>
                <a:cs typeface="Arial" panose="020B0604020202020204" pitchFamily="34" charset="0"/>
              </a:rPr>
              <a:t/>
            </a:r>
            <a:br>
              <a:rPr lang="ru-RU" sz="2000" spc="-235" dirty="0">
                <a:solidFill>
                  <a:srgbClr val="4C1913"/>
                </a:solidFill>
                <a:latin typeface="Arial" panose="020B0604020202020204" pitchFamily="34" charset="0"/>
                <a:cs typeface="Arial" panose="020B0604020202020204" pitchFamily="34" charset="0"/>
              </a:rPr>
            </a:br>
            <a:r>
              <a:rPr lang="en-US" dirty="0"/>
              <a:t>Arial</a:t>
            </a:r>
            <a:endParaRPr lang="ru-RU" dirty="0"/>
          </a:p>
        </p:txBody>
      </p:sp>
      <p:cxnSp>
        <p:nvCxnSpPr>
          <p:cNvPr id="19" name="Прямая со стрелкой 18">
            <a:extLst>
              <a:ext uri="{FF2B5EF4-FFF2-40B4-BE49-F238E27FC236}">
                <a16:creationId xmlns:a16="http://schemas.microsoft.com/office/drawing/2014/main" xmlns="" id="{9BAA22A9-16E6-4798-8224-F17636529391}"/>
              </a:ext>
            </a:extLst>
          </p:cNvPr>
          <p:cNvCxnSpPr>
            <a:cxnSpLocks/>
          </p:cNvCxnSpPr>
          <p:nvPr/>
        </p:nvCxnSpPr>
        <p:spPr>
          <a:xfrm>
            <a:off x="7841819" y="2933495"/>
            <a:ext cx="533400" cy="0"/>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sp>
        <p:nvSpPr>
          <p:cNvPr id="21" name="object 32">
            <a:extLst>
              <a:ext uri="{FF2B5EF4-FFF2-40B4-BE49-F238E27FC236}">
                <a16:creationId xmlns:a16="http://schemas.microsoft.com/office/drawing/2014/main" xmlns="" id="{498020E5-FD53-47B4-875F-63FA9968ECB9}"/>
              </a:ext>
            </a:extLst>
          </p:cNvPr>
          <p:cNvSpPr txBox="1"/>
          <p:nvPr/>
        </p:nvSpPr>
        <p:spPr>
          <a:xfrm>
            <a:off x="5275462" y="4099644"/>
            <a:ext cx="2209800" cy="258404"/>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EF5237"/>
                </a:solidFill>
                <a:latin typeface="Verdana"/>
                <a:cs typeface="Verdana"/>
              </a:rPr>
              <a:t>ВНИМАНИЕ!</a:t>
            </a:r>
            <a:endParaRPr sz="1600" dirty="0">
              <a:solidFill>
                <a:srgbClr val="EF5237"/>
              </a:solidFill>
              <a:latin typeface="Verdana"/>
              <a:cs typeface="Verdana"/>
            </a:endParaRPr>
          </a:p>
        </p:txBody>
      </p:sp>
      <p:sp>
        <p:nvSpPr>
          <p:cNvPr id="22" name="Прямоугольник 21">
            <a:extLst>
              <a:ext uri="{FF2B5EF4-FFF2-40B4-BE49-F238E27FC236}">
                <a16:creationId xmlns:a16="http://schemas.microsoft.com/office/drawing/2014/main" xmlns="" id="{F7913912-3F1A-41DC-9546-581361075054}"/>
              </a:ext>
            </a:extLst>
          </p:cNvPr>
          <p:cNvSpPr/>
          <p:nvPr/>
        </p:nvSpPr>
        <p:spPr>
          <a:xfrm>
            <a:off x="3571992" y="4282860"/>
            <a:ext cx="4783361" cy="369332"/>
          </a:xfrm>
          <a:prstGeom prst="rect">
            <a:avLst/>
          </a:prstGeom>
        </p:spPr>
        <p:txBody>
          <a:bodyPr wrap="none">
            <a:spAutoFit/>
          </a:bodyPr>
          <a:lstStyle/>
          <a:p>
            <a:pPr marL="12700">
              <a:lnSpc>
                <a:spcPct val="100000"/>
              </a:lnSpc>
              <a:spcBef>
                <a:spcPts val="105"/>
              </a:spcBef>
            </a:pPr>
            <a:r>
              <a:rPr lang="ru-RU" sz="1600" b="1" dirty="0">
                <a:solidFill>
                  <a:srgbClr val="4C1913"/>
                </a:solidFill>
                <a:latin typeface="Arial" panose="020B0604020202020204" pitchFamily="34" charset="0"/>
                <a:cs typeface="Arial" panose="020B0604020202020204" pitchFamily="34" charset="0"/>
              </a:rPr>
              <a:t>Варианты уведомления о приостановлении</a:t>
            </a:r>
            <a:r>
              <a:rPr lang="ru-RU" b="1" spc="-114" dirty="0">
                <a:latin typeface="Verdana"/>
                <a:cs typeface="Verdana"/>
              </a:rPr>
              <a:t>:</a:t>
            </a:r>
            <a:endParaRPr lang="ru-RU" dirty="0">
              <a:latin typeface="Verdana"/>
              <a:cs typeface="Verdana"/>
            </a:endParaRPr>
          </a:p>
        </p:txBody>
      </p:sp>
      <p:sp>
        <p:nvSpPr>
          <p:cNvPr id="23" name="Прямоугольник: скругленные углы 58">
            <a:extLst>
              <a:ext uri="{FF2B5EF4-FFF2-40B4-BE49-F238E27FC236}">
                <a16:creationId xmlns:a16="http://schemas.microsoft.com/office/drawing/2014/main" xmlns="" id="{5F45DB0F-7DB3-4624-BCD9-EDF4587EF799}"/>
              </a:ext>
            </a:extLst>
          </p:cNvPr>
          <p:cNvSpPr/>
          <p:nvPr/>
        </p:nvSpPr>
        <p:spPr>
          <a:xfrm>
            <a:off x="387535" y="4668035"/>
            <a:ext cx="3832588" cy="1815883"/>
          </a:xfrm>
          <a:prstGeom prst="roundRect">
            <a:avLst/>
          </a:prstGeom>
          <a:solidFill>
            <a:schemeClr val="bg1"/>
          </a:solid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algn="ctr"/>
            <a:r>
              <a:rPr lang="ru-RU" sz="2000" spc="-235" dirty="0">
                <a:solidFill>
                  <a:srgbClr val="4C1913"/>
                </a:solidFill>
                <a:latin typeface="Arial" panose="020B0604020202020204" pitchFamily="34" charset="0"/>
                <a:cs typeface="Arial" panose="020B0604020202020204" pitchFamily="34" charset="0"/>
              </a:rPr>
              <a:t/>
            </a:r>
            <a:br>
              <a:rPr lang="ru-RU" sz="2000" spc="-235" dirty="0">
                <a:solidFill>
                  <a:srgbClr val="4C1913"/>
                </a:solidFill>
                <a:latin typeface="Arial" panose="020B0604020202020204" pitchFamily="34" charset="0"/>
                <a:cs typeface="Arial" panose="020B0604020202020204" pitchFamily="34" charset="0"/>
              </a:rPr>
            </a:br>
            <a:r>
              <a:rPr lang="en-US" dirty="0"/>
              <a:t>Arial</a:t>
            </a:r>
            <a:endParaRPr lang="ru-RU" dirty="0"/>
          </a:p>
        </p:txBody>
      </p:sp>
      <p:sp>
        <p:nvSpPr>
          <p:cNvPr id="24" name="Прямоугольник 23">
            <a:extLst>
              <a:ext uri="{FF2B5EF4-FFF2-40B4-BE49-F238E27FC236}">
                <a16:creationId xmlns:a16="http://schemas.microsoft.com/office/drawing/2014/main" xmlns="" id="{A97FFC65-16A6-4C17-95FC-30A4EE64F024}"/>
              </a:ext>
            </a:extLst>
          </p:cNvPr>
          <p:cNvSpPr/>
          <p:nvPr/>
        </p:nvSpPr>
        <p:spPr>
          <a:xfrm>
            <a:off x="254097" y="4652192"/>
            <a:ext cx="4169876" cy="1815882"/>
          </a:xfrm>
          <a:prstGeom prst="rect">
            <a:avLst/>
          </a:prstGeom>
        </p:spPr>
        <p:txBody>
          <a:bodyPr wrap="square">
            <a:spAutoFit/>
          </a:bodyPr>
          <a:lstStyle/>
          <a:p>
            <a:pPr marL="135890" marR="143510" algn="ctr">
              <a:spcBef>
                <a:spcPts val="600"/>
              </a:spcBef>
            </a:pPr>
            <a:r>
              <a:rPr lang="ru-RU" sz="1600" dirty="0">
                <a:latin typeface="Arial" panose="020B0604020202020204" pitchFamily="34" charset="0"/>
                <a:cs typeface="Arial" panose="020B0604020202020204" pitchFamily="34" charset="0"/>
              </a:rPr>
              <a:t>Предприниматель (если контракт является подрядом) обязан  незамедлительно уведомить заказчика о приостановлении работ.  Указать причину: что нарушение обязательств произошло в связи с  новой </a:t>
            </a:r>
            <a:r>
              <a:rPr lang="ru-RU" sz="1600" dirty="0" err="1">
                <a:latin typeface="Arial" panose="020B0604020202020204" pitchFamily="34" charset="0"/>
                <a:cs typeface="Arial" panose="020B0604020202020204" pitchFamily="34" charset="0"/>
              </a:rPr>
              <a:t>коронавирусной</a:t>
            </a:r>
            <a:r>
              <a:rPr lang="ru-RU" sz="1600" dirty="0">
                <a:latin typeface="Arial" panose="020B0604020202020204" pitchFamily="34" charset="0"/>
                <a:cs typeface="Arial" panose="020B0604020202020204" pitchFamily="34" charset="0"/>
              </a:rPr>
              <a:t> инфекцией</a:t>
            </a:r>
          </a:p>
        </p:txBody>
      </p:sp>
      <p:sp>
        <p:nvSpPr>
          <p:cNvPr id="25" name="Прямоугольник: скругленные углы 40">
            <a:extLst>
              <a:ext uri="{FF2B5EF4-FFF2-40B4-BE49-F238E27FC236}">
                <a16:creationId xmlns:a16="http://schemas.microsoft.com/office/drawing/2014/main" xmlns="" id="{08675251-CA37-4765-B557-0A7F07051E48}"/>
              </a:ext>
            </a:extLst>
          </p:cNvPr>
          <p:cNvSpPr/>
          <p:nvPr/>
        </p:nvSpPr>
        <p:spPr>
          <a:xfrm>
            <a:off x="399513" y="6642185"/>
            <a:ext cx="3832588" cy="2110226"/>
          </a:xfrm>
          <a:prstGeom prst="roundRect">
            <a:avLst/>
          </a:prstGeom>
          <a:no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скругленные углы 69">
            <a:extLst>
              <a:ext uri="{FF2B5EF4-FFF2-40B4-BE49-F238E27FC236}">
                <a16:creationId xmlns:a16="http://schemas.microsoft.com/office/drawing/2014/main" xmlns="" id="{81484DE1-4D8C-4552-B47F-9719FA75CDE7}"/>
              </a:ext>
            </a:extLst>
          </p:cNvPr>
          <p:cNvSpPr/>
          <p:nvPr/>
        </p:nvSpPr>
        <p:spPr>
          <a:xfrm>
            <a:off x="4457700" y="4674173"/>
            <a:ext cx="3613958" cy="2432646"/>
          </a:xfrm>
          <a:prstGeom prst="roundRect">
            <a:avLst/>
          </a:prstGeom>
          <a:solidFill>
            <a:schemeClr val="bg1"/>
          </a:solid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algn="ctr"/>
            <a:r>
              <a:rPr lang="ru-RU" sz="2000" spc="-235" dirty="0">
                <a:solidFill>
                  <a:srgbClr val="4C1913"/>
                </a:solidFill>
                <a:latin typeface="Arial" panose="020B0604020202020204" pitchFamily="34" charset="0"/>
                <a:cs typeface="Arial" panose="020B0604020202020204" pitchFamily="34" charset="0"/>
              </a:rPr>
              <a:t/>
            </a:r>
            <a:br>
              <a:rPr lang="ru-RU" sz="2000" spc="-235" dirty="0">
                <a:solidFill>
                  <a:srgbClr val="4C1913"/>
                </a:solidFill>
                <a:latin typeface="Arial" panose="020B0604020202020204" pitchFamily="34" charset="0"/>
                <a:cs typeface="Arial" panose="020B0604020202020204" pitchFamily="34" charset="0"/>
              </a:rPr>
            </a:br>
            <a:r>
              <a:rPr lang="en-US" dirty="0"/>
              <a:t>Arial</a:t>
            </a:r>
            <a:endParaRPr lang="ru-RU" dirty="0"/>
          </a:p>
        </p:txBody>
      </p:sp>
      <p:sp>
        <p:nvSpPr>
          <p:cNvPr id="27" name="Прямоугольник 26">
            <a:extLst>
              <a:ext uri="{FF2B5EF4-FFF2-40B4-BE49-F238E27FC236}">
                <a16:creationId xmlns:a16="http://schemas.microsoft.com/office/drawing/2014/main" xmlns="" id="{68E302FE-3783-41CC-81D7-B87FF94ED1F6}"/>
              </a:ext>
            </a:extLst>
          </p:cNvPr>
          <p:cNvSpPr/>
          <p:nvPr/>
        </p:nvSpPr>
        <p:spPr>
          <a:xfrm>
            <a:off x="4471157" y="4734389"/>
            <a:ext cx="3613958" cy="2287036"/>
          </a:xfrm>
          <a:prstGeom prst="rect">
            <a:avLst/>
          </a:prstGeom>
        </p:spPr>
        <p:txBody>
          <a:bodyPr wrap="square">
            <a:spAutoFit/>
          </a:bodyPr>
          <a:lstStyle/>
          <a:p>
            <a:pPr marL="136525" marR="200025" algn="ctr">
              <a:lnSpc>
                <a:spcPts val="1019"/>
              </a:lnSpc>
              <a:spcBef>
                <a:spcPts val="270"/>
              </a:spcBef>
            </a:pPr>
            <a:r>
              <a:rPr lang="ru-RU" sz="1600" dirty="0">
                <a:solidFill>
                  <a:srgbClr val="EF5237"/>
                </a:solidFill>
                <a:latin typeface="Arial" panose="020B0604020202020204" pitchFamily="34" charset="0"/>
                <a:cs typeface="Arial" panose="020B0604020202020204" pitchFamily="34" charset="0"/>
              </a:rPr>
              <a:t>Рекомендация: </a:t>
            </a:r>
            <a:br>
              <a:rPr lang="ru-RU" sz="1600" dirty="0">
                <a:solidFill>
                  <a:srgbClr val="EF5237"/>
                </a:solidFill>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предприниматель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незамедлительно уведомляет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заказчика о приостановлении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работ, оказании услуг, поставки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товара. Указать причину: что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нарушение обязательств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произошло в связи с новой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a:r>
            <a:br>
              <a:rPr lang="ru-RU" sz="1600" dirty="0">
                <a:latin typeface="Arial" panose="020B0604020202020204" pitchFamily="34" charset="0"/>
                <a:cs typeface="Arial" panose="020B0604020202020204" pitchFamily="34" charset="0"/>
              </a:rPr>
            </a:br>
            <a:r>
              <a:rPr lang="ru-RU" sz="1600" dirty="0" err="1">
                <a:latin typeface="Arial" panose="020B0604020202020204" pitchFamily="34" charset="0"/>
                <a:cs typeface="Arial" panose="020B0604020202020204" pitchFamily="34" charset="0"/>
              </a:rPr>
              <a:t>коронавирусной</a:t>
            </a:r>
            <a:r>
              <a:rPr lang="ru-RU" sz="1600" dirty="0">
                <a:latin typeface="Arial" panose="020B0604020202020204" pitchFamily="34" charset="0"/>
                <a:cs typeface="Arial" panose="020B0604020202020204" pitchFamily="34" charset="0"/>
              </a:rPr>
              <a:t> инфекцией </a:t>
            </a:r>
          </a:p>
        </p:txBody>
      </p:sp>
      <p:sp>
        <p:nvSpPr>
          <p:cNvPr id="28" name="Прямоугольник: скругленные углы 72">
            <a:extLst>
              <a:ext uri="{FF2B5EF4-FFF2-40B4-BE49-F238E27FC236}">
                <a16:creationId xmlns:a16="http://schemas.microsoft.com/office/drawing/2014/main" xmlns="" id="{7A138461-A356-44C2-A662-B44EFCAA777E}"/>
              </a:ext>
            </a:extLst>
          </p:cNvPr>
          <p:cNvSpPr/>
          <p:nvPr/>
        </p:nvSpPr>
        <p:spPr>
          <a:xfrm>
            <a:off x="4494561" y="7350266"/>
            <a:ext cx="3613958" cy="2698609"/>
          </a:xfrm>
          <a:prstGeom prst="roundRect">
            <a:avLst/>
          </a:prstGeom>
          <a:solidFill>
            <a:schemeClr val="bg1"/>
          </a:solid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marR="8255" algn="ctr">
              <a:lnSpc>
                <a:spcPts val="960"/>
              </a:lnSpc>
              <a:spcBef>
                <a:spcPts val="325"/>
              </a:spcBef>
            </a:pPr>
            <a:endParaRPr lang="ru-RU" sz="1600" b="1" dirty="0">
              <a:solidFill>
                <a:srgbClr val="4C1913"/>
              </a:solidFill>
              <a:latin typeface="Arial" panose="020B0604020202020204" pitchFamily="34" charset="0"/>
              <a:cs typeface="Arial" panose="020B0604020202020204" pitchFamily="34" charset="0"/>
            </a:endParaRPr>
          </a:p>
          <a:p>
            <a:pPr algn="ctr"/>
            <a:r>
              <a:rPr lang="ru-RU" sz="2000" spc="-235" dirty="0">
                <a:solidFill>
                  <a:srgbClr val="4C1913"/>
                </a:solidFill>
                <a:latin typeface="Arial" panose="020B0604020202020204" pitchFamily="34" charset="0"/>
                <a:cs typeface="Arial" panose="020B0604020202020204" pitchFamily="34" charset="0"/>
              </a:rPr>
              <a:t/>
            </a:r>
            <a:br>
              <a:rPr lang="ru-RU" sz="2000" spc="-235" dirty="0">
                <a:solidFill>
                  <a:srgbClr val="4C1913"/>
                </a:solidFill>
                <a:latin typeface="Arial" panose="020B0604020202020204" pitchFamily="34" charset="0"/>
                <a:cs typeface="Arial" panose="020B0604020202020204" pitchFamily="34" charset="0"/>
              </a:rPr>
            </a:br>
            <a:r>
              <a:rPr lang="en-US" dirty="0"/>
              <a:t>Arial</a:t>
            </a:r>
            <a:endParaRPr lang="ru-RU" dirty="0"/>
          </a:p>
        </p:txBody>
      </p:sp>
      <p:sp>
        <p:nvSpPr>
          <p:cNvPr id="29" name="Прямоугольник 28">
            <a:extLst>
              <a:ext uri="{FF2B5EF4-FFF2-40B4-BE49-F238E27FC236}">
                <a16:creationId xmlns:a16="http://schemas.microsoft.com/office/drawing/2014/main" xmlns="" id="{C808F79D-9302-449E-B534-61A4932A3C61}"/>
              </a:ext>
            </a:extLst>
          </p:cNvPr>
          <p:cNvSpPr/>
          <p:nvPr/>
        </p:nvSpPr>
        <p:spPr>
          <a:xfrm>
            <a:off x="4471157" y="7400622"/>
            <a:ext cx="3829681" cy="2603790"/>
          </a:xfrm>
          <a:prstGeom prst="rect">
            <a:avLst/>
          </a:prstGeom>
        </p:spPr>
        <p:txBody>
          <a:bodyPr wrap="square">
            <a:spAutoFit/>
          </a:bodyPr>
          <a:lstStyle/>
          <a:p>
            <a:pPr marL="117475" marR="215265" algn="ctr">
              <a:lnSpc>
                <a:spcPct val="85100"/>
              </a:lnSpc>
              <a:spcBef>
                <a:spcPts val="120"/>
              </a:spcBef>
            </a:pPr>
            <a:r>
              <a:rPr lang="ru-RU" sz="1600" dirty="0">
                <a:latin typeface="Arial" panose="020B0604020202020204" pitchFamily="34" charset="0"/>
                <a:cs typeface="Arial" panose="020B0604020202020204" pitchFamily="34" charset="0"/>
              </a:rPr>
              <a:t>Если в контракте не обозначена обязанность предпринимателя  уведомлять заказчика о наступлении обстоятельств непреодолимой силы,  то предприниматель вправе направить такое уведомление в адрес  заказчика (Рекомендация: всегда направлять в адрес заказчика  уведомление о наступлении обстоятельств непреодолимой силы)</a:t>
            </a:r>
          </a:p>
        </p:txBody>
      </p:sp>
      <p:sp>
        <p:nvSpPr>
          <p:cNvPr id="30" name="Прямоугольник: скругленные углы 75">
            <a:extLst>
              <a:ext uri="{FF2B5EF4-FFF2-40B4-BE49-F238E27FC236}">
                <a16:creationId xmlns:a16="http://schemas.microsoft.com/office/drawing/2014/main" xmlns="" id="{F58831EF-DAFA-467B-B565-AF2E0F3A35DC}"/>
              </a:ext>
            </a:extLst>
          </p:cNvPr>
          <p:cNvSpPr/>
          <p:nvPr/>
        </p:nvSpPr>
        <p:spPr>
          <a:xfrm>
            <a:off x="474533" y="8946897"/>
            <a:ext cx="3745590" cy="969895"/>
          </a:xfrm>
          <a:prstGeom prst="roundRect">
            <a:avLst/>
          </a:prstGeom>
          <a:no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a:extLst>
              <a:ext uri="{FF2B5EF4-FFF2-40B4-BE49-F238E27FC236}">
                <a16:creationId xmlns:a16="http://schemas.microsoft.com/office/drawing/2014/main" xmlns="" id="{B2BA52D3-1241-4FEF-A2A6-0BB92BC82A89}"/>
              </a:ext>
            </a:extLst>
          </p:cNvPr>
          <p:cNvSpPr/>
          <p:nvPr/>
        </p:nvSpPr>
        <p:spPr>
          <a:xfrm>
            <a:off x="498520" y="8946898"/>
            <a:ext cx="1326645" cy="338554"/>
          </a:xfrm>
          <a:prstGeom prst="rect">
            <a:avLst/>
          </a:prstGeom>
        </p:spPr>
        <p:txBody>
          <a:bodyPr wrap="none">
            <a:spAutoFit/>
          </a:bodyPr>
          <a:lstStyle/>
          <a:p>
            <a:pPr marL="114935">
              <a:lnSpc>
                <a:spcPct val="100000"/>
              </a:lnSpc>
              <a:spcBef>
                <a:spcPts val="384"/>
              </a:spcBef>
            </a:pPr>
            <a:r>
              <a:rPr lang="ru-RU" sz="1600" b="1" dirty="0">
                <a:solidFill>
                  <a:srgbClr val="EF5237"/>
                </a:solidFill>
                <a:latin typeface="Arial" panose="020B0604020202020204" pitchFamily="34" charset="0"/>
                <a:cs typeface="Arial" panose="020B0604020202020204" pitchFamily="34" charset="0"/>
              </a:rPr>
              <a:t>Варианты</a:t>
            </a:r>
          </a:p>
        </p:txBody>
      </p:sp>
      <p:sp>
        <p:nvSpPr>
          <p:cNvPr id="35" name="Прямоугольник 34">
            <a:extLst>
              <a:ext uri="{FF2B5EF4-FFF2-40B4-BE49-F238E27FC236}">
                <a16:creationId xmlns:a16="http://schemas.microsoft.com/office/drawing/2014/main" xmlns="" id="{81E357C5-6637-419D-9006-2C1E5808EB83}"/>
              </a:ext>
            </a:extLst>
          </p:cNvPr>
          <p:cNvSpPr/>
          <p:nvPr/>
        </p:nvSpPr>
        <p:spPr>
          <a:xfrm>
            <a:off x="619673" y="8963603"/>
            <a:ext cx="3612428" cy="830997"/>
          </a:xfrm>
          <a:prstGeom prst="rect">
            <a:avLst/>
          </a:prstGeom>
        </p:spPr>
        <p:txBody>
          <a:bodyPr wrap="square">
            <a:spAutoFit/>
          </a:bodyPr>
          <a:lstStyle/>
          <a:p>
            <a:r>
              <a:rPr lang="ru-RU" sz="1600" dirty="0">
                <a:solidFill>
                  <a:srgbClr val="4C1913"/>
                </a:solidFill>
                <a:latin typeface="Arial" panose="020B0604020202020204" pitchFamily="34" charset="0"/>
                <a:cs typeface="Arial" panose="020B0604020202020204" pitchFamily="34" charset="0"/>
              </a:rPr>
              <a:t/>
            </a:r>
            <a:br>
              <a:rPr lang="ru-RU" sz="1600" dirty="0">
                <a:solidFill>
                  <a:srgbClr val="4C1913"/>
                </a:solidFill>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Предприниматель принимает решение о действиях с заказчиком</a:t>
            </a:r>
            <a:endParaRPr lang="ru-RU" sz="1600" dirty="0"/>
          </a:p>
        </p:txBody>
      </p:sp>
      <p:cxnSp>
        <p:nvCxnSpPr>
          <p:cNvPr id="36" name="Прямая со стрелкой 35">
            <a:extLst>
              <a:ext uri="{FF2B5EF4-FFF2-40B4-BE49-F238E27FC236}">
                <a16:creationId xmlns:a16="http://schemas.microsoft.com/office/drawing/2014/main" xmlns="" id="{3E2A2502-A829-4324-A26D-996E093656EC}"/>
              </a:ext>
            </a:extLst>
          </p:cNvPr>
          <p:cNvCxnSpPr>
            <a:cxnSpLocks/>
          </p:cNvCxnSpPr>
          <p:nvPr/>
        </p:nvCxnSpPr>
        <p:spPr>
          <a:xfrm>
            <a:off x="2247900" y="6483918"/>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xmlns="" id="{11D24AFB-68A1-45BD-8845-807AF82C2D81}"/>
              </a:ext>
            </a:extLst>
          </p:cNvPr>
          <p:cNvCxnSpPr>
            <a:cxnSpLocks/>
          </p:cNvCxnSpPr>
          <p:nvPr/>
        </p:nvCxnSpPr>
        <p:spPr>
          <a:xfrm>
            <a:off x="2196957" y="8752411"/>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xmlns="" id="{CB22B0A2-BF43-4B5A-96CE-A6BC6A2D9BDA}"/>
              </a:ext>
            </a:extLst>
          </p:cNvPr>
          <p:cNvCxnSpPr>
            <a:cxnSpLocks/>
          </p:cNvCxnSpPr>
          <p:nvPr/>
        </p:nvCxnSpPr>
        <p:spPr>
          <a:xfrm>
            <a:off x="804671" y="9916792"/>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xmlns="" id="{94FA0FA0-978C-4913-BC52-71B06245DB5E}"/>
              </a:ext>
            </a:extLst>
          </p:cNvPr>
          <p:cNvCxnSpPr>
            <a:cxnSpLocks/>
          </p:cNvCxnSpPr>
          <p:nvPr/>
        </p:nvCxnSpPr>
        <p:spPr>
          <a:xfrm>
            <a:off x="6210300" y="7106819"/>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sp>
        <p:nvSpPr>
          <p:cNvPr id="52" name="Прямоугольник 51">
            <a:extLst>
              <a:ext uri="{FF2B5EF4-FFF2-40B4-BE49-F238E27FC236}">
                <a16:creationId xmlns:a16="http://schemas.microsoft.com/office/drawing/2014/main" xmlns="" id="{E68DCFF9-6080-44C1-87CA-8000EC81541A}"/>
              </a:ext>
            </a:extLst>
          </p:cNvPr>
          <p:cNvSpPr/>
          <p:nvPr/>
        </p:nvSpPr>
        <p:spPr>
          <a:xfrm>
            <a:off x="6819900" y="5462470"/>
            <a:ext cx="7391400" cy="830997"/>
          </a:xfrm>
          <a:prstGeom prst="rect">
            <a:avLst/>
          </a:prstGeom>
        </p:spPr>
        <p:txBody>
          <a:bodyPr wrap="square">
            <a:spAutoFit/>
          </a:bodyPr>
          <a:lstStyle/>
          <a:p>
            <a:pPr marL="2486660" marR="249554" algn="just">
              <a:spcBef>
                <a:spcPts val="315"/>
              </a:spcBef>
            </a:pPr>
            <a:r>
              <a:rPr lang="ru-RU" sz="1600" dirty="0">
                <a:latin typeface="Arial" panose="020B0604020202020204" pitchFamily="34" charset="0"/>
                <a:cs typeface="Arial" panose="020B0604020202020204" pitchFamily="34" charset="0"/>
              </a:rPr>
              <a:t>Риск: из-за отсутствия уведомления  предприниматель может быть привлечен  к ответственности согласно условиям контракта</a:t>
            </a:r>
          </a:p>
        </p:txBody>
      </p:sp>
      <p:sp>
        <p:nvSpPr>
          <p:cNvPr id="53" name="Прямоугольник 52">
            <a:extLst>
              <a:ext uri="{FF2B5EF4-FFF2-40B4-BE49-F238E27FC236}">
                <a16:creationId xmlns:a16="http://schemas.microsoft.com/office/drawing/2014/main" xmlns="" id="{15120336-188E-4772-B14E-FC49F001E6E4}"/>
              </a:ext>
            </a:extLst>
          </p:cNvPr>
          <p:cNvSpPr/>
          <p:nvPr/>
        </p:nvSpPr>
        <p:spPr>
          <a:xfrm>
            <a:off x="8132299" y="6624081"/>
            <a:ext cx="5886037" cy="2100575"/>
          </a:xfrm>
          <a:prstGeom prst="rect">
            <a:avLst/>
          </a:prstGeom>
        </p:spPr>
        <p:txBody>
          <a:bodyPr wrap="square">
            <a:spAutoFit/>
          </a:bodyPr>
          <a:lstStyle/>
          <a:p>
            <a:pPr marL="1165860" algn="just">
              <a:spcBef>
                <a:spcPts val="240"/>
              </a:spcBef>
            </a:pPr>
            <a:r>
              <a:rPr lang="ru-RU" sz="1600" dirty="0">
                <a:latin typeface="Arial" panose="020B0604020202020204" pitchFamily="34" charset="0"/>
                <a:cs typeface="Arial" panose="020B0604020202020204" pitchFamily="34" charset="0"/>
              </a:rPr>
              <a:t>Необходимо определить связь между наступившими отрицательными последствиями для предпринимателя и невозможностью исполнения. В противном случае действия  последнего могут быть восприняты судом, как недобросовестные  (ст.10 ГК РФ)</a:t>
            </a:r>
          </a:p>
          <a:p>
            <a:pPr marL="1165860">
              <a:spcBef>
                <a:spcPts val="240"/>
              </a:spcBef>
            </a:pPr>
            <a:endParaRPr lang="ru-RU" sz="1600" dirty="0">
              <a:solidFill>
                <a:srgbClr val="4C1913"/>
              </a:solidFill>
              <a:latin typeface="Arial" panose="020B0604020202020204" pitchFamily="34" charset="0"/>
              <a:cs typeface="Arial" panose="020B0604020202020204" pitchFamily="34" charset="0"/>
            </a:endParaRPr>
          </a:p>
        </p:txBody>
      </p:sp>
      <p:sp>
        <p:nvSpPr>
          <p:cNvPr id="57" name="Прямоугольник 56">
            <a:extLst>
              <a:ext uri="{FF2B5EF4-FFF2-40B4-BE49-F238E27FC236}">
                <a16:creationId xmlns:a16="http://schemas.microsoft.com/office/drawing/2014/main" xmlns="" id="{48596B9E-74A2-4C2A-8646-D7116495EAFD}"/>
              </a:ext>
            </a:extLst>
          </p:cNvPr>
          <p:cNvSpPr/>
          <p:nvPr/>
        </p:nvSpPr>
        <p:spPr>
          <a:xfrm>
            <a:off x="9296011" y="8689307"/>
            <a:ext cx="5679862" cy="1323439"/>
          </a:xfrm>
          <a:prstGeom prst="rect">
            <a:avLst/>
          </a:prstGeom>
        </p:spPr>
        <p:txBody>
          <a:bodyPr wrap="square">
            <a:spAutoFit/>
          </a:bodyPr>
          <a:lstStyle/>
          <a:p>
            <a:pPr marL="12700" marR="984250" algn="just"/>
            <a:r>
              <a:rPr lang="ru-RU" sz="1600" dirty="0">
                <a:latin typeface="Arial" panose="020B0604020202020204" pitchFamily="34" charset="0"/>
                <a:cs typeface="Arial" panose="020B0604020202020204" pitchFamily="34" charset="0"/>
              </a:rPr>
              <a:t>При использовании схемы важно учитывать положения конкретных  государственных контрактов, а также различные варианты действий  как исполнителей (поставщиков, подрядчиков), так и заказчиков</a:t>
            </a:r>
          </a:p>
        </p:txBody>
      </p:sp>
      <p:sp>
        <p:nvSpPr>
          <p:cNvPr id="59" name="Прямоугольник 58">
            <a:extLst>
              <a:ext uri="{FF2B5EF4-FFF2-40B4-BE49-F238E27FC236}">
                <a16:creationId xmlns:a16="http://schemas.microsoft.com/office/drawing/2014/main" xmlns="" id="{48596B9E-74A2-4C2A-8646-D7116495EAFD}"/>
              </a:ext>
            </a:extLst>
          </p:cNvPr>
          <p:cNvSpPr/>
          <p:nvPr/>
        </p:nvSpPr>
        <p:spPr>
          <a:xfrm>
            <a:off x="435559" y="6846051"/>
            <a:ext cx="4683741" cy="1815882"/>
          </a:xfrm>
          <a:prstGeom prst="rect">
            <a:avLst/>
          </a:prstGeom>
        </p:spPr>
        <p:txBody>
          <a:bodyPr wrap="square">
            <a:spAutoFit/>
          </a:bodyPr>
          <a:lstStyle/>
          <a:p>
            <a:pPr marL="12700" marR="984250" algn="ctr"/>
            <a:r>
              <a:rPr lang="ru-RU" sz="1600" dirty="0">
                <a:latin typeface="Arial" panose="020B0604020202020204" pitchFamily="34" charset="0"/>
                <a:cs typeface="Arial" panose="020B0604020202020204" pitchFamily="34" charset="0"/>
              </a:rPr>
              <a:t>При использовании схемы важно учитывать положения конкретных  государственных контрактов, а также различные варианты действий  как исполнителей (поставщиков, подрядчиков), так и заказчиков</a:t>
            </a:r>
          </a:p>
        </p:txBody>
      </p:sp>
      <p:sp>
        <p:nvSpPr>
          <p:cNvPr id="3" name="Стрелка вниз 2"/>
          <p:cNvSpPr/>
          <p:nvPr/>
        </p:nvSpPr>
        <p:spPr>
          <a:xfrm>
            <a:off x="5943550" y="3798151"/>
            <a:ext cx="268649" cy="325168"/>
          </a:xfrm>
          <a:prstGeom prst="downArrow">
            <a:avLst/>
          </a:prstGeom>
          <a:solidFill>
            <a:srgbClr val="C59267"/>
          </a:solidFill>
          <a:ln>
            <a:solidFill>
              <a:srgbClr val="C59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0" name="Рисунок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5219" y="5482834"/>
            <a:ext cx="757911" cy="757911"/>
          </a:xfrm>
          <a:prstGeom prst="rect">
            <a:avLst/>
          </a:prstGeom>
        </p:spPr>
      </p:pic>
      <p:pic>
        <p:nvPicPr>
          <p:cNvPr id="61" name="Рисунок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145" y="7103745"/>
            <a:ext cx="757911" cy="757911"/>
          </a:xfrm>
          <a:prstGeom prst="rect">
            <a:avLst/>
          </a:prstGeom>
        </p:spPr>
      </p:pic>
      <p:pic>
        <p:nvPicPr>
          <p:cNvPr id="62" name="Рисунок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2145" y="8910678"/>
            <a:ext cx="757911" cy="757911"/>
          </a:xfrm>
          <a:prstGeom prst="rect">
            <a:avLst/>
          </a:prstGeom>
        </p:spPr>
      </p:pic>
      <p:cxnSp>
        <p:nvCxnSpPr>
          <p:cNvPr id="63" name="Прямая со стрелкой 62">
            <a:extLst>
              <a:ext uri="{FF2B5EF4-FFF2-40B4-BE49-F238E27FC236}">
                <a16:creationId xmlns:a16="http://schemas.microsoft.com/office/drawing/2014/main" xmlns="" id="{CB22B0A2-BF43-4B5A-96CE-A6BC6A2D9BDA}"/>
              </a:ext>
            </a:extLst>
          </p:cNvPr>
          <p:cNvCxnSpPr>
            <a:cxnSpLocks/>
          </p:cNvCxnSpPr>
          <p:nvPr/>
        </p:nvCxnSpPr>
        <p:spPr>
          <a:xfrm>
            <a:off x="1332917" y="9923262"/>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a:extLst>
              <a:ext uri="{FF2B5EF4-FFF2-40B4-BE49-F238E27FC236}">
                <a16:creationId xmlns:a16="http://schemas.microsoft.com/office/drawing/2014/main" xmlns="" id="{CB22B0A2-BF43-4B5A-96CE-A6BC6A2D9BDA}"/>
              </a:ext>
            </a:extLst>
          </p:cNvPr>
          <p:cNvCxnSpPr>
            <a:cxnSpLocks/>
          </p:cNvCxnSpPr>
          <p:nvPr/>
        </p:nvCxnSpPr>
        <p:spPr>
          <a:xfrm>
            <a:off x="1825165" y="9907955"/>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sp>
        <p:nvSpPr>
          <p:cNvPr id="65" name="object 4"/>
          <p:cNvSpPr txBox="1"/>
          <p:nvPr/>
        </p:nvSpPr>
        <p:spPr>
          <a:xfrm>
            <a:off x="642776" y="10085438"/>
            <a:ext cx="336194"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01</a:t>
            </a:r>
            <a:endParaRPr sz="2400" dirty="0">
              <a:solidFill>
                <a:srgbClr val="EF5237"/>
              </a:solidFill>
              <a:latin typeface="Arial"/>
              <a:cs typeface="Arial"/>
            </a:endParaRPr>
          </a:p>
        </p:txBody>
      </p:sp>
      <p:sp>
        <p:nvSpPr>
          <p:cNvPr id="9" name="TextBox 8"/>
          <p:cNvSpPr txBox="1"/>
          <p:nvPr/>
        </p:nvSpPr>
        <p:spPr>
          <a:xfrm>
            <a:off x="1052345" y="10058713"/>
            <a:ext cx="509755" cy="461665"/>
          </a:xfrm>
          <a:prstGeom prst="rect">
            <a:avLst/>
          </a:prstGeom>
          <a:noFill/>
        </p:spPr>
        <p:txBody>
          <a:bodyPr wrap="none" rtlCol="0">
            <a:spAutoFit/>
          </a:bodyPr>
          <a:lstStyle/>
          <a:p>
            <a:r>
              <a:rPr lang="ru-RU" sz="2400" b="1" spc="-70" dirty="0">
                <a:solidFill>
                  <a:srgbClr val="EF5237"/>
                </a:solidFill>
                <a:latin typeface="Arial"/>
                <a:cs typeface="Arial"/>
              </a:rPr>
              <a:t>02</a:t>
            </a:r>
          </a:p>
        </p:txBody>
      </p:sp>
      <p:cxnSp>
        <p:nvCxnSpPr>
          <p:cNvPr id="66" name="Прямая со стрелкой 65">
            <a:extLst>
              <a:ext uri="{FF2B5EF4-FFF2-40B4-BE49-F238E27FC236}">
                <a16:creationId xmlns:a16="http://schemas.microsoft.com/office/drawing/2014/main" xmlns="" id="{CB22B0A2-BF43-4B5A-96CE-A6BC6A2D9BDA}"/>
              </a:ext>
            </a:extLst>
          </p:cNvPr>
          <p:cNvCxnSpPr>
            <a:cxnSpLocks/>
          </p:cNvCxnSpPr>
          <p:nvPr/>
        </p:nvCxnSpPr>
        <p:spPr>
          <a:xfrm>
            <a:off x="2303829" y="9916792"/>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a:extLst>
              <a:ext uri="{FF2B5EF4-FFF2-40B4-BE49-F238E27FC236}">
                <a16:creationId xmlns:a16="http://schemas.microsoft.com/office/drawing/2014/main" xmlns="" id="{CB22B0A2-BF43-4B5A-96CE-A6BC6A2D9BDA}"/>
              </a:ext>
            </a:extLst>
          </p:cNvPr>
          <p:cNvCxnSpPr>
            <a:cxnSpLocks/>
          </p:cNvCxnSpPr>
          <p:nvPr/>
        </p:nvCxnSpPr>
        <p:spPr>
          <a:xfrm>
            <a:off x="3314700" y="9907955"/>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a:extLst>
              <a:ext uri="{FF2B5EF4-FFF2-40B4-BE49-F238E27FC236}">
                <a16:creationId xmlns:a16="http://schemas.microsoft.com/office/drawing/2014/main" xmlns="" id="{CB22B0A2-BF43-4B5A-96CE-A6BC6A2D9BDA}"/>
              </a:ext>
            </a:extLst>
          </p:cNvPr>
          <p:cNvCxnSpPr>
            <a:cxnSpLocks/>
          </p:cNvCxnSpPr>
          <p:nvPr/>
        </p:nvCxnSpPr>
        <p:spPr>
          <a:xfrm>
            <a:off x="2769364" y="9921864"/>
            <a:ext cx="0" cy="158267"/>
          </a:xfrm>
          <a:prstGeom prst="straightConnector1">
            <a:avLst/>
          </a:prstGeom>
          <a:ln>
            <a:solidFill>
              <a:srgbClr val="C59267"/>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59511" y="10052858"/>
            <a:ext cx="509755" cy="461665"/>
          </a:xfrm>
          <a:prstGeom prst="rect">
            <a:avLst/>
          </a:prstGeom>
          <a:noFill/>
        </p:spPr>
        <p:txBody>
          <a:bodyPr wrap="none" rtlCol="0">
            <a:spAutoFit/>
          </a:bodyPr>
          <a:lstStyle/>
          <a:p>
            <a:r>
              <a:rPr lang="ru-RU" sz="2400" b="1" spc="-70" dirty="0">
                <a:solidFill>
                  <a:srgbClr val="EF5237"/>
                </a:solidFill>
                <a:latin typeface="Arial"/>
                <a:cs typeface="Arial"/>
              </a:rPr>
              <a:t>03</a:t>
            </a:r>
          </a:p>
        </p:txBody>
      </p:sp>
      <p:sp>
        <p:nvSpPr>
          <p:cNvPr id="71" name="TextBox 70"/>
          <p:cNvSpPr txBox="1"/>
          <p:nvPr/>
        </p:nvSpPr>
        <p:spPr>
          <a:xfrm>
            <a:off x="2063215" y="10058713"/>
            <a:ext cx="509755" cy="461665"/>
          </a:xfrm>
          <a:prstGeom prst="rect">
            <a:avLst/>
          </a:prstGeom>
          <a:noFill/>
        </p:spPr>
        <p:txBody>
          <a:bodyPr wrap="none" rtlCol="0">
            <a:spAutoFit/>
          </a:bodyPr>
          <a:lstStyle/>
          <a:p>
            <a:r>
              <a:rPr lang="ru-RU" sz="2400" b="1" spc="-70" dirty="0">
                <a:solidFill>
                  <a:srgbClr val="EF5237"/>
                </a:solidFill>
                <a:latin typeface="Arial"/>
                <a:cs typeface="Arial"/>
              </a:rPr>
              <a:t>04</a:t>
            </a:r>
          </a:p>
        </p:txBody>
      </p:sp>
      <p:sp>
        <p:nvSpPr>
          <p:cNvPr id="72" name="TextBox 71"/>
          <p:cNvSpPr txBox="1"/>
          <p:nvPr/>
        </p:nvSpPr>
        <p:spPr>
          <a:xfrm>
            <a:off x="2531297" y="10048875"/>
            <a:ext cx="509755" cy="461665"/>
          </a:xfrm>
          <a:prstGeom prst="rect">
            <a:avLst/>
          </a:prstGeom>
          <a:noFill/>
        </p:spPr>
        <p:txBody>
          <a:bodyPr wrap="none" rtlCol="0">
            <a:spAutoFit/>
          </a:bodyPr>
          <a:lstStyle/>
          <a:p>
            <a:r>
              <a:rPr lang="ru-RU" sz="2400" b="1" spc="-70" dirty="0">
                <a:solidFill>
                  <a:srgbClr val="EF5237"/>
                </a:solidFill>
                <a:latin typeface="Arial"/>
                <a:cs typeface="Arial"/>
              </a:rPr>
              <a:t>05</a:t>
            </a:r>
          </a:p>
        </p:txBody>
      </p:sp>
      <p:sp>
        <p:nvSpPr>
          <p:cNvPr id="73" name="TextBox 72"/>
          <p:cNvSpPr txBox="1"/>
          <p:nvPr/>
        </p:nvSpPr>
        <p:spPr>
          <a:xfrm>
            <a:off x="3089626" y="10043399"/>
            <a:ext cx="509755" cy="461665"/>
          </a:xfrm>
          <a:prstGeom prst="rect">
            <a:avLst/>
          </a:prstGeom>
          <a:noFill/>
        </p:spPr>
        <p:txBody>
          <a:bodyPr wrap="none" rtlCol="0">
            <a:spAutoFit/>
          </a:bodyPr>
          <a:lstStyle/>
          <a:p>
            <a:r>
              <a:rPr lang="ru-RU" sz="2400" b="1" spc="-70" dirty="0">
                <a:solidFill>
                  <a:srgbClr val="EF5237"/>
                </a:solidFill>
                <a:latin typeface="Arial"/>
                <a:cs typeface="Arial"/>
              </a:rPr>
              <a:t>06</a:t>
            </a:r>
          </a:p>
        </p:txBody>
      </p:sp>
      <p:sp>
        <p:nvSpPr>
          <p:cNvPr id="74" name="Прямоугольник 73"/>
          <p:cNvSpPr/>
          <p:nvPr/>
        </p:nvSpPr>
        <p:spPr>
          <a:xfrm>
            <a:off x="419100" y="937855"/>
            <a:ext cx="10852474" cy="900246"/>
          </a:xfrm>
          <a:prstGeom prst="rect">
            <a:avLst/>
          </a:prstGeom>
        </p:spPr>
        <p:txBody>
          <a:bodyPr wrap="square">
            <a:spAutoFit/>
          </a:bodyPr>
          <a:lstStyle/>
          <a:p>
            <a:pPr marL="12700" algn="just">
              <a:lnSpc>
                <a:spcPts val="2080"/>
              </a:lnSpc>
              <a:spcBef>
                <a:spcPts val="95"/>
              </a:spcBef>
            </a:pPr>
            <a:r>
              <a:rPr lang="ru-RU" b="1" dirty="0">
                <a:solidFill>
                  <a:srgbClr val="EF5237"/>
                </a:solidFill>
                <a:latin typeface="Verdana"/>
                <a:cs typeface="Verdana"/>
              </a:rPr>
              <a:t>Обстоятельства непреодолимой силы в государственных контрактах, </a:t>
            </a:r>
            <a:r>
              <a:rPr lang="ru-RU" dirty="0">
                <a:solidFill>
                  <a:srgbClr val="EF5237"/>
                </a:solidFill>
                <a:latin typeface="Verdana"/>
                <a:cs typeface="Verdana"/>
              </a:rPr>
              <a:t>заключённых в порядке, предусмотренном Федеральным законом № 44-ФЗ  (порядок действий, правовые основания, льготы, поддержка, др.).</a:t>
            </a:r>
          </a:p>
        </p:txBody>
      </p:sp>
      <p:sp>
        <p:nvSpPr>
          <p:cNvPr id="51" name="Прямоугольник 50"/>
          <p:cNvSpPr/>
          <p:nvPr/>
        </p:nvSpPr>
        <p:spPr>
          <a:xfrm>
            <a:off x="11315700" y="2190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4" name="Рисунок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0524" y="-602610"/>
            <a:ext cx="2971800" cy="2971800"/>
          </a:xfrm>
          <a:prstGeom prst="rect">
            <a:avLst/>
          </a:prstGeom>
        </p:spPr>
      </p:pic>
    </p:spTree>
    <p:extLst>
      <p:ext uri="{BB962C8B-B14F-4D97-AF65-F5344CB8AC3E}">
        <p14:creationId xmlns:p14="http://schemas.microsoft.com/office/powerpoint/2010/main" val="220378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284862" y="1039680"/>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3"/>
          <p:cNvSpPr txBox="1"/>
          <p:nvPr/>
        </p:nvSpPr>
        <p:spPr>
          <a:xfrm>
            <a:off x="1203682" y="3523693"/>
            <a:ext cx="11902236" cy="567463"/>
          </a:xfrm>
          <a:prstGeom prst="rect">
            <a:avLst/>
          </a:prstGeom>
        </p:spPr>
        <p:txBody>
          <a:bodyPr vert="horz" wrap="square" lIns="0" tIns="13335" rIns="0" bIns="0" rtlCol="0">
            <a:spAutoFit/>
          </a:bodyPr>
          <a:lstStyle/>
          <a:p>
            <a:pPr marL="12700">
              <a:lnSpc>
                <a:spcPct val="100000"/>
              </a:lnSpc>
              <a:spcBef>
                <a:spcPts val="105"/>
              </a:spcBef>
            </a:pPr>
            <a:r>
              <a:rPr dirty="0">
                <a:latin typeface="Gothic Uralic"/>
                <a:cs typeface="Gothic Uralic"/>
              </a:rPr>
              <a:t>Авиаперевозки, аэропортовая деятельность, </a:t>
            </a:r>
            <a:r>
              <a:rPr dirty="0" err="1">
                <a:latin typeface="Gothic Uralic"/>
                <a:cs typeface="Gothic Uralic"/>
              </a:rPr>
              <a:t>автоперевозки</a:t>
            </a:r>
            <a:r>
              <a:rPr lang="ru-RU" dirty="0">
                <a:latin typeface="Gothic Uralic"/>
                <a:cs typeface="Gothic Uralic"/>
              </a:rPr>
              <a:t> </a:t>
            </a:r>
            <a:r>
              <a:rPr dirty="0">
                <a:latin typeface="Gothic Uralic"/>
                <a:cs typeface="Gothic Uralic"/>
              </a:rPr>
              <a:t>(</a:t>
            </a:r>
            <a:r>
              <a:rPr dirty="0" err="1">
                <a:latin typeface="Gothic Uralic"/>
                <a:cs typeface="Gothic Uralic"/>
              </a:rPr>
              <a:t>Код</a:t>
            </a:r>
            <a:r>
              <a:rPr dirty="0">
                <a:latin typeface="Gothic Uralic"/>
                <a:cs typeface="Gothic Uralic"/>
              </a:rPr>
              <a:t> ОКВЭД 2: 49.3, 49.4</a:t>
            </a:r>
            <a:r>
              <a:rPr dirty="0" smtClean="0">
                <a:latin typeface="Gothic Uralic"/>
                <a:cs typeface="Gothic Uralic"/>
              </a:rPr>
              <a:t>,</a:t>
            </a:r>
            <a:r>
              <a:rPr lang="ru-RU" dirty="0" smtClean="0">
                <a:latin typeface="Gothic Uralic"/>
                <a:cs typeface="Gothic Uralic"/>
              </a:rPr>
              <a:t> 49.10.1, 50.1, 50.3,</a:t>
            </a:r>
            <a:r>
              <a:rPr dirty="0" smtClean="0">
                <a:latin typeface="Gothic Uralic"/>
                <a:cs typeface="Gothic Uralic"/>
              </a:rPr>
              <a:t> </a:t>
            </a:r>
            <a:r>
              <a:rPr dirty="0">
                <a:latin typeface="Gothic Uralic"/>
                <a:cs typeface="Gothic Uralic"/>
              </a:rPr>
              <a:t>51.1, 51.21</a:t>
            </a:r>
            <a:r>
              <a:rPr dirty="0" smtClean="0">
                <a:latin typeface="Gothic Uralic"/>
                <a:cs typeface="Gothic Uralic"/>
              </a:rPr>
              <a:t>,</a:t>
            </a:r>
            <a:r>
              <a:rPr lang="ru-RU" dirty="0" smtClean="0">
                <a:latin typeface="Gothic Uralic"/>
                <a:cs typeface="Gothic Uralic"/>
              </a:rPr>
              <a:t> 52.21.21,</a:t>
            </a:r>
            <a:r>
              <a:rPr dirty="0" smtClean="0">
                <a:latin typeface="Gothic Uralic"/>
                <a:cs typeface="Gothic Uralic"/>
              </a:rPr>
              <a:t> 52.23</a:t>
            </a:r>
            <a:r>
              <a:rPr lang="ru-RU" dirty="0" smtClean="0">
                <a:latin typeface="Gothic Uralic"/>
                <a:cs typeface="Gothic Uralic"/>
              </a:rPr>
              <a:t>)</a:t>
            </a:r>
            <a:endParaRPr dirty="0">
              <a:latin typeface="Gothic Uralic"/>
              <a:cs typeface="Gothic Uralic"/>
            </a:endParaRPr>
          </a:p>
        </p:txBody>
      </p:sp>
      <p:sp>
        <p:nvSpPr>
          <p:cNvPr id="13" name="object 4"/>
          <p:cNvSpPr txBox="1"/>
          <p:nvPr/>
        </p:nvSpPr>
        <p:spPr>
          <a:xfrm>
            <a:off x="1199731" y="4174107"/>
            <a:ext cx="11081181" cy="290464"/>
          </a:xfrm>
          <a:prstGeom prst="rect">
            <a:avLst/>
          </a:prstGeom>
        </p:spPr>
        <p:txBody>
          <a:bodyPr vert="horz" wrap="square" lIns="0" tIns="13335" rIns="0" bIns="0" rtlCol="0">
            <a:spAutoFit/>
          </a:bodyPr>
          <a:lstStyle/>
          <a:p>
            <a:pPr marL="12700">
              <a:lnSpc>
                <a:spcPct val="100000"/>
              </a:lnSpc>
              <a:spcBef>
                <a:spcPts val="105"/>
              </a:spcBef>
            </a:pPr>
            <a:r>
              <a:rPr dirty="0">
                <a:latin typeface="Gothic Uralic"/>
                <a:cs typeface="Gothic Uralic"/>
              </a:rPr>
              <a:t>Культура, организация досуга и развлечений (Код ОКВЭД 2: </a:t>
            </a:r>
            <a:r>
              <a:rPr dirty="0" smtClean="0">
                <a:latin typeface="Gothic Uralic"/>
                <a:cs typeface="Gothic Uralic"/>
              </a:rPr>
              <a:t>90</a:t>
            </a:r>
            <a:r>
              <a:rPr lang="ru-RU" dirty="0" smtClean="0">
                <a:latin typeface="Gothic Uralic"/>
                <a:cs typeface="Gothic Uralic"/>
              </a:rPr>
              <a:t>, 59.14, 91.02, 91.04.1</a:t>
            </a:r>
            <a:r>
              <a:rPr dirty="0" smtClean="0">
                <a:latin typeface="Gothic Uralic"/>
                <a:cs typeface="Gothic Uralic"/>
              </a:rPr>
              <a:t>)</a:t>
            </a:r>
            <a:endParaRPr dirty="0">
              <a:latin typeface="Gothic Uralic"/>
              <a:cs typeface="Gothic Uralic"/>
            </a:endParaRPr>
          </a:p>
        </p:txBody>
      </p:sp>
      <p:sp>
        <p:nvSpPr>
          <p:cNvPr id="15" name="object 5"/>
          <p:cNvSpPr txBox="1"/>
          <p:nvPr/>
        </p:nvSpPr>
        <p:spPr>
          <a:xfrm>
            <a:off x="1199731" y="4608587"/>
            <a:ext cx="11152631" cy="290464"/>
          </a:xfrm>
          <a:prstGeom prst="rect">
            <a:avLst/>
          </a:prstGeom>
        </p:spPr>
        <p:txBody>
          <a:bodyPr vert="horz" wrap="square" lIns="0" tIns="13335" rIns="0" bIns="0" rtlCol="0">
            <a:spAutoFit/>
          </a:bodyPr>
          <a:lstStyle>
            <a:defPPr>
              <a:defRPr lang="ru-RU"/>
            </a:defPPr>
            <a:lvl1pPr marL="12700">
              <a:lnSpc>
                <a:spcPct val="100000"/>
              </a:lnSpc>
              <a:spcBef>
                <a:spcPts val="105"/>
              </a:spcBef>
              <a:defRPr sz="1600">
                <a:latin typeface="Gothic Uralic"/>
                <a:cs typeface="Gothic Uralic"/>
              </a:defRPr>
            </a:lvl1pPr>
          </a:lstStyle>
          <a:p>
            <a:r>
              <a:rPr sz="1800" dirty="0"/>
              <a:t>Физкультурно-оздоровительная деятельность и спорт (Код ОКВЭД 2: 93, 96.04, 86.90.4)</a:t>
            </a:r>
            <a:endParaRPr sz="1400" dirty="0"/>
          </a:p>
        </p:txBody>
      </p:sp>
      <p:sp>
        <p:nvSpPr>
          <p:cNvPr id="16" name="object 6"/>
          <p:cNvSpPr txBox="1"/>
          <p:nvPr/>
        </p:nvSpPr>
        <p:spPr>
          <a:xfrm>
            <a:off x="1203682" y="4968627"/>
            <a:ext cx="11224271" cy="567463"/>
          </a:xfrm>
          <a:prstGeom prst="rect">
            <a:avLst/>
          </a:prstGeom>
        </p:spPr>
        <p:txBody>
          <a:bodyPr vert="horz" wrap="square" lIns="0" tIns="13335" rIns="0" bIns="0" rtlCol="0">
            <a:spAutoFit/>
          </a:bodyPr>
          <a:lstStyle/>
          <a:p>
            <a:pPr marL="12700">
              <a:spcBef>
                <a:spcPts val="105"/>
              </a:spcBef>
            </a:pPr>
            <a:r>
              <a:rPr dirty="0">
                <a:latin typeface="Gothic Uralic"/>
                <a:cs typeface="Gothic Uralic"/>
              </a:rPr>
              <a:t>Деятельность туристических агентств и прочих организаций, </a:t>
            </a:r>
            <a:r>
              <a:rPr dirty="0" err="1">
                <a:latin typeface="Gothic Uralic"/>
                <a:cs typeface="Gothic Uralic"/>
              </a:rPr>
              <a:t>предоставляющих</a:t>
            </a:r>
            <a:r>
              <a:rPr lang="ru-RU" dirty="0">
                <a:latin typeface="Gothic Uralic"/>
                <a:cs typeface="Gothic Uralic"/>
              </a:rPr>
              <a:t> </a:t>
            </a:r>
            <a:r>
              <a:rPr dirty="0" err="1">
                <a:latin typeface="Gothic Uralic"/>
                <a:cs typeface="Gothic Uralic"/>
              </a:rPr>
              <a:t>услуги</a:t>
            </a:r>
            <a:r>
              <a:rPr dirty="0">
                <a:latin typeface="Gothic Uralic"/>
                <a:cs typeface="Gothic Uralic"/>
              </a:rPr>
              <a:t> в сфере туризма (Код ОКВЭД 2: 79)</a:t>
            </a:r>
            <a:endParaRPr sz="1400" dirty="0">
              <a:latin typeface="Gothic Uralic"/>
              <a:cs typeface="Gothic Uralic"/>
            </a:endParaRPr>
          </a:p>
        </p:txBody>
      </p:sp>
      <p:sp>
        <p:nvSpPr>
          <p:cNvPr id="17" name="object 7"/>
          <p:cNvSpPr txBox="1"/>
          <p:nvPr/>
        </p:nvSpPr>
        <p:spPr>
          <a:xfrm>
            <a:off x="1203682" y="6120755"/>
            <a:ext cx="6512129" cy="290464"/>
          </a:xfrm>
          <a:prstGeom prst="rect">
            <a:avLst/>
          </a:prstGeom>
        </p:spPr>
        <p:txBody>
          <a:bodyPr vert="horz" wrap="square" lIns="0" tIns="13335" rIns="0" bIns="0" rtlCol="0">
            <a:spAutoFit/>
          </a:bodyPr>
          <a:lstStyle>
            <a:defPPr>
              <a:defRPr lang="ru-RU"/>
            </a:defPPr>
            <a:lvl1pPr marL="12700">
              <a:spcBef>
                <a:spcPts val="105"/>
              </a:spcBef>
              <a:defRPr sz="1600">
                <a:latin typeface="Gothic Uralic"/>
                <a:cs typeface="Gothic Uralic"/>
              </a:defRPr>
            </a:lvl1pPr>
          </a:lstStyle>
          <a:p>
            <a:r>
              <a:rPr sz="1800" dirty="0"/>
              <a:t>Общественное питание (Код ОКВЭД 2: 56)</a:t>
            </a:r>
            <a:endParaRPr sz="1400" dirty="0"/>
          </a:p>
        </p:txBody>
      </p:sp>
      <p:sp>
        <p:nvSpPr>
          <p:cNvPr id="18" name="object 8"/>
          <p:cNvSpPr txBox="1"/>
          <p:nvPr/>
        </p:nvSpPr>
        <p:spPr>
          <a:xfrm>
            <a:off x="1203682" y="6552803"/>
            <a:ext cx="11243321" cy="567463"/>
          </a:xfrm>
          <a:prstGeom prst="rect">
            <a:avLst/>
          </a:prstGeom>
        </p:spPr>
        <p:txBody>
          <a:bodyPr vert="horz" wrap="square" lIns="0" tIns="13335" rIns="0" bIns="0" rtlCol="0">
            <a:spAutoFit/>
          </a:bodyPr>
          <a:lstStyle>
            <a:defPPr>
              <a:defRPr lang="ru-RU"/>
            </a:defPPr>
            <a:lvl1pPr marL="12700">
              <a:spcBef>
                <a:spcPts val="105"/>
              </a:spcBef>
              <a:defRPr sz="1600">
                <a:latin typeface="Gothic Uralic"/>
                <a:cs typeface="Gothic Uralic"/>
              </a:defRPr>
            </a:lvl1pPr>
          </a:lstStyle>
          <a:p>
            <a:r>
              <a:rPr sz="1800" dirty="0"/>
              <a:t>Деятельность организаций дополнительного образования, негосударственных  образовательных учреждений (Код ОКВЭД 2: 85.41, 88.91)</a:t>
            </a:r>
            <a:endParaRPr sz="1400" dirty="0"/>
          </a:p>
        </p:txBody>
      </p:sp>
      <p:sp>
        <p:nvSpPr>
          <p:cNvPr id="19" name="object 9"/>
          <p:cNvSpPr txBox="1"/>
          <p:nvPr/>
        </p:nvSpPr>
        <p:spPr>
          <a:xfrm>
            <a:off x="1199731" y="7272883"/>
            <a:ext cx="9986772" cy="290464"/>
          </a:xfrm>
          <a:prstGeom prst="rect">
            <a:avLst/>
          </a:prstGeom>
        </p:spPr>
        <p:txBody>
          <a:bodyPr vert="horz" wrap="square" lIns="0" tIns="13335" rIns="0" bIns="0" rtlCol="0">
            <a:spAutoFit/>
          </a:bodyPr>
          <a:lstStyle/>
          <a:p>
            <a:pPr marL="12700">
              <a:spcBef>
                <a:spcPts val="105"/>
              </a:spcBef>
            </a:pPr>
            <a:r>
              <a:rPr dirty="0" err="1">
                <a:latin typeface="Gothic Uralic"/>
                <a:cs typeface="Gothic Uralic"/>
              </a:rPr>
              <a:t>Деятельность</a:t>
            </a:r>
            <a:r>
              <a:rPr dirty="0">
                <a:latin typeface="Gothic Uralic"/>
                <a:cs typeface="Gothic Uralic"/>
              </a:rPr>
              <a:t> по организации конференций и </a:t>
            </a:r>
            <a:r>
              <a:rPr dirty="0" err="1" smtClean="0">
                <a:latin typeface="Gothic Uralic"/>
                <a:cs typeface="Gothic Uralic"/>
              </a:rPr>
              <a:t>выставок</a:t>
            </a:r>
            <a:r>
              <a:rPr lang="ru-RU" dirty="0" smtClean="0">
                <a:latin typeface="Gothic Uralic"/>
                <a:cs typeface="Gothic Uralic"/>
              </a:rPr>
              <a:t> </a:t>
            </a:r>
            <a:r>
              <a:rPr dirty="0" smtClean="0">
                <a:latin typeface="Gothic Uralic"/>
                <a:cs typeface="Gothic Uralic"/>
              </a:rPr>
              <a:t>(</a:t>
            </a:r>
            <a:r>
              <a:rPr dirty="0">
                <a:latin typeface="Gothic Uralic"/>
                <a:cs typeface="Gothic Uralic"/>
              </a:rPr>
              <a:t>Код ОКВЭД 2: 82.3</a:t>
            </a:r>
            <a:r>
              <a:rPr lang="ru-RU" dirty="0">
                <a:latin typeface="Gothic Uralic"/>
                <a:cs typeface="Gothic Uralic"/>
              </a:rPr>
              <a:t>)</a:t>
            </a:r>
            <a:endParaRPr sz="1400" dirty="0">
              <a:latin typeface="Gothic Uralic"/>
              <a:cs typeface="Gothic Uralic"/>
            </a:endParaRPr>
          </a:p>
        </p:txBody>
      </p:sp>
      <p:sp>
        <p:nvSpPr>
          <p:cNvPr id="20" name="object 10"/>
          <p:cNvSpPr txBox="1"/>
          <p:nvPr/>
        </p:nvSpPr>
        <p:spPr>
          <a:xfrm>
            <a:off x="1199731" y="7776939"/>
            <a:ext cx="11165547" cy="567463"/>
          </a:xfrm>
          <a:prstGeom prst="rect">
            <a:avLst/>
          </a:prstGeom>
        </p:spPr>
        <p:txBody>
          <a:bodyPr vert="horz" wrap="square" lIns="0" tIns="13335" rIns="0" bIns="0" rtlCol="0">
            <a:spAutoFit/>
          </a:bodyPr>
          <a:lstStyle/>
          <a:p>
            <a:pPr marL="12700">
              <a:lnSpc>
                <a:spcPct val="100000"/>
              </a:lnSpc>
              <a:spcBef>
                <a:spcPts val="105"/>
              </a:spcBef>
            </a:pPr>
            <a:r>
              <a:rPr dirty="0">
                <a:latin typeface="Gothic Uralic"/>
                <a:cs typeface="Gothic Uralic"/>
              </a:rPr>
              <a:t>Деятельность по предоставлению бытовых услуг населению (ремонт, стирка, </a:t>
            </a:r>
            <a:r>
              <a:rPr dirty="0" err="1">
                <a:latin typeface="Gothic Uralic"/>
                <a:cs typeface="Gothic Uralic"/>
              </a:rPr>
              <a:t>химчистка</a:t>
            </a:r>
            <a:r>
              <a:rPr dirty="0">
                <a:latin typeface="Gothic Uralic"/>
                <a:cs typeface="Gothic Uralic"/>
              </a:rPr>
              <a:t>,</a:t>
            </a:r>
            <a:r>
              <a:rPr lang="ru-RU" dirty="0">
                <a:latin typeface="Gothic Uralic"/>
                <a:cs typeface="Gothic Uralic"/>
              </a:rPr>
              <a:t> </a:t>
            </a:r>
            <a:r>
              <a:rPr dirty="0" err="1">
                <a:latin typeface="Gothic Uralic"/>
                <a:cs typeface="Gothic Uralic"/>
              </a:rPr>
              <a:t>услуги</a:t>
            </a:r>
            <a:r>
              <a:rPr dirty="0">
                <a:latin typeface="Gothic Uralic"/>
                <a:cs typeface="Gothic Uralic"/>
              </a:rPr>
              <a:t> парикмахерских и салонов красоты) (Код ОКВЭД 2: 95, 96.01, 96.02</a:t>
            </a:r>
            <a:r>
              <a:rPr lang="ru-RU" dirty="0">
                <a:latin typeface="Gothic Uralic"/>
                <a:cs typeface="Gothic Uralic"/>
              </a:rPr>
              <a:t>)</a:t>
            </a:r>
            <a:endParaRPr dirty="0">
              <a:latin typeface="Gothic Uralic"/>
              <a:cs typeface="Gothic Uralic"/>
            </a:endParaRPr>
          </a:p>
        </p:txBody>
      </p:sp>
      <p:sp>
        <p:nvSpPr>
          <p:cNvPr id="49" name="object 38"/>
          <p:cNvSpPr txBox="1"/>
          <p:nvPr/>
        </p:nvSpPr>
        <p:spPr>
          <a:xfrm>
            <a:off x="723900" y="2828736"/>
            <a:ext cx="10287000" cy="321242"/>
          </a:xfrm>
          <a:prstGeom prst="rect">
            <a:avLst/>
          </a:prstGeom>
        </p:spPr>
        <p:txBody>
          <a:bodyPr vert="horz" wrap="square" lIns="0" tIns="13335" rIns="0" bIns="0" rtlCol="0">
            <a:spAutoFit/>
          </a:bodyPr>
          <a:lstStyle>
            <a:defPPr>
              <a:defRPr lang="ru-RU"/>
            </a:defPPr>
            <a:lvl1pPr marL="12700">
              <a:lnSpc>
                <a:spcPct val="100000"/>
              </a:lnSpc>
              <a:spcBef>
                <a:spcPts val="105"/>
              </a:spcBef>
              <a:defRPr sz="2000">
                <a:latin typeface="Gothic Uralic"/>
                <a:cs typeface="Gothic Uralic"/>
              </a:defRPr>
            </a:lvl1pPr>
          </a:lstStyle>
          <a:p>
            <a:r>
              <a:rPr b="1" dirty="0">
                <a:hlinkClick r:id="rId3"/>
              </a:rPr>
              <a:t>Постановление </a:t>
            </a:r>
            <a:r>
              <a:rPr b="1" dirty="0" err="1">
                <a:hlinkClick r:id="rId3"/>
              </a:rPr>
              <a:t>Правительств</a:t>
            </a:r>
            <a:r>
              <a:rPr lang="ru-RU" b="1" dirty="0">
                <a:hlinkClick r:id="rId3"/>
              </a:rPr>
              <a:t>а </a:t>
            </a:r>
            <a:r>
              <a:rPr b="1" dirty="0" err="1">
                <a:hlinkClick r:id="rId3"/>
              </a:rPr>
              <a:t>Российской</a:t>
            </a:r>
            <a:r>
              <a:rPr lang="ru-RU" b="1" dirty="0">
                <a:hlinkClick r:id="rId3"/>
              </a:rPr>
              <a:t> </a:t>
            </a:r>
            <a:r>
              <a:rPr b="1" dirty="0" err="1">
                <a:hlinkClick r:id="rId3"/>
              </a:rPr>
              <a:t>Федерации</a:t>
            </a:r>
            <a:r>
              <a:rPr b="1" dirty="0">
                <a:hlinkClick r:id="rId3"/>
              </a:rPr>
              <a:t> от 03.04.2020 № </a:t>
            </a:r>
            <a:r>
              <a:rPr b="1" dirty="0" smtClean="0">
                <a:hlinkClick r:id="rId3"/>
              </a:rPr>
              <a:t>434</a:t>
            </a:r>
            <a:endParaRPr lang="ru-RU" b="1" dirty="0"/>
          </a:p>
        </p:txBody>
      </p:sp>
      <p:sp>
        <p:nvSpPr>
          <p:cNvPr id="50" name="object 40"/>
          <p:cNvSpPr txBox="1"/>
          <p:nvPr/>
        </p:nvSpPr>
        <p:spPr>
          <a:xfrm>
            <a:off x="1199731" y="5688707"/>
            <a:ext cx="9807220" cy="291105"/>
          </a:xfrm>
          <a:prstGeom prst="rect">
            <a:avLst/>
          </a:prstGeom>
        </p:spPr>
        <p:txBody>
          <a:bodyPr vert="horz" wrap="square" lIns="0" tIns="13970" rIns="0" bIns="0" rtlCol="0">
            <a:spAutoFit/>
          </a:bodyPr>
          <a:lstStyle/>
          <a:p>
            <a:pPr marL="12700">
              <a:lnSpc>
                <a:spcPct val="100000"/>
              </a:lnSpc>
              <a:spcBef>
                <a:spcPts val="110"/>
              </a:spcBef>
            </a:pPr>
            <a:r>
              <a:rPr spc="20" dirty="0">
                <a:latin typeface="Gothic Uralic"/>
                <a:cs typeface="Gothic Uralic"/>
              </a:rPr>
              <a:t>Гостиничный бизнес </a:t>
            </a:r>
            <a:r>
              <a:rPr spc="-15" dirty="0">
                <a:latin typeface="Gothic Uralic"/>
                <a:cs typeface="Gothic Uralic"/>
              </a:rPr>
              <a:t>(Код </a:t>
            </a:r>
            <a:r>
              <a:rPr dirty="0">
                <a:latin typeface="Gothic Uralic"/>
                <a:cs typeface="Gothic Uralic"/>
              </a:rPr>
              <a:t>ОКВЭД</a:t>
            </a:r>
            <a:r>
              <a:rPr spc="-150" dirty="0">
                <a:latin typeface="Gothic Uralic"/>
                <a:cs typeface="Gothic Uralic"/>
              </a:rPr>
              <a:t> </a:t>
            </a:r>
            <a:r>
              <a:rPr spc="-5" dirty="0">
                <a:latin typeface="Gothic Uralic"/>
                <a:cs typeface="Gothic Uralic"/>
              </a:rPr>
              <a:t>2:</a:t>
            </a:r>
            <a:r>
              <a:rPr lang="ru-RU" spc="-5" dirty="0">
                <a:latin typeface="Gothic Uralic"/>
                <a:cs typeface="Gothic Uralic"/>
              </a:rPr>
              <a:t> 55)</a:t>
            </a:r>
            <a:endParaRPr sz="1400" dirty="0">
              <a:latin typeface="Gothic Uralic"/>
              <a:cs typeface="Gothic Uralic"/>
            </a:endParaRPr>
          </a:p>
        </p:txBody>
      </p:sp>
      <p:sp>
        <p:nvSpPr>
          <p:cNvPr id="2" name="Прямоугольник 1"/>
          <p:cNvSpPr/>
          <p:nvPr/>
        </p:nvSpPr>
        <p:spPr>
          <a:xfrm>
            <a:off x="624261" y="1098015"/>
            <a:ext cx="11185151" cy="1569660"/>
          </a:xfrm>
          <a:prstGeom prst="rect">
            <a:avLst/>
          </a:prstGeom>
        </p:spPr>
        <p:txBody>
          <a:bodyPr wrap="square">
            <a:spAutoFit/>
          </a:bodyPr>
          <a:lstStyle/>
          <a:p>
            <a:r>
              <a:rPr lang="ru-RU" sz="2400" b="1" dirty="0">
                <a:solidFill>
                  <a:srgbClr val="EF5237"/>
                </a:solidFill>
                <a:latin typeface="Verdana"/>
                <a:cs typeface="Verdana"/>
              </a:rPr>
              <a:t>Перечень отраслей российской экономики, в  наибольшей степени  пострадавших в условиях ухудшения ситуации в результате  распространения новой </a:t>
            </a:r>
            <a:r>
              <a:rPr lang="ru-RU" sz="2400" b="1" dirty="0" err="1">
                <a:solidFill>
                  <a:srgbClr val="EF5237"/>
                </a:solidFill>
                <a:latin typeface="Verdana"/>
                <a:cs typeface="Verdana"/>
              </a:rPr>
              <a:t>коронавирусной</a:t>
            </a:r>
            <a:r>
              <a:rPr lang="ru-RU" sz="2400" b="1" dirty="0">
                <a:solidFill>
                  <a:srgbClr val="EF5237"/>
                </a:solidFill>
                <a:latin typeface="Verdana"/>
                <a:cs typeface="Verdana"/>
              </a:rPr>
              <a:t> инфекции</a:t>
            </a:r>
          </a:p>
        </p:txBody>
      </p:sp>
      <p:sp>
        <p:nvSpPr>
          <p:cNvPr id="58" name="object 23"/>
          <p:cNvSpPr/>
          <p:nvPr/>
        </p:nvSpPr>
        <p:spPr>
          <a:xfrm>
            <a:off x="730274" y="360047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59" name="object 23"/>
          <p:cNvSpPr/>
          <p:nvPr/>
        </p:nvSpPr>
        <p:spPr>
          <a:xfrm>
            <a:off x="730274" y="5688707"/>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60" name="object 23"/>
          <p:cNvSpPr/>
          <p:nvPr/>
        </p:nvSpPr>
        <p:spPr>
          <a:xfrm>
            <a:off x="730274" y="8569027"/>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61" name="object 23"/>
          <p:cNvSpPr/>
          <p:nvPr/>
        </p:nvSpPr>
        <p:spPr>
          <a:xfrm>
            <a:off x="730272" y="4608587"/>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62" name="object 23"/>
          <p:cNvSpPr/>
          <p:nvPr/>
        </p:nvSpPr>
        <p:spPr>
          <a:xfrm>
            <a:off x="730271" y="504063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63" name="object 23"/>
          <p:cNvSpPr/>
          <p:nvPr/>
        </p:nvSpPr>
        <p:spPr>
          <a:xfrm>
            <a:off x="730273" y="418580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66" name="Прямоугольник 65"/>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 name="Рисунок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37" name="object 10"/>
          <p:cNvSpPr txBox="1"/>
          <p:nvPr/>
        </p:nvSpPr>
        <p:spPr>
          <a:xfrm>
            <a:off x="1203682" y="8569027"/>
            <a:ext cx="11165547" cy="290464"/>
          </a:xfrm>
          <a:prstGeom prst="rect">
            <a:avLst/>
          </a:prstGeom>
        </p:spPr>
        <p:txBody>
          <a:bodyPr vert="horz" wrap="square" lIns="0" tIns="13335" rIns="0" bIns="0" rtlCol="0">
            <a:spAutoFit/>
          </a:bodyPr>
          <a:lstStyle/>
          <a:p>
            <a:pPr marL="12700">
              <a:lnSpc>
                <a:spcPct val="100000"/>
              </a:lnSpc>
              <a:spcBef>
                <a:spcPts val="105"/>
              </a:spcBef>
            </a:pPr>
            <a:r>
              <a:rPr lang="ru-RU" dirty="0">
                <a:latin typeface="Gothic Uralic"/>
                <a:cs typeface="Gothic Uralic"/>
              </a:rPr>
              <a:t>Деятельность в области здравоохранения </a:t>
            </a:r>
            <a:r>
              <a:rPr dirty="0" smtClean="0">
                <a:latin typeface="Gothic Uralic"/>
                <a:cs typeface="Gothic Uralic"/>
              </a:rPr>
              <a:t>(</a:t>
            </a:r>
            <a:r>
              <a:rPr dirty="0" err="1" smtClean="0">
                <a:latin typeface="Gothic Uralic"/>
                <a:cs typeface="Gothic Uralic"/>
              </a:rPr>
              <a:t>Код</a:t>
            </a:r>
            <a:r>
              <a:rPr dirty="0" smtClean="0">
                <a:latin typeface="Gothic Uralic"/>
                <a:cs typeface="Gothic Uralic"/>
              </a:rPr>
              <a:t> </a:t>
            </a:r>
            <a:r>
              <a:rPr dirty="0">
                <a:latin typeface="Gothic Uralic"/>
                <a:cs typeface="Gothic Uralic"/>
              </a:rPr>
              <a:t>ОКВЭД 2: </a:t>
            </a:r>
            <a:r>
              <a:rPr lang="ru-RU" dirty="0" smtClean="0">
                <a:latin typeface="Gothic Uralic"/>
                <a:cs typeface="Gothic Uralic"/>
              </a:rPr>
              <a:t>86.23)</a:t>
            </a:r>
            <a:endParaRPr dirty="0">
              <a:latin typeface="Gothic Uralic"/>
              <a:cs typeface="Gothic Uralic"/>
            </a:endParaRPr>
          </a:p>
        </p:txBody>
      </p:sp>
      <p:sp>
        <p:nvSpPr>
          <p:cNvPr id="38" name="object 10"/>
          <p:cNvSpPr txBox="1"/>
          <p:nvPr/>
        </p:nvSpPr>
        <p:spPr>
          <a:xfrm>
            <a:off x="1193273" y="9001075"/>
            <a:ext cx="9680036" cy="567463"/>
          </a:xfrm>
          <a:prstGeom prst="rect">
            <a:avLst/>
          </a:prstGeom>
        </p:spPr>
        <p:txBody>
          <a:bodyPr vert="horz" wrap="square" lIns="0" tIns="13335" rIns="0" bIns="0" rtlCol="0">
            <a:spAutoFit/>
          </a:bodyPr>
          <a:lstStyle/>
          <a:p>
            <a:pPr marL="12700">
              <a:lnSpc>
                <a:spcPct val="100000"/>
              </a:lnSpc>
              <a:spcBef>
                <a:spcPts val="105"/>
              </a:spcBef>
            </a:pPr>
            <a:r>
              <a:rPr lang="ru-RU" dirty="0">
                <a:latin typeface="Gothic Uralic"/>
                <a:cs typeface="Gothic Uralic"/>
              </a:rPr>
              <a:t>Розничная торговля непродовольственными товарами </a:t>
            </a:r>
            <a:r>
              <a:rPr dirty="0" smtClean="0">
                <a:latin typeface="Gothic Uralic"/>
                <a:cs typeface="Gothic Uralic"/>
              </a:rPr>
              <a:t>(</a:t>
            </a:r>
            <a:r>
              <a:rPr dirty="0" err="1" smtClean="0">
                <a:latin typeface="Gothic Uralic"/>
                <a:cs typeface="Gothic Uralic"/>
              </a:rPr>
              <a:t>Код</a:t>
            </a:r>
            <a:r>
              <a:rPr dirty="0" smtClean="0">
                <a:latin typeface="Gothic Uralic"/>
                <a:cs typeface="Gothic Uralic"/>
              </a:rPr>
              <a:t> </a:t>
            </a:r>
            <a:r>
              <a:rPr dirty="0">
                <a:latin typeface="Gothic Uralic"/>
                <a:cs typeface="Gothic Uralic"/>
              </a:rPr>
              <a:t>ОКВЭД 2: </a:t>
            </a:r>
            <a:r>
              <a:rPr lang="ru-RU" dirty="0" smtClean="0">
                <a:latin typeface="Gothic Uralic"/>
                <a:cs typeface="Gothic Uralic"/>
              </a:rPr>
              <a:t>45.11.2, 45.11.3, 45.19.2, 45.19.3, 45.32, 45.40.2, 45.40.3, 47.19, 47.4, 47.5, 47.6, 47.7, 47.82, 47.89, </a:t>
            </a:r>
            <a:r>
              <a:rPr lang="ru-RU" dirty="0">
                <a:latin typeface="Gothic Uralic"/>
                <a:cs typeface="Gothic Uralic"/>
              </a:rPr>
              <a:t>47.99.2</a:t>
            </a:r>
            <a:r>
              <a:rPr lang="ru-RU" dirty="0" smtClean="0">
                <a:latin typeface="Gothic Uralic"/>
                <a:cs typeface="Gothic Uralic"/>
              </a:rPr>
              <a:t>)</a:t>
            </a:r>
            <a:endParaRPr dirty="0">
              <a:latin typeface="Gothic Uralic"/>
              <a:cs typeface="Gothic Uralic"/>
            </a:endParaRPr>
          </a:p>
        </p:txBody>
      </p:sp>
      <p:sp>
        <p:nvSpPr>
          <p:cNvPr id="39" name="object 23"/>
          <p:cNvSpPr/>
          <p:nvPr/>
        </p:nvSpPr>
        <p:spPr>
          <a:xfrm>
            <a:off x="730274" y="612075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0" name="object 23"/>
          <p:cNvSpPr/>
          <p:nvPr/>
        </p:nvSpPr>
        <p:spPr>
          <a:xfrm>
            <a:off x="730274" y="7858214"/>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1" name="object 23"/>
          <p:cNvSpPr/>
          <p:nvPr/>
        </p:nvSpPr>
        <p:spPr>
          <a:xfrm>
            <a:off x="730274" y="727288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2" name="object 23"/>
          <p:cNvSpPr/>
          <p:nvPr/>
        </p:nvSpPr>
        <p:spPr>
          <a:xfrm>
            <a:off x="730274" y="6624811"/>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3" name="object 23"/>
          <p:cNvSpPr/>
          <p:nvPr/>
        </p:nvSpPr>
        <p:spPr>
          <a:xfrm>
            <a:off x="730274" y="915435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3" name="Прямоугольник 2"/>
          <p:cNvSpPr/>
          <p:nvPr/>
        </p:nvSpPr>
        <p:spPr>
          <a:xfrm>
            <a:off x="1193273" y="9729756"/>
            <a:ext cx="9680036" cy="290464"/>
          </a:xfrm>
          <a:prstGeom prst="rect">
            <a:avLst/>
          </a:prstGeom>
        </p:spPr>
        <p:txBody>
          <a:bodyPr vert="horz" wrap="square" lIns="0" tIns="13335" rIns="0" bIns="0" rtlCol="0">
            <a:spAutoFit/>
          </a:bodyPr>
          <a:lstStyle/>
          <a:p>
            <a:pPr marL="12700">
              <a:spcBef>
                <a:spcPts val="105"/>
              </a:spcBef>
            </a:pPr>
            <a:r>
              <a:rPr lang="ru-RU" dirty="0">
                <a:latin typeface="Gothic Uralic"/>
                <a:cs typeface="Gothic Uralic"/>
              </a:rPr>
              <a:t>Производство изделий народных художественных промыслов </a:t>
            </a:r>
            <a:r>
              <a:rPr lang="ru-RU" dirty="0" smtClean="0">
                <a:latin typeface="Gothic Uralic"/>
                <a:cs typeface="Gothic Uralic"/>
              </a:rPr>
              <a:t>(Код ОКВЭД 2: 32.99.8)</a:t>
            </a:r>
            <a:endParaRPr lang="ru-RU" dirty="0">
              <a:latin typeface="Gothic Uralic"/>
              <a:cs typeface="Gothic Uralic"/>
            </a:endParaRPr>
          </a:p>
        </p:txBody>
      </p:sp>
      <p:sp>
        <p:nvSpPr>
          <p:cNvPr id="44" name="object 23"/>
          <p:cNvSpPr/>
          <p:nvPr/>
        </p:nvSpPr>
        <p:spPr>
          <a:xfrm>
            <a:off x="720180" y="9730422"/>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5" name="Прямоугольник 44"/>
          <p:cNvSpPr/>
          <p:nvPr/>
        </p:nvSpPr>
        <p:spPr>
          <a:xfrm>
            <a:off x="1193273" y="10225211"/>
            <a:ext cx="9680036" cy="290464"/>
          </a:xfrm>
          <a:prstGeom prst="rect">
            <a:avLst/>
          </a:prstGeom>
        </p:spPr>
        <p:txBody>
          <a:bodyPr vert="horz" wrap="square" lIns="0" tIns="13335" rIns="0" bIns="0" rtlCol="0">
            <a:spAutoFit/>
          </a:bodyPr>
          <a:lstStyle/>
          <a:p>
            <a:pPr marL="12700">
              <a:spcBef>
                <a:spcPts val="105"/>
              </a:spcBef>
            </a:pPr>
            <a:r>
              <a:rPr lang="ru-RU" dirty="0" smtClean="0">
                <a:latin typeface="Gothic Uralic"/>
                <a:cs typeface="Gothic Uralic"/>
              </a:rPr>
              <a:t>Деятельность СМИ (Код ОКВЭД 2: 60; 63.12.1; 63.91; 18.11; 58.11; 58.13; 58.14)</a:t>
            </a:r>
            <a:endParaRPr lang="ru-RU" dirty="0">
              <a:latin typeface="Gothic Uralic"/>
              <a:cs typeface="Gothic Uralic"/>
            </a:endParaRPr>
          </a:p>
        </p:txBody>
      </p:sp>
      <p:sp>
        <p:nvSpPr>
          <p:cNvPr id="46" name="object 23"/>
          <p:cNvSpPr/>
          <p:nvPr/>
        </p:nvSpPr>
        <p:spPr>
          <a:xfrm>
            <a:off x="720179" y="10239111"/>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1529684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3" name="object 2"/>
          <p:cNvSpPr txBox="1">
            <a:spLocks noGrp="1"/>
          </p:cNvSpPr>
          <p:nvPr>
            <p:ph type="title"/>
          </p:nvPr>
        </p:nvSpPr>
        <p:spPr>
          <a:xfrm>
            <a:off x="667513" y="1131441"/>
            <a:ext cx="10786046" cy="1489510"/>
          </a:xfrm>
          <a:prstGeom prst="rect">
            <a:avLst/>
          </a:prstGeom>
        </p:spPr>
        <p:txBody>
          <a:bodyPr vert="horz" wrap="square" lIns="0" tIns="12065" rIns="0" bIns="0" rtlCol="0">
            <a:spAutoFit/>
          </a:bodyPr>
          <a:lstStyle/>
          <a:p>
            <a:pPr marL="12700">
              <a:spcBef>
                <a:spcPts val="95"/>
              </a:spcBef>
            </a:pPr>
            <a:r>
              <a:rPr sz="2400" kern="1200" spc="-95" dirty="0">
                <a:solidFill>
                  <a:srgbClr val="EF5237"/>
                </a:solidFill>
                <a:latin typeface="Verdana"/>
                <a:ea typeface="+mn-ea"/>
                <a:cs typeface="Verdana"/>
              </a:rPr>
              <a:t>Обстоятельства непреодолимой силы в </a:t>
            </a:r>
            <a:r>
              <a:rPr sz="2400" kern="1200" spc="-95" dirty="0" err="1">
                <a:solidFill>
                  <a:srgbClr val="EF5237"/>
                </a:solidFill>
                <a:latin typeface="Verdana"/>
                <a:ea typeface="+mn-ea"/>
                <a:cs typeface="Verdana"/>
              </a:rPr>
              <a:t>государственных</a:t>
            </a:r>
            <a:r>
              <a:rPr sz="2400" kern="1200" spc="-95" dirty="0">
                <a:solidFill>
                  <a:srgbClr val="EF5237"/>
                </a:solidFill>
                <a:latin typeface="Verdana"/>
                <a:ea typeface="+mn-ea"/>
                <a:cs typeface="Verdana"/>
              </a:rPr>
              <a:t> </a:t>
            </a:r>
            <a:r>
              <a:rPr sz="2400" kern="1200" spc="-95" dirty="0" err="1">
                <a:solidFill>
                  <a:srgbClr val="EF5237"/>
                </a:solidFill>
                <a:latin typeface="Verdana"/>
                <a:ea typeface="+mn-ea"/>
                <a:cs typeface="Verdana"/>
              </a:rPr>
              <a:t>контрактах</a:t>
            </a:r>
            <a:r>
              <a:rPr sz="2400" kern="1200" spc="-95" dirty="0">
                <a:solidFill>
                  <a:srgbClr val="EF5237"/>
                </a:solidFill>
                <a:latin typeface="Verdana"/>
                <a:ea typeface="+mn-ea"/>
                <a:cs typeface="Verdana"/>
              </a:rPr>
              <a:t>,</a:t>
            </a:r>
            <a:r>
              <a:rPr lang="ru-RU" sz="2400" kern="1200" spc="-95" dirty="0">
                <a:solidFill>
                  <a:srgbClr val="EF5237"/>
                </a:solidFill>
                <a:latin typeface="Verdana"/>
                <a:ea typeface="+mn-ea"/>
                <a:cs typeface="Verdana"/>
              </a:rPr>
              <a:t> </a:t>
            </a:r>
            <a:r>
              <a:rPr sz="2400" b="0" kern="1200" dirty="0" err="1">
                <a:solidFill>
                  <a:srgbClr val="EF5237"/>
                </a:solidFill>
                <a:latin typeface="Verdana"/>
                <a:ea typeface="+mn-ea"/>
                <a:cs typeface="Verdana"/>
              </a:rPr>
              <a:t>заключённых</a:t>
            </a:r>
            <a:r>
              <a:rPr sz="2400" b="0" kern="1200" dirty="0">
                <a:solidFill>
                  <a:srgbClr val="EF5237"/>
                </a:solidFill>
                <a:latin typeface="Verdana"/>
                <a:ea typeface="+mn-ea"/>
                <a:cs typeface="Verdana"/>
              </a:rPr>
              <a:t> в порядке, </a:t>
            </a:r>
            <a:r>
              <a:rPr sz="2400" b="0" kern="1200" dirty="0" err="1">
                <a:solidFill>
                  <a:srgbClr val="EF5237"/>
                </a:solidFill>
                <a:latin typeface="Verdana"/>
                <a:ea typeface="+mn-ea"/>
                <a:cs typeface="Verdana"/>
              </a:rPr>
              <a:t>предусмотренном</a:t>
            </a:r>
            <a:r>
              <a:rPr sz="2400" b="0" kern="1200" dirty="0">
                <a:solidFill>
                  <a:srgbClr val="EF5237"/>
                </a:solidFill>
                <a:latin typeface="Verdana"/>
                <a:ea typeface="+mn-ea"/>
                <a:cs typeface="Verdana"/>
              </a:rPr>
              <a:t> 44-ФЗ</a:t>
            </a:r>
            <a:r>
              <a:rPr lang="ru-RU" sz="2400" b="0" kern="1200" dirty="0">
                <a:solidFill>
                  <a:srgbClr val="EF5237"/>
                </a:solidFill>
                <a:latin typeface="Verdana"/>
                <a:ea typeface="+mn-ea"/>
                <a:cs typeface="Verdana"/>
              </a:rPr>
              <a:t> (порядок действий, правовые основания, льготы, поддержка, др.)</a:t>
            </a:r>
            <a:r>
              <a:rPr lang="ru-RU" sz="2400" b="0" dirty="0">
                <a:solidFill>
                  <a:srgbClr val="EF5237"/>
                </a:solidFill>
                <a:latin typeface="Gothic Uralic"/>
                <a:cs typeface="Gothic Uralic"/>
              </a:rPr>
              <a:t/>
            </a:r>
            <a:br>
              <a:rPr lang="ru-RU" sz="2400" b="0" dirty="0">
                <a:solidFill>
                  <a:srgbClr val="EF5237"/>
                </a:solidFill>
                <a:latin typeface="Gothic Uralic"/>
                <a:cs typeface="Gothic Uralic"/>
              </a:rPr>
            </a:br>
            <a:endParaRPr sz="2400" b="0" kern="1200" spc="-95" dirty="0">
              <a:solidFill>
                <a:srgbClr val="EF5237"/>
              </a:solidFill>
              <a:latin typeface="Verdana"/>
              <a:ea typeface="+mn-ea"/>
              <a:cs typeface="Verdana"/>
            </a:endParaRPr>
          </a:p>
        </p:txBody>
      </p:sp>
      <p:pic>
        <p:nvPicPr>
          <p:cNvPr id="9" name="Рисунок 8"/>
          <p:cNvPicPr>
            <a:picLocks noChangeAspect="1"/>
          </p:cNvPicPr>
          <p:nvPr/>
        </p:nvPicPr>
        <p:blipFill>
          <a:blip r:embed="rId3"/>
          <a:stretch>
            <a:fillRect/>
          </a:stretch>
        </p:blipFill>
        <p:spPr>
          <a:xfrm>
            <a:off x="342900" y="2620951"/>
            <a:ext cx="14227795" cy="7881239"/>
          </a:xfrm>
          <a:prstGeom prst="rect">
            <a:avLst/>
          </a:prstGeom>
        </p:spPr>
      </p:pic>
      <p:sp>
        <p:nvSpPr>
          <p:cNvPr id="15" name="Прямоугольник 1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3855213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7"/>
          <p:cNvSpPr txBox="1">
            <a:spLocks noGrp="1"/>
          </p:cNvSpPr>
          <p:nvPr>
            <p:ph type="title"/>
          </p:nvPr>
        </p:nvSpPr>
        <p:spPr>
          <a:xfrm>
            <a:off x="662129" y="1033726"/>
            <a:ext cx="10705093" cy="750847"/>
          </a:xfrm>
          <a:prstGeom prst="rect">
            <a:avLst/>
          </a:prstGeom>
        </p:spPr>
        <p:txBody>
          <a:bodyPr vert="horz" wrap="square" lIns="0" tIns="12065" rIns="0" bIns="0" rtlCol="0">
            <a:spAutoFit/>
          </a:bodyPr>
          <a:lstStyle/>
          <a:p>
            <a:pPr marL="12700">
              <a:spcBef>
                <a:spcPts val="95"/>
              </a:spcBef>
            </a:pPr>
            <a:r>
              <a:rPr sz="2400" kern="1200" spc="-95" dirty="0">
                <a:solidFill>
                  <a:srgbClr val="EF5237"/>
                </a:solidFill>
                <a:latin typeface="Verdana"/>
                <a:ea typeface="+mn-ea"/>
                <a:cs typeface="Verdana"/>
              </a:rPr>
              <a:t>Кредитные и </a:t>
            </a:r>
            <a:r>
              <a:rPr sz="2400" kern="1200" spc="-95" dirty="0" err="1">
                <a:solidFill>
                  <a:srgbClr val="EF5237"/>
                </a:solidFill>
                <a:latin typeface="Verdana"/>
                <a:ea typeface="+mn-ea"/>
                <a:cs typeface="Verdana"/>
              </a:rPr>
              <a:t>заемные</a:t>
            </a:r>
            <a:r>
              <a:rPr sz="2400" kern="1200" spc="-95" dirty="0">
                <a:solidFill>
                  <a:srgbClr val="EF5237"/>
                </a:solidFill>
                <a:latin typeface="Verdana"/>
                <a:ea typeface="+mn-ea"/>
                <a:cs typeface="Verdana"/>
              </a:rPr>
              <a:t> </a:t>
            </a:r>
            <a:r>
              <a:rPr sz="2400" kern="1200" spc="-95" dirty="0" err="1">
                <a:solidFill>
                  <a:srgbClr val="EF5237"/>
                </a:solidFill>
                <a:latin typeface="Verdana"/>
                <a:ea typeface="+mn-ea"/>
                <a:cs typeface="Verdana"/>
              </a:rPr>
              <a:t>обязательства</a:t>
            </a:r>
            <a:r>
              <a:rPr lang="ru-RU" sz="2400" kern="1200" spc="-95" dirty="0">
                <a:solidFill>
                  <a:srgbClr val="EF5237"/>
                </a:solidFill>
                <a:latin typeface="Verdana"/>
                <a:ea typeface="+mn-ea"/>
                <a:cs typeface="Verdana"/>
              </a:rPr>
              <a:t> </a:t>
            </a:r>
            <a:r>
              <a:rPr sz="2400" b="0" kern="1200" spc="-95" dirty="0">
                <a:solidFill>
                  <a:srgbClr val="EF5237"/>
                </a:solidFill>
                <a:latin typeface="Verdana"/>
                <a:ea typeface="+mn-ea"/>
                <a:cs typeface="Verdana"/>
              </a:rPr>
              <a:t>в условиях наступления обстоятельств </a:t>
            </a:r>
            <a:r>
              <a:rPr sz="2400" b="0" kern="1200" spc="-95" dirty="0" err="1">
                <a:solidFill>
                  <a:srgbClr val="EF5237"/>
                </a:solidFill>
                <a:latin typeface="Verdana"/>
                <a:ea typeface="+mn-ea"/>
                <a:cs typeface="Verdana"/>
              </a:rPr>
              <a:t>непреодолимой</a:t>
            </a:r>
            <a:r>
              <a:rPr sz="2400" b="0" kern="1200" spc="-95" dirty="0">
                <a:solidFill>
                  <a:srgbClr val="EF5237"/>
                </a:solidFill>
                <a:latin typeface="Verdana"/>
                <a:ea typeface="+mn-ea"/>
                <a:cs typeface="Verdana"/>
              </a:rPr>
              <a:t> </a:t>
            </a:r>
            <a:r>
              <a:rPr sz="2400" b="0" kern="1200" spc="-95" dirty="0" err="1">
                <a:solidFill>
                  <a:srgbClr val="EF5237"/>
                </a:solidFill>
                <a:latin typeface="Verdana"/>
                <a:ea typeface="+mn-ea"/>
                <a:cs typeface="Verdana"/>
              </a:rPr>
              <a:t>силы</a:t>
            </a:r>
            <a:r>
              <a:rPr lang="ru-RU" sz="2400" b="0" kern="1200" spc="-95" dirty="0">
                <a:solidFill>
                  <a:srgbClr val="EF5237"/>
                </a:solidFill>
                <a:latin typeface="Verdana"/>
                <a:ea typeface="+mn-ea"/>
                <a:cs typeface="Verdana"/>
              </a:rPr>
              <a:t> (</a:t>
            </a:r>
            <a:r>
              <a:rPr lang="ru-RU" sz="2400" b="0" kern="1200" spc="-95" dirty="0" err="1">
                <a:solidFill>
                  <a:srgbClr val="EF5237"/>
                </a:solidFill>
                <a:latin typeface="Verdana"/>
                <a:ea typeface="+mn-ea"/>
                <a:cs typeface="Verdana"/>
              </a:rPr>
              <a:t>коронавирус</a:t>
            </a:r>
            <a:r>
              <a:rPr lang="ru-RU" sz="2400" b="0" kern="1200" spc="-95" dirty="0">
                <a:solidFill>
                  <a:srgbClr val="EF5237"/>
                </a:solidFill>
                <a:latin typeface="Verdana"/>
                <a:ea typeface="+mn-ea"/>
                <a:cs typeface="Verdana"/>
              </a:rPr>
              <a:t>)</a:t>
            </a:r>
            <a:endParaRPr sz="2400" b="0" kern="1200" spc="-95" dirty="0">
              <a:solidFill>
                <a:srgbClr val="EF5237"/>
              </a:solidFill>
              <a:latin typeface="Verdana"/>
              <a:ea typeface="+mn-ea"/>
              <a:cs typeface="Verdana"/>
            </a:endParaRPr>
          </a:p>
        </p:txBody>
      </p:sp>
      <p:sp>
        <p:nvSpPr>
          <p:cNvPr id="23" name="object 4"/>
          <p:cNvSpPr txBox="1"/>
          <p:nvPr/>
        </p:nvSpPr>
        <p:spPr>
          <a:xfrm>
            <a:off x="1636857" y="1971844"/>
            <a:ext cx="336194"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01</a:t>
            </a:r>
            <a:endParaRPr sz="2400" dirty="0">
              <a:solidFill>
                <a:srgbClr val="EF5237"/>
              </a:solidFill>
              <a:latin typeface="Arial"/>
              <a:cs typeface="Arial"/>
            </a:endParaRPr>
          </a:p>
        </p:txBody>
      </p:sp>
      <p:sp>
        <p:nvSpPr>
          <p:cNvPr id="24" name="object 7"/>
          <p:cNvSpPr txBox="1"/>
          <p:nvPr/>
        </p:nvSpPr>
        <p:spPr>
          <a:xfrm>
            <a:off x="1632230" y="2839804"/>
            <a:ext cx="430073"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02</a:t>
            </a:r>
            <a:endParaRPr sz="1800" dirty="0">
              <a:solidFill>
                <a:srgbClr val="EF5237"/>
              </a:solidFill>
              <a:latin typeface="Arial"/>
              <a:cs typeface="Arial"/>
            </a:endParaRPr>
          </a:p>
        </p:txBody>
      </p:sp>
      <p:sp>
        <p:nvSpPr>
          <p:cNvPr id="25" name="object 10"/>
          <p:cNvSpPr txBox="1"/>
          <p:nvPr/>
        </p:nvSpPr>
        <p:spPr>
          <a:xfrm>
            <a:off x="1632990" y="3449404"/>
            <a:ext cx="4491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03</a:t>
            </a:r>
            <a:endParaRPr sz="1800" dirty="0">
              <a:solidFill>
                <a:srgbClr val="EF5237"/>
              </a:solidFill>
              <a:latin typeface="Arial"/>
              <a:cs typeface="Arial"/>
            </a:endParaRPr>
          </a:p>
        </p:txBody>
      </p:sp>
      <p:sp>
        <p:nvSpPr>
          <p:cNvPr id="26" name="object 13"/>
          <p:cNvSpPr txBox="1"/>
          <p:nvPr/>
        </p:nvSpPr>
        <p:spPr>
          <a:xfrm>
            <a:off x="1636025" y="4592404"/>
            <a:ext cx="4491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04</a:t>
            </a:r>
            <a:endParaRPr sz="1800" dirty="0">
              <a:solidFill>
                <a:srgbClr val="EF5237"/>
              </a:solidFill>
              <a:latin typeface="Arial"/>
              <a:cs typeface="Arial"/>
            </a:endParaRPr>
          </a:p>
        </p:txBody>
      </p:sp>
      <p:sp>
        <p:nvSpPr>
          <p:cNvPr id="27" name="object 16"/>
          <p:cNvSpPr txBox="1"/>
          <p:nvPr/>
        </p:nvSpPr>
        <p:spPr>
          <a:xfrm>
            <a:off x="1642344" y="6268804"/>
            <a:ext cx="391972"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05</a:t>
            </a:r>
            <a:endParaRPr sz="1800" dirty="0">
              <a:solidFill>
                <a:srgbClr val="EF5237"/>
              </a:solidFill>
              <a:latin typeface="Arial"/>
              <a:cs typeface="Arial"/>
            </a:endParaRPr>
          </a:p>
        </p:txBody>
      </p:sp>
      <p:sp>
        <p:nvSpPr>
          <p:cNvPr id="28" name="object 19"/>
          <p:cNvSpPr txBox="1"/>
          <p:nvPr/>
        </p:nvSpPr>
        <p:spPr>
          <a:xfrm>
            <a:off x="1642344" y="6954604"/>
            <a:ext cx="430073"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06</a:t>
            </a:r>
            <a:endParaRPr sz="2400" dirty="0">
              <a:solidFill>
                <a:srgbClr val="EF5237"/>
              </a:solidFill>
              <a:latin typeface="Arial"/>
              <a:cs typeface="Arial"/>
            </a:endParaRPr>
          </a:p>
        </p:txBody>
      </p:sp>
      <p:sp>
        <p:nvSpPr>
          <p:cNvPr id="29" name="object 22"/>
          <p:cNvSpPr txBox="1"/>
          <p:nvPr/>
        </p:nvSpPr>
        <p:spPr>
          <a:xfrm>
            <a:off x="1642344" y="7716604"/>
            <a:ext cx="391972"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07</a:t>
            </a:r>
            <a:endParaRPr sz="1800" dirty="0">
              <a:solidFill>
                <a:srgbClr val="EF5237"/>
              </a:solidFill>
              <a:latin typeface="Arial"/>
              <a:cs typeface="Arial"/>
            </a:endParaRPr>
          </a:p>
        </p:txBody>
      </p:sp>
      <p:sp>
        <p:nvSpPr>
          <p:cNvPr id="30" name="object 25"/>
          <p:cNvSpPr txBox="1"/>
          <p:nvPr/>
        </p:nvSpPr>
        <p:spPr>
          <a:xfrm>
            <a:off x="1642344" y="8631004"/>
            <a:ext cx="4014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08</a:t>
            </a:r>
            <a:endParaRPr sz="1800" dirty="0">
              <a:solidFill>
                <a:srgbClr val="EF5237"/>
              </a:solidFill>
              <a:latin typeface="Arial"/>
              <a:cs typeface="Arial"/>
            </a:endParaRPr>
          </a:p>
        </p:txBody>
      </p:sp>
      <p:sp>
        <p:nvSpPr>
          <p:cNvPr id="31" name="object 24"/>
          <p:cNvSpPr/>
          <p:nvPr/>
        </p:nvSpPr>
        <p:spPr>
          <a:xfrm>
            <a:off x="1804954" y="2287035"/>
            <a:ext cx="46792" cy="6343969"/>
          </a:xfrm>
          <a:custGeom>
            <a:avLst/>
            <a:gdLst/>
            <a:ahLst/>
            <a:cxnLst/>
            <a:rect l="l" t="t" r="r" b="b"/>
            <a:pathLst>
              <a:path h="2235835">
                <a:moveTo>
                  <a:pt x="0" y="0"/>
                </a:moveTo>
                <a:lnTo>
                  <a:pt x="0" y="2235809"/>
                </a:lnTo>
              </a:path>
            </a:pathLst>
          </a:custGeom>
          <a:ln w="25400">
            <a:solidFill>
              <a:srgbClr val="EF5237"/>
            </a:solidFill>
            <a:prstDash val="dot"/>
          </a:ln>
        </p:spPr>
        <p:txBody>
          <a:bodyPr wrap="square" lIns="0" tIns="0" rIns="0" bIns="0" rtlCol="0"/>
          <a:lstStyle/>
          <a:p>
            <a:endParaRPr/>
          </a:p>
        </p:txBody>
      </p:sp>
      <p:sp>
        <p:nvSpPr>
          <p:cNvPr id="2" name="Прямоугольник 1"/>
          <p:cNvSpPr/>
          <p:nvPr/>
        </p:nvSpPr>
        <p:spPr>
          <a:xfrm>
            <a:off x="1992101" y="1972438"/>
            <a:ext cx="8892770" cy="646331"/>
          </a:xfrm>
          <a:prstGeom prst="rect">
            <a:avLst/>
          </a:prstGeom>
        </p:spPr>
        <p:txBody>
          <a:bodyPr wrap="square">
            <a:spAutoFit/>
          </a:bodyPr>
          <a:lstStyle/>
          <a:p>
            <a:pPr marL="36195" marR="448945">
              <a:spcBef>
                <a:spcPts val="355"/>
              </a:spcBef>
            </a:pPr>
            <a:r>
              <a:rPr lang="ru-RU" b="1" spc="-75" dirty="0">
                <a:latin typeface="Verdana"/>
                <a:cs typeface="Verdana"/>
              </a:rPr>
              <a:t>Проанализировать </a:t>
            </a:r>
            <a:r>
              <a:rPr lang="ru-RU" b="1" spc="-80" dirty="0">
                <a:latin typeface="Verdana"/>
                <a:cs typeface="Verdana"/>
              </a:rPr>
              <a:t>кредитный </a:t>
            </a:r>
            <a:r>
              <a:rPr lang="ru-RU" b="1" spc="-65" dirty="0">
                <a:latin typeface="Verdana"/>
                <a:cs typeface="Verdana"/>
              </a:rPr>
              <a:t>договор </a:t>
            </a:r>
            <a:r>
              <a:rPr lang="ru-RU" spc="-30" dirty="0">
                <a:latin typeface="Gothic Uralic"/>
                <a:cs typeface="Gothic Uralic"/>
              </a:rPr>
              <a:t>для </a:t>
            </a:r>
            <a:r>
              <a:rPr lang="ru-RU" spc="30" dirty="0">
                <a:latin typeface="Gothic Uralic"/>
                <a:cs typeface="Gothic Uralic"/>
              </a:rPr>
              <a:t>понимания  </a:t>
            </a:r>
            <a:r>
              <a:rPr lang="ru-RU" spc="-5" dirty="0">
                <a:latin typeface="Gothic Uralic"/>
                <a:cs typeface="Gothic Uralic"/>
              </a:rPr>
              <a:t>договорной</a:t>
            </a:r>
            <a:r>
              <a:rPr lang="ru-RU" dirty="0">
                <a:latin typeface="Gothic Uralic"/>
                <a:cs typeface="Gothic Uralic"/>
              </a:rPr>
              <a:t> </a:t>
            </a:r>
            <a:r>
              <a:rPr lang="ru-RU" spc="20" dirty="0">
                <a:latin typeface="Gothic Uralic"/>
                <a:cs typeface="Gothic Uralic"/>
              </a:rPr>
              <a:t>позиции;</a:t>
            </a:r>
            <a:endParaRPr lang="ru-RU" dirty="0">
              <a:latin typeface="Gothic Uralic"/>
              <a:cs typeface="Gothic Uralic"/>
            </a:endParaRPr>
          </a:p>
        </p:txBody>
      </p:sp>
      <p:sp>
        <p:nvSpPr>
          <p:cNvPr id="32" name="object 12"/>
          <p:cNvSpPr txBox="1"/>
          <p:nvPr/>
        </p:nvSpPr>
        <p:spPr>
          <a:xfrm>
            <a:off x="2120211" y="2832950"/>
            <a:ext cx="8451327" cy="594393"/>
          </a:xfrm>
          <a:prstGeom prst="rect">
            <a:avLst/>
          </a:prstGeom>
        </p:spPr>
        <p:txBody>
          <a:bodyPr vert="horz" wrap="square" lIns="0" tIns="40005" rIns="0" bIns="0" rtlCol="0">
            <a:spAutoFit/>
          </a:bodyPr>
          <a:lstStyle/>
          <a:p>
            <a:pPr marL="12700" marR="5080">
              <a:spcBef>
                <a:spcPts val="315"/>
              </a:spcBef>
            </a:pPr>
            <a:r>
              <a:rPr b="1" spc="-75" dirty="0">
                <a:latin typeface="Verdana"/>
                <a:cs typeface="Verdana"/>
              </a:rPr>
              <a:t>Направить </a:t>
            </a:r>
            <a:r>
              <a:rPr b="1" spc="-70" dirty="0">
                <a:latin typeface="Verdana"/>
                <a:cs typeface="Verdana"/>
              </a:rPr>
              <a:t>уведомление </a:t>
            </a:r>
            <a:r>
              <a:rPr b="1" spc="-55" dirty="0">
                <a:latin typeface="Verdana"/>
                <a:cs typeface="Verdana"/>
              </a:rPr>
              <a:t>кредитору </a:t>
            </a:r>
            <a:r>
              <a:rPr spc="-5" dirty="0">
                <a:latin typeface="Gothic Uralic"/>
                <a:cs typeface="Gothic Uralic"/>
              </a:rPr>
              <a:t>о </a:t>
            </a:r>
            <a:r>
              <a:rPr spc="25" dirty="0">
                <a:latin typeface="Gothic Uralic"/>
                <a:cs typeface="Gothic Uralic"/>
              </a:rPr>
              <a:t>невозможности  </a:t>
            </a:r>
            <a:r>
              <a:rPr spc="10" dirty="0" err="1">
                <a:latin typeface="Gothic Uralic"/>
                <a:cs typeface="Gothic Uralic"/>
              </a:rPr>
              <a:t>исполнять</a:t>
            </a:r>
            <a:r>
              <a:rPr spc="-10" dirty="0">
                <a:latin typeface="Gothic Uralic"/>
                <a:cs typeface="Gothic Uralic"/>
              </a:rPr>
              <a:t> </a:t>
            </a:r>
            <a:r>
              <a:rPr dirty="0" err="1">
                <a:latin typeface="Gothic Uralic"/>
                <a:cs typeface="Gothic Uralic"/>
              </a:rPr>
              <a:t>обязательства</a:t>
            </a:r>
            <a:r>
              <a:rPr lang="ru-RU" dirty="0">
                <a:latin typeface="Gothic Uralic"/>
                <a:cs typeface="Gothic Uralic"/>
              </a:rPr>
              <a:t>;</a:t>
            </a:r>
            <a:endParaRPr sz="1000" dirty="0">
              <a:latin typeface="Gothic Uralic"/>
              <a:cs typeface="Gothic Uralic"/>
            </a:endParaRPr>
          </a:p>
        </p:txBody>
      </p:sp>
      <p:sp>
        <p:nvSpPr>
          <p:cNvPr id="33" name="object 14"/>
          <p:cNvSpPr txBox="1"/>
          <p:nvPr/>
        </p:nvSpPr>
        <p:spPr>
          <a:xfrm>
            <a:off x="2148542" y="3524850"/>
            <a:ext cx="7965796" cy="843821"/>
          </a:xfrm>
          <a:prstGeom prst="rect">
            <a:avLst/>
          </a:prstGeom>
        </p:spPr>
        <p:txBody>
          <a:bodyPr vert="horz" wrap="square" lIns="0" tIns="12700" rIns="0" bIns="0" rtlCol="0">
            <a:spAutoFit/>
          </a:bodyPr>
          <a:lstStyle/>
          <a:p>
            <a:pPr marL="12700">
              <a:spcBef>
                <a:spcPts val="100"/>
              </a:spcBef>
            </a:pPr>
            <a:r>
              <a:rPr spc="5" dirty="0">
                <a:latin typeface="Gothic Uralic"/>
                <a:cs typeface="Gothic Uralic"/>
              </a:rPr>
              <a:t>Направить </a:t>
            </a:r>
            <a:r>
              <a:rPr spc="30" dirty="0">
                <a:latin typeface="Gothic Uralic"/>
                <a:cs typeface="Gothic Uralic"/>
              </a:rPr>
              <a:t>письменное </a:t>
            </a:r>
            <a:r>
              <a:rPr spc="5" dirty="0">
                <a:latin typeface="Gothic Uralic"/>
                <a:cs typeface="Gothic Uralic"/>
              </a:rPr>
              <a:t>предложение </a:t>
            </a:r>
            <a:r>
              <a:rPr spc="-5" dirty="0">
                <a:latin typeface="Gothic Uralic"/>
                <a:cs typeface="Gothic Uralic"/>
              </a:rPr>
              <a:t>кредитору о </a:t>
            </a:r>
            <a:r>
              <a:rPr spc="-10" dirty="0" err="1">
                <a:latin typeface="Gothic Uralic"/>
                <a:cs typeface="Gothic Uralic"/>
              </a:rPr>
              <a:t>встрече</a:t>
            </a:r>
            <a:r>
              <a:rPr spc="-30" dirty="0">
                <a:latin typeface="Gothic Uralic"/>
                <a:cs typeface="Gothic Uralic"/>
              </a:rPr>
              <a:t> </a:t>
            </a:r>
            <a:r>
              <a:rPr spc="-5" dirty="0">
                <a:latin typeface="Gothic Uralic"/>
                <a:cs typeface="Gothic Uralic"/>
              </a:rPr>
              <a:t>в</a:t>
            </a:r>
            <a:r>
              <a:rPr lang="ru-RU" dirty="0">
                <a:latin typeface="Gothic Uralic"/>
                <a:cs typeface="Gothic Uralic"/>
              </a:rPr>
              <a:t> </a:t>
            </a:r>
            <a:r>
              <a:rPr spc="10" dirty="0" err="1">
                <a:latin typeface="Gothic Uralic"/>
                <a:cs typeface="Gothic Uralic"/>
              </a:rPr>
              <a:t>целях</a:t>
            </a:r>
            <a:r>
              <a:rPr spc="10" dirty="0">
                <a:latin typeface="Gothic Uralic"/>
                <a:cs typeface="Gothic Uralic"/>
              </a:rPr>
              <a:t> </a:t>
            </a:r>
            <a:r>
              <a:rPr spc="-5" dirty="0">
                <a:latin typeface="Gothic Uralic"/>
                <a:cs typeface="Gothic Uralic"/>
              </a:rPr>
              <a:t>урегулирования </a:t>
            </a:r>
            <a:r>
              <a:rPr spc="10" dirty="0">
                <a:latin typeface="Gothic Uralic"/>
                <a:cs typeface="Gothic Uralic"/>
              </a:rPr>
              <a:t>ситуации. </a:t>
            </a:r>
            <a:r>
              <a:rPr b="1" spc="-95" dirty="0">
                <a:latin typeface="Verdana"/>
                <a:cs typeface="Verdana"/>
              </a:rPr>
              <a:t>Если </a:t>
            </a:r>
            <a:r>
              <a:rPr b="1" spc="-55" dirty="0">
                <a:latin typeface="Verdana"/>
                <a:cs typeface="Verdana"/>
              </a:rPr>
              <a:t>кредитор </a:t>
            </a:r>
            <a:r>
              <a:rPr b="1" spc="-65" dirty="0">
                <a:latin typeface="Verdana"/>
                <a:cs typeface="Verdana"/>
              </a:rPr>
              <a:t>согласился </a:t>
            </a:r>
            <a:r>
              <a:rPr b="1" spc="-65" dirty="0" err="1">
                <a:latin typeface="Verdana"/>
                <a:cs typeface="Verdana"/>
              </a:rPr>
              <a:t>на</a:t>
            </a:r>
            <a:r>
              <a:rPr b="1" spc="-65" dirty="0">
                <a:latin typeface="Verdana"/>
                <a:cs typeface="Verdana"/>
              </a:rPr>
              <a:t>  </a:t>
            </a:r>
            <a:r>
              <a:rPr b="1" spc="-55" dirty="0" err="1">
                <a:latin typeface="Verdana"/>
                <a:cs typeface="Verdana"/>
              </a:rPr>
              <a:t>встречу</a:t>
            </a:r>
            <a:r>
              <a:rPr b="1" spc="-55" dirty="0">
                <a:latin typeface="Verdana"/>
                <a:cs typeface="Verdana"/>
              </a:rPr>
              <a:t>,</a:t>
            </a:r>
            <a:r>
              <a:rPr lang="ru-RU" b="1" spc="-55" dirty="0">
                <a:latin typeface="Verdana"/>
                <a:cs typeface="Verdana"/>
              </a:rPr>
              <a:t> </a:t>
            </a:r>
            <a:r>
              <a:rPr b="1" spc="-25" dirty="0" err="1">
                <a:latin typeface="Verdana"/>
                <a:cs typeface="Verdana"/>
              </a:rPr>
              <a:t>то</a:t>
            </a:r>
            <a:r>
              <a:rPr b="1" spc="-25" dirty="0">
                <a:latin typeface="Verdana"/>
                <a:cs typeface="Verdana"/>
              </a:rPr>
              <a:t> </a:t>
            </a:r>
            <a:r>
              <a:rPr b="1" spc="-65" dirty="0">
                <a:latin typeface="Verdana"/>
                <a:cs typeface="Verdana"/>
              </a:rPr>
              <a:t>необходимо перейти </a:t>
            </a:r>
            <a:r>
              <a:rPr b="1" spc="-125" dirty="0">
                <a:latin typeface="Verdana"/>
                <a:cs typeface="Verdana"/>
              </a:rPr>
              <a:t>к </a:t>
            </a:r>
            <a:r>
              <a:rPr b="1" spc="-70" dirty="0">
                <a:latin typeface="Verdana"/>
                <a:cs typeface="Verdana"/>
              </a:rPr>
              <a:t>шагу </a:t>
            </a:r>
            <a:r>
              <a:rPr b="1" spc="-110" dirty="0">
                <a:latin typeface="Verdana"/>
                <a:cs typeface="Verdana"/>
              </a:rPr>
              <a:t>4, </a:t>
            </a:r>
            <a:r>
              <a:rPr b="1" spc="-65" dirty="0">
                <a:latin typeface="Verdana"/>
                <a:cs typeface="Verdana"/>
              </a:rPr>
              <a:t>если </a:t>
            </a:r>
            <a:r>
              <a:rPr b="1" spc="-55" dirty="0">
                <a:latin typeface="Verdana"/>
                <a:cs typeface="Verdana"/>
              </a:rPr>
              <a:t>нет, </a:t>
            </a:r>
            <a:r>
              <a:rPr b="1" spc="-25" dirty="0">
                <a:latin typeface="Verdana"/>
                <a:cs typeface="Verdana"/>
              </a:rPr>
              <a:t>то </a:t>
            </a:r>
            <a:r>
              <a:rPr b="1" spc="-125" dirty="0">
                <a:latin typeface="Verdana"/>
                <a:cs typeface="Verdana"/>
              </a:rPr>
              <a:t>к </a:t>
            </a:r>
            <a:r>
              <a:rPr b="1" spc="-70" dirty="0" err="1">
                <a:latin typeface="Verdana"/>
                <a:cs typeface="Verdana"/>
              </a:rPr>
              <a:t>шагу</a:t>
            </a:r>
            <a:r>
              <a:rPr b="1" spc="-110" dirty="0">
                <a:latin typeface="Verdana"/>
                <a:cs typeface="Verdana"/>
              </a:rPr>
              <a:t> 6</a:t>
            </a:r>
            <a:r>
              <a:rPr lang="ru-RU" b="1" spc="-110" dirty="0">
                <a:latin typeface="Verdana"/>
                <a:cs typeface="Verdana"/>
              </a:rPr>
              <a:t>;</a:t>
            </a:r>
            <a:endParaRPr sz="900" dirty="0">
              <a:latin typeface="Verdana"/>
              <a:cs typeface="Verdana"/>
            </a:endParaRPr>
          </a:p>
        </p:txBody>
      </p:sp>
      <p:sp>
        <p:nvSpPr>
          <p:cNvPr id="34" name="object 16"/>
          <p:cNvSpPr txBox="1"/>
          <p:nvPr/>
        </p:nvSpPr>
        <p:spPr>
          <a:xfrm>
            <a:off x="2167592" y="4566802"/>
            <a:ext cx="7946745" cy="1463221"/>
          </a:xfrm>
          <a:prstGeom prst="rect">
            <a:avLst/>
          </a:prstGeom>
        </p:spPr>
        <p:txBody>
          <a:bodyPr vert="horz" wrap="square" lIns="0" tIns="39370" rIns="0" bIns="0" rtlCol="0">
            <a:spAutoFit/>
          </a:bodyPr>
          <a:lstStyle/>
          <a:p>
            <a:pPr marL="12700" marR="5080">
              <a:spcBef>
                <a:spcPts val="310"/>
              </a:spcBef>
            </a:pPr>
            <a:r>
              <a:rPr spc="-10" dirty="0">
                <a:latin typeface="Gothic Uralic"/>
                <a:cs typeface="Gothic Uralic"/>
              </a:rPr>
              <a:t>Подготовиться </a:t>
            </a:r>
            <a:r>
              <a:rPr spc="35" dirty="0">
                <a:latin typeface="Gothic Uralic"/>
                <a:cs typeface="Gothic Uralic"/>
              </a:rPr>
              <a:t>к </a:t>
            </a:r>
            <a:r>
              <a:rPr spc="-10" dirty="0">
                <a:latin typeface="Gothic Uralic"/>
                <a:cs typeface="Gothic Uralic"/>
              </a:rPr>
              <a:t>встрече </a:t>
            </a:r>
            <a:r>
              <a:rPr dirty="0">
                <a:latin typeface="Gothic Uralic"/>
                <a:cs typeface="Gothic Uralic"/>
              </a:rPr>
              <a:t>с </a:t>
            </a:r>
            <a:r>
              <a:rPr spc="10" dirty="0">
                <a:latin typeface="Gothic Uralic"/>
                <a:cs typeface="Gothic Uralic"/>
              </a:rPr>
              <a:t>кредитором. </a:t>
            </a:r>
            <a:r>
              <a:rPr spc="-5" dirty="0">
                <a:latin typeface="Gothic Uralic"/>
                <a:cs typeface="Gothic Uralic"/>
              </a:rPr>
              <a:t>Кредитор </a:t>
            </a:r>
            <a:r>
              <a:rPr spc="40" dirty="0">
                <a:latin typeface="Gothic Uralic"/>
                <a:cs typeface="Gothic Uralic"/>
              </a:rPr>
              <a:t>может </a:t>
            </a:r>
            <a:r>
              <a:rPr spc="5" dirty="0" err="1">
                <a:latin typeface="Gothic Uralic"/>
                <a:cs typeface="Gothic Uralic"/>
              </a:rPr>
              <a:t>предложить</a:t>
            </a:r>
            <a:r>
              <a:rPr spc="5" dirty="0">
                <a:latin typeface="Gothic Uralic"/>
                <a:cs typeface="Gothic Uralic"/>
              </a:rPr>
              <a:t> </a:t>
            </a:r>
            <a:r>
              <a:rPr spc="-5" dirty="0" err="1">
                <a:latin typeface="Gothic Uralic"/>
                <a:cs typeface="Gothic Uralic"/>
              </a:rPr>
              <a:t>один</a:t>
            </a:r>
            <a:r>
              <a:rPr spc="-5" dirty="0">
                <a:latin typeface="Gothic Uralic"/>
                <a:cs typeface="Gothic Uralic"/>
              </a:rPr>
              <a:t> </a:t>
            </a:r>
            <a:r>
              <a:rPr spc="5" dirty="0">
                <a:latin typeface="Gothic Uralic"/>
                <a:cs typeface="Gothic Uralic"/>
              </a:rPr>
              <a:t>из </a:t>
            </a:r>
            <a:r>
              <a:rPr dirty="0">
                <a:latin typeface="Gothic Uralic"/>
                <a:cs typeface="Gothic Uralic"/>
              </a:rPr>
              <a:t>следующих</a:t>
            </a:r>
            <a:r>
              <a:rPr spc="-10" dirty="0">
                <a:latin typeface="Gothic Uralic"/>
                <a:cs typeface="Gothic Uralic"/>
              </a:rPr>
              <a:t> </a:t>
            </a:r>
            <a:r>
              <a:rPr spc="20" dirty="0">
                <a:latin typeface="Gothic Uralic"/>
                <a:cs typeface="Gothic Uralic"/>
              </a:rPr>
              <a:t>инструментов:</a:t>
            </a:r>
            <a:endParaRPr dirty="0">
              <a:latin typeface="Gothic Uralic"/>
              <a:cs typeface="Gothic Uralic"/>
            </a:endParaRPr>
          </a:p>
          <a:p>
            <a:pPr marL="190500" indent="-90170">
              <a:spcBef>
                <a:spcPts val="110"/>
              </a:spcBef>
              <a:buFont typeface="Arial"/>
              <a:buChar char="•"/>
              <a:tabLst>
                <a:tab pos="191135" algn="l"/>
              </a:tabLst>
            </a:pPr>
            <a:r>
              <a:rPr b="1" spc="-60" dirty="0">
                <a:latin typeface="Verdana"/>
                <a:cs typeface="Verdana"/>
              </a:rPr>
              <a:t>реструктуризация кредита;</a:t>
            </a:r>
            <a:endParaRPr dirty="0">
              <a:latin typeface="Verdana"/>
              <a:cs typeface="Verdana"/>
            </a:endParaRPr>
          </a:p>
          <a:p>
            <a:pPr marL="190500" indent="-90170">
              <a:spcBef>
                <a:spcPts val="85"/>
              </a:spcBef>
              <a:buFont typeface="Arial"/>
              <a:buChar char="•"/>
              <a:tabLst>
                <a:tab pos="191135" algn="l"/>
              </a:tabLst>
            </a:pPr>
            <a:r>
              <a:rPr b="1" spc="-60" dirty="0">
                <a:latin typeface="Verdana"/>
                <a:cs typeface="Verdana"/>
              </a:rPr>
              <a:t>рефинансирование</a:t>
            </a:r>
            <a:r>
              <a:rPr b="1" spc="-75" dirty="0">
                <a:latin typeface="Verdana"/>
                <a:cs typeface="Verdana"/>
              </a:rPr>
              <a:t> </a:t>
            </a:r>
            <a:r>
              <a:rPr b="1" spc="-60" dirty="0">
                <a:latin typeface="Verdana"/>
                <a:cs typeface="Verdana"/>
              </a:rPr>
              <a:t>кредита;</a:t>
            </a:r>
            <a:endParaRPr dirty="0">
              <a:latin typeface="Verdana"/>
              <a:cs typeface="Verdana"/>
            </a:endParaRPr>
          </a:p>
          <a:p>
            <a:pPr marL="190500" indent="-90170">
              <a:spcBef>
                <a:spcPts val="80"/>
              </a:spcBef>
              <a:buFont typeface="Arial"/>
              <a:buChar char="•"/>
              <a:tabLst>
                <a:tab pos="191135" algn="l"/>
              </a:tabLst>
            </a:pPr>
            <a:r>
              <a:rPr b="1" spc="-70" dirty="0">
                <a:latin typeface="Verdana"/>
                <a:cs typeface="Verdana"/>
              </a:rPr>
              <a:t>кредитные</a:t>
            </a:r>
            <a:r>
              <a:rPr b="1" spc="-65" dirty="0">
                <a:latin typeface="Verdana"/>
                <a:cs typeface="Verdana"/>
              </a:rPr>
              <a:t> </a:t>
            </a:r>
            <a:r>
              <a:rPr b="1" spc="-105" dirty="0">
                <a:latin typeface="Verdana"/>
                <a:cs typeface="Verdana"/>
              </a:rPr>
              <a:t>каникулы.</a:t>
            </a:r>
            <a:endParaRPr dirty="0">
              <a:latin typeface="Verdana"/>
              <a:cs typeface="Verdana"/>
            </a:endParaRPr>
          </a:p>
        </p:txBody>
      </p:sp>
      <p:sp>
        <p:nvSpPr>
          <p:cNvPr id="35" name="object 18"/>
          <p:cNvSpPr txBox="1"/>
          <p:nvPr/>
        </p:nvSpPr>
        <p:spPr>
          <a:xfrm>
            <a:off x="2167592" y="6257885"/>
            <a:ext cx="8099146" cy="594393"/>
          </a:xfrm>
          <a:prstGeom prst="rect">
            <a:avLst/>
          </a:prstGeom>
        </p:spPr>
        <p:txBody>
          <a:bodyPr vert="horz" wrap="square" lIns="0" tIns="40005" rIns="0" bIns="0" rtlCol="0">
            <a:spAutoFit/>
          </a:bodyPr>
          <a:lstStyle/>
          <a:p>
            <a:pPr marL="12700" marR="5080">
              <a:spcBef>
                <a:spcPts val="315"/>
              </a:spcBef>
            </a:pPr>
            <a:r>
              <a:rPr b="1" spc="-110" dirty="0">
                <a:latin typeface="Verdana"/>
                <a:cs typeface="Verdana"/>
              </a:rPr>
              <a:t>Изложить </a:t>
            </a:r>
            <a:r>
              <a:rPr b="1" spc="-50" dirty="0">
                <a:latin typeface="Verdana"/>
                <a:cs typeface="Verdana"/>
              </a:rPr>
              <a:t>ситуацию</a:t>
            </a:r>
            <a:r>
              <a:rPr spc="-50" dirty="0">
                <a:latin typeface="Gothic Uralic"/>
                <a:cs typeface="Gothic Uralic"/>
              </a:rPr>
              <a:t>, </a:t>
            </a:r>
            <a:r>
              <a:rPr dirty="0">
                <a:latin typeface="Gothic Uralic"/>
                <a:cs typeface="Gothic Uralic"/>
              </a:rPr>
              <a:t>представить </a:t>
            </a:r>
            <a:r>
              <a:rPr spc="20" dirty="0">
                <a:latin typeface="Gothic Uralic"/>
                <a:cs typeface="Gothic Uralic"/>
              </a:rPr>
              <a:t>аргументацию </a:t>
            </a:r>
            <a:r>
              <a:rPr spc="5" dirty="0">
                <a:latin typeface="Gothic Uralic"/>
                <a:cs typeface="Gothic Uralic"/>
              </a:rPr>
              <a:t>и обосновать  </a:t>
            </a:r>
            <a:r>
              <a:rPr spc="-10" dirty="0">
                <a:latin typeface="Gothic Uralic"/>
                <a:cs typeface="Gothic Uralic"/>
              </a:rPr>
              <a:t>свою</a:t>
            </a:r>
            <a:r>
              <a:rPr spc="-5" dirty="0">
                <a:latin typeface="Gothic Uralic"/>
                <a:cs typeface="Gothic Uralic"/>
              </a:rPr>
              <a:t> </a:t>
            </a:r>
            <a:r>
              <a:rPr spc="15" dirty="0">
                <a:latin typeface="Gothic Uralic"/>
                <a:cs typeface="Gothic Uralic"/>
              </a:rPr>
              <a:t>позицию.</a:t>
            </a:r>
            <a:endParaRPr dirty="0">
              <a:latin typeface="Gothic Uralic"/>
              <a:cs typeface="Gothic Uralic"/>
            </a:endParaRPr>
          </a:p>
        </p:txBody>
      </p:sp>
      <p:sp>
        <p:nvSpPr>
          <p:cNvPr id="40" name="object 28"/>
          <p:cNvSpPr txBox="1"/>
          <p:nvPr/>
        </p:nvSpPr>
        <p:spPr>
          <a:xfrm>
            <a:off x="2174672" y="6928145"/>
            <a:ext cx="7939665" cy="594393"/>
          </a:xfrm>
          <a:prstGeom prst="rect">
            <a:avLst/>
          </a:prstGeom>
        </p:spPr>
        <p:txBody>
          <a:bodyPr vert="horz" wrap="square" lIns="0" tIns="40005" rIns="0" bIns="0" rtlCol="0">
            <a:spAutoFit/>
          </a:bodyPr>
          <a:lstStyle/>
          <a:p>
            <a:pPr marL="12700" marR="5080">
              <a:spcBef>
                <a:spcPts val="315"/>
              </a:spcBef>
            </a:pPr>
            <a:r>
              <a:rPr b="1" spc="-75" dirty="0">
                <a:latin typeface="Verdana"/>
                <a:cs typeface="Verdana"/>
              </a:rPr>
              <a:t>Подготовить </a:t>
            </a:r>
            <a:r>
              <a:rPr b="1" spc="-65" dirty="0">
                <a:latin typeface="Verdana"/>
                <a:cs typeface="Verdana"/>
              </a:rPr>
              <a:t>исковое </a:t>
            </a:r>
            <a:r>
              <a:rPr b="1" spc="-90" dirty="0">
                <a:latin typeface="Verdana"/>
                <a:cs typeface="Verdana"/>
              </a:rPr>
              <a:t>заявление </a:t>
            </a:r>
            <a:r>
              <a:rPr b="1" spc="-130" dirty="0">
                <a:latin typeface="Verdana"/>
                <a:cs typeface="Verdana"/>
              </a:rPr>
              <a:t>в </a:t>
            </a:r>
            <a:r>
              <a:rPr b="1" spc="-25" dirty="0">
                <a:latin typeface="Verdana"/>
                <a:cs typeface="Verdana"/>
              </a:rPr>
              <a:t>суд </a:t>
            </a:r>
            <a:r>
              <a:rPr spc="5" dirty="0">
                <a:latin typeface="Gothic Uralic"/>
                <a:cs typeface="Gothic Uralic"/>
              </a:rPr>
              <a:t>об </a:t>
            </a:r>
            <a:r>
              <a:rPr spc="30" dirty="0">
                <a:latin typeface="Gothic Uralic"/>
                <a:cs typeface="Gothic Uralic"/>
              </a:rPr>
              <a:t>изменении </a:t>
            </a:r>
            <a:r>
              <a:rPr spc="-10" dirty="0">
                <a:latin typeface="Gothic Uralic"/>
                <a:cs typeface="Gothic Uralic"/>
              </a:rPr>
              <a:t>договора  </a:t>
            </a:r>
            <a:r>
              <a:rPr spc="-5" dirty="0">
                <a:latin typeface="Gothic Uralic"/>
                <a:cs typeface="Gothic Uralic"/>
              </a:rPr>
              <a:t>(если </a:t>
            </a:r>
            <a:r>
              <a:rPr spc="25" dirty="0">
                <a:latin typeface="Gothic Uralic"/>
                <a:cs typeface="Gothic Uralic"/>
              </a:rPr>
              <a:t>не </a:t>
            </a:r>
            <a:r>
              <a:rPr dirty="0">
                <a:latin typeface="Gothic Uralic"/>
                <a:cs typeface="Gothic Uralic"/>
              </a:rPr>
              <a:t>достигнуто</a:t>
            </a:r>
            <a:r>
              <a:rPr spc="10" dirty="0">
                <a:latin typeface="Gothic Uralic"/>
                <a:cs typeface="Gothic Uralic"/>
              </a:rPr>
              <a:t> </a:t>
            </a:r>
            <a:r>
              <a:rPr spc="-5" dirty="0">
                <a:latin typeface="Gothic Uralic"/>
                <a:cs typeface="Gothic Uralic"/>
              </a:rPr>
              <a:t>согласие).</a:t>
            </a:r>
            <a:endParaRPr sz="900" dirty="0">
              <a:latin typeface="Gothic Uralic"/>
              <a:cs typeface="Gothic Uralic"/>
            </a:endParaRPr>
          </a:p>
        </p:txBody>
      </p:sp>
      <p:sp>
        <p:nvSpPr>
          <p:cNvPr id="41" name="object 30"/>
          <p:cNvSpPr txBox="1"/>
          <p:nvPr/>
        </p:nvSpPr>
        <p:spPr>
          <a:xfrm>
            <a:off x="2174671" y="7675424"/>
            <a:ext cx="7939665" cy="594393"/>
          </a:xfrm>
          <a:prstGeom prst="rect">
            <a:avLst/>
          </a:prstGeom>
        </p:spPr>
        <p:txBody>
          <a:bodyPr vert="horz" wrap="square" lIns="0" tIns="40005" rIns="0" bIns="0" rtlCol="0">
            <a:spAutoFit/>
          </a:bodyPr>
          <a:lstStyle/>
          <a:p>
            <a:pPr marL="12700" marR="5080">
              <a:spcBef>
                <a:spcPts val="315"/>
              </a:spcBef>
            </a:pPr>
            <a:r>
              <a:rPr b="1" spc="-65" dirty="0">
                <a:latin typeface="Verdana"/>
                <a:cs typeface="Verdana"/>
              </a:rPr>
              <a:t>Подать </a:t>
            </a:r>
            <a:r>
              <a:rPr b="1" spc="-90" dirty="0">
                <a:latin typeface="Verdana"/>
                <a:cs typeface="Verdana"/>
              </a:rPr>
              <a:t>заявление </a:t>
            </a:r>
            <a:r>
              <a:rPr b="1" spc="-130" dirty="0">
                <a:latin typeface="Verdana"/>
                <a:cs typeface="Verdana"/>
              </a:rPr>
              <a:t>в </a:t>
            </a:r>
            <a:r>
              <a:rPr b="1" spc="-25" dirty="0">
                <a:latin typeface="Verdana"/>
                <a:cs typeface="Verdana"/>
              </a:rPr>
              <a:t>суд </a:t>
            </a:r>
            <a:r>
              <a:rPr spc="-10" dirty="0">
                <a:latin typeface="Gothic Uralic"/>
                <a:cs typeface="Gothic Uralic"/>
              </a:rPr>
              <a:t>(если суды </a:t>
            </a:r>
            <a:r>
              <a:rPr spc="10" dirty="0">
                <a:latin typeface="Gothic Uralic"/>
                <a:cs typeface="Gothic Uralic"/>
              </a:rPr>
              <a:t>закрыты, то направить </a:t>
            </a:r>
            <a:r>
              <a:rPr spc="-5" dirty="0">
                <a:latin typeface="Gothic Uralic"/>
                <a:cs typeface="Gothic Uralic"/>
              </a:rPr>
              <a:t>его  Почтой </a:t>
            </a:r>
            <a:r>
              <a:rPr dirty="0">
                <a:latin typeface="Gothic Uralic"/>
                <a:cs typeface="Gothic Uralic"/>
              </a:rPr>
              <a:t>России или</a:t>
            </a:r>
            <a:r>
              <a:rPr spc="-25" dirty="0">
                <a:latin typeface="Gothic Uralic"/>
                <a:cs typeface="Gothic Uralic"/>
              </a:rPr>
              <a:t> </a:t>
            </a:r>
            <a:r>
              <a:rPr spc="10" dirty="0">
                <a:latin typeface="Gothic Uralic"/>
                <a:cs typeface="Gothic Uralic"/>
              </a:rPr>
              <a:t>онлайн).</a:t>
            </a:r>
            <a:endParaRPr sz="900" dirty="0">
              <a:latin typeface="Gothic Uralic"/>
              <a:cs typeface="Gothic Uralic"/>
            </a:endParaRPr>
          </a:p>
        </p:txBody>
      </p:sp>
      <p:sp>
        <p:nvSpPr>
          <p:cNvPr id="3" name="Прямоугольник 2"/>
          <p:cNvSpPr/>
          <p:nvPr/>
        </p:nvSpPr>
        <p:spPr>
          <a:xfrm>
            <a:off x="2079103" y="8628387"/>
            <a:ext cx="8165577" cy="1200329"/>
          </a:xfrm>
          <a:prstGeom prst="rect">
            <a:avLst/>
          </a:prstGeom>
        </p:spPr>
        <p:txBody>
          <a:bodyPr wrap="square">
            <a:spAutoFit/>
          </a:bodyPr>
          <a:lstStyle/>
          <a:p>
            <a:pPr marL="31750" algn="just">
              <a:spcBef>
                <a:spcPts val="135"/>
              </a:spcBef>
            </a:pPr>
            <a:r>
              <a:rPr lang="ru-RU" b="1" spc="-55" dirty="0">
                <a:latin typeface="Verdana"/>
                <a:cs typeface="Verdana"/>
              </a:rPr>
              <a:t>Представить </a:t>
            </a:r>
            <a:r>
              <a:rPr lang="ru-RU" b="1" spc="-60" dirty="0">
                <a:latin typeface="Verdana"/>
                <a:cs typeface="Verdana"/>
              </a:rPr>
              <a:t>на </a:t>
            </a:r>
            <a:r>
              <a:rPr lang="ru-RU" b="1" spc="-40" dirty="0">
                <a:latin typeface="Verdana"/>
                <a:cs typeface="Verdana"/>
              </a:rPr>
              <a:t>судебное </a:t>
            </a:r>
            <a:r>
              <a:rPr lang="ru-RU" b="1" spc="-50" dirty="0">
                <a:latin typeface="Verdana"/>
                <a:cs typeface="Verdana"/>
              </a:rPr>
              <a:t>заседание</a:t>
            </a:r>
            <a:r>
              <a:rPr lang="ru-RU" b="1" spc="-95" dirty="0">
                <a:latin typeface="Verdana"/>
                <a:cs typeface="Verdana"/>
              </a:rPr>
              <a:t> </a:t>
            </a:r>
            <a:r>
              <a:rPr lang="ru-RU" b="1" spc="-55" dirty="0">
                <a:latin typeface="Verdana"/>
                <a:cs typeface="Verdana"/>
              </a:rPr>
              <a:t>доказательства</a:t>
            </a:r>
            <a:r>
              <a:rPr lang="ru-RU" dirty="0">
                <a:latin typeface="Verdana"/>
                <a:cs typeface="Verdana"/>
              </a:rPr>
              <a:t> </a:t>
            </a:r>
            <a:r>
              <a:rPr lang="ru-RU" b="1" spc="-45" dirty="0">
                <a:latin typeface="Verdana"/>
                <a:cs typeface="Verdana"/>
              </a:rPr>
              <a:t>о </a:t>
            </a:r>
            <a:r>
              <a:rPr lang="ru-RU" b="1" spc="-75" dirty="0">
                <a:latin typeface="Verdana"/>
                <a:cs typeface="Verdana"/>
              </a:rPr>
              <a:t>причинно-следственной </a:t>
            </a:r>
            <a:r>
              <a:rPr lang="ru-RU" b="1" spc="-100" dirty="0">
                <a:latin typeface="Verdana"/>
                <a:cs typeface="Verdana"/>
              </a:rPr>
              <a:t>связи </a:t>
            </a:r>
            <a:r>
              <a:rPr lang="ru-RU" b="1" spc="-75" dirty="0">
                <a:latin typeface="Verdana"/>
                <a:cs typeface="Verdana"/>
              </a:rPr>
              <a:t>между </a:t>
            </a:r>
            <a:r>
              <a:rPr lang="ru-RU" b="1" spc="-60" dirty="0" err="1">
                <a:latin typeface="Verdana"/>
                <a:cs typeface="Verdana"/>
              </a:rPr>
              <a:t>коронавирусом</a:t>
            </a:r>
            <a:r>
              <a:rPr lang="ru-RU" b="1" spc="-60" dirty="0">
                <a:latin typeface="Verdana"/>
                <a:cs typeface="Verdana"/>
              </a:rPr>
              <a:t>,  </a:t>
            </a:r>
            <a:r>
              <a:rPr lang="ru-RU" b="1" spc="-85" dirty="0">
                <a:latin typeface="Verdana"/>
                <a:cs typeface="Verdana"/>
              </a:rPr>
              <a:t>как </a:t>
            </a:r>
            <a:r>
              <a:rPr lang="ru-RU" b="1" spc="-40" dirty="0">
                <a:latin typeface="Verdana"/>
                <a:cs typeface="Verdana"/>
              </a:rPr>
              <a:t>форс-мажором, </a:t>
            </a:r>
            <a:r>
              <a:rPr lang="ru-RU" b="1" spc="-110" dirty="0">
                <a:latin typeface="Verdana"/>
                <a:cs typeface="Verdana"/>
              </a:rPr>
              <a:t>и </a:t>
            </a:r>
            <a:r>
              <a:rPr lang="ru-RU" b="1" spc="-80" dirty="0">
                <a:latin typeface="Verdana"/>
                <a:cs typeface="Verdana"/>
              </a:rPr>
              <a:t>невозможностью </a:t>
            </a:r>
            <a:r>
              <a:rPr lang="ru-RU" b="1" spc="-90" dirty="0">
                <a:latin typeface="Verdana"/>
                <a:cs typeface="Verdana"/>
              </a:rPr>
              <a:t>исполнять </a:t>
            </a:r>
            <a:r>
              <a:rPr lang="ru-RU" b="1" spc="-65" dirty="0">
                <a:latin typeface="Verdana"/>
                <a:cs typeface="Verdana"/>
              </a:rPr>
              <a:t>свои  обязательства </a:t>
            </a:r>
            <a:r>
              <a:rPr lang="ru-RU" b="1" spc="-80" dirty="0">
                <a:latin typeface="Verdana"/>
                <a:cs typeface="Verdana"/>
              </a:rPr>
              <a:t>по</a:t>
            </a:r>
            <a:r>
              <a:rPr lang="ru-RU" b="1" spc="-40" dirty="0">
                <a:latin typeface="Verdana"/>
                <a:cs typeface="Verdana"/>
              </a:rPr>
              <a:t> </a:t>
            </a:r>
            <a:r>
              <a:rPr lang="ru-RU" b="1" spc="-65" dirty="0">
                <a:latin typeface="Verdana"/>
                <a:cs typeface="Verdana"/>
              </a:rPr>
              <a:t>договору.</a:t>
            </a:r>
            <a:endParaRPr lang="ru-RU" dirty="0">
              <a:latin typeface="Verdana"/>
              <a:cs typeface="Verdana"/>
            </a:endParaRPr>
          </a:p>
        </p:txBody>
      </p:sp>
      <p:grpSp>
        <p:nvGrpSpPr>
          <p:cNvPr id="43" name="object 34"/>
          <p:cNvGrpSpPr/>
          <p:nvPr/>
        </p:nvGrpSpPr>
        <p:grpSpPr>
          <a:xfrm>
            <a:off x="284538" y="3525604"/>
            <a:ext cx="76200" cy="3575778"/>
            <a:chOff x="2881299" y="2191486"/>
            <a:chExt cx="25400" cy="1844039"/>
          </a:xfrm>
        </p:grpSpPr>
        <p:sp>
          <p:nvSpPr>
            <p:cNvPr id="44" name="object 35"/>
            <p:cNvSpPr/>
            <p:nvPr/>
          </p:nvSpPr>
          <p:spPr>
            <a:xfrm>
              <a:off x="2893999" y="2242337"/>
              <a:ext cx="0" cy="1793239"/>
            </a:xfrm>
            <a:custGeom>
              <a:avLst/>
              <a:gdLst/>
              <a:ahLst/>
              <a:cxnLst/>
              <a:rect l="l" t="t" r="r" b="b"/>
              <a:pathLst>
                <a:path h="1793239">
                  <a:moveTo>
                    <a:pt x="0" y="1792871"/>
                  </a:moveTo>
                  <a:lnTo>
                    <a:pt x="0" y="0"/>
                  </a:lnTo>
                </a:path>
              </a:pathLst>
            </a:custGeom>
            <a:ln w="25400">
              <a:solidFill>
                <a:srgbClr val="EF5237"/>
              </a:solidFill>
              <a:prstDash val="dot"/>
            </a:ln>
          </p:spPr>
          <p:txBody>
            <a:bodyPr wrap="square" lIns="0" tIns="0" rIns="0" bIns="0" rtlCol="0"/>
            <a:lstStyle/>
            <a:p>
              <a:endParaRPr/>
            </a:p>
          </p:txBody>
        </p:sp>
        <p:sp>
          <p:nvSpPr>
            <p:cNvPr id="45" name="object 36"/>
            <p:cNvSpPr/>
            <p:nvPr/>
          </p:nvSpPr>
          <p:spPr>
            <a:xfrm>
              <a:off x="2893999" y="2204186"/>
              <a:ext cx="0" cy="0"/>
            </a:xfrm>
            <a:custGeom>
              <a:avLst/>
              <a:gdLst/>
              <a:ahLst/>
              <a:cxnLst/>
              <a:rect l="l" t="t" r="r" b="b"/>
              <a:pathLst>
                <a:path>
                  <a:moveTo>
                    <a:pt x="0" y="0"/>
                  </a:moveTo>
                  <a:lnTo>
                    <a:pt x="0" y="0"/>
                  </a:lnTo>
                </a:path>
              </a:pathLst>
            </a:custGeom>
            <a:ln w="25400">
              <a:solidFill>
                <a:srgbClr val="EF5237"/>
              </a:solidFill>
            </a:ln>
          </p:spPr>
          <p:txBody>
            <a:bodyPr wrap="square" lIns="0" tIns="0" rIns="0" bIns="0" rtlCol="0"/>
            <a:lstStyle/>
            <a:p>
              <a:endParaRPr/>
            </a:p>
          </p:txBody>
        </p:sp>
      </p:grpSp>
      <p:grpSp>
        <p:nvGrpSpPr>
          <p:cNvPr id="46" name="object 37"/>
          <p:cNvGrpSpPr/>
          <p:nvPr/>
        </p:nvGrpSpPr>
        <p:grpSpPr>
          <a:xfrm>
            <a:off x="360738" y="3622320"/>
            <a:ext cx="1042841" cy="50800"/>
            <a:chOff x="5407857" y="2153398"/>
            <a:chExt cx="1042841" cy="50800"/>
          </a:xfrm>
        </p:grpSpPr>
        <p:sp>
          <p:nvSpPr>
            <p:cNvPr id="48" name="object 38"/>
            <p:cNvSpPr/>
            <p:nvPr/>
          </p:nvSpPr>
          <p:spPr>
            <a:xfrm>
              <a:off x="5407857" y="2153398"/>
              <a:ext cx="1005426" cy="50800"/>
            </a:xfrm>
            <a:custGeom>
              <a:avLst/>
              <a:gdLst/>
              <a:ahLst/>
              <a:cxnLst/>
              <a:rect l="l" t="t" r="r" b="b"/>
              <a:pathLst>
                <a:path w="3443604">
                  <a:moveTo>
                    <a:pt x="0" y="0"/>
                  </a:moveTo>
                  <a:lnTo>
                    <a:pt x="3443185" y="0"/>
                  </a:lnTo>
                </a:path>
              </a:pathLst>
            </a:custGeom>
            <a:ln w="25400">
              <a:solidFill>
                <a:srgbClr val="EF5237"/>
              </a:solidFill>
              <a:prstDash val="dot"/>
            </a:ln>
          </p:spPr>
          <p:txBody>
            <a:bodyPr wrap="square" lIns="0" tIns="0" rIns="0" bIns="0" rtlCol="0"/>
            <a:lstStyle/>
            <a:p>
              <a:endParaRPr/>
            </a:p>
          </p:txBody>
        </p:sp>
        <p:sp>
          <p:nvSpPr>
            <p:cNvPr id="49" name="object 39"/>
            <p:cNvSpPr/>
            <p:nvPr/>
          </p:nvSpPr>
          <p:spPr>
            <a:xfrm>
              <a:off x="6450698" y="2204186"/>
              <a:ext cx="0" cy="0"/>
            </a:xfrm>
            <a:custGeom>
              <a:avLst/>
              <a:gdLst/>
              <a:ahLst/>
              <a:cxnLst/>
              <a:rect l="l" t="t" r="r" b="b"/>
              <a:pathLst>
                <a:path>
                  <a:moveTo>
                    <a:pt x="0" y="0"/>
                  </a:moveTo>
                  <a:lnTo>
                    <a:pt x="0" y="0"/>
                  </a:lnTo>
                </a:path>
              </a:pathLst>
            </a:custGeom>
            <a:ln w="25400">
              <a:solidFill>
                <a:srgbClr val="EF5237"/>
              </a:solidFill>
            </a:ln>
          </p:spPr>
          <p:txBody>
            <a:bodyPr wrap="square" lIns="0" tIns="0" rIns="0" bIns="0" rtlCol="0"/>
            <a:lstStyle/>
            <a:p>
              <a:endParaRPr/>
            </a:p>
          </p:txBody>
        </p:sp>
      </p:grpSp>
      <p:grpSp>
        <p:nvGrpSpPr>
          <p:cNvPr id="51" name="object 37"/>
          <p:cNvGrpSpPr/>
          <p:nvPr/>
        </p:nvGrpSpPr>
        <p:grpSpPr>
          <a:xfrm>
            <a:off x="360738" y="7030804"/>
            <a:ext cx="1144441" cy="137103"/>
            <a:chOff x="5407857" y="2067095"/>
            <a:chExt cx="1144441" cy="137103"/>
          </a:xfrm>
        </p:grpSpPr>
        <p:sp>
          <p:nvSpPr>
            <p:cNvPr id="52" name="object 38"/>
            <p:cNvSpPr/>
            <p:nvPr/>
          </p:nvSpPr>
          <p:spPr>
            <a:xfrm>
              <a:off x="5407857" y="2153398"/>
              <a:ext cx="1005426" cy="50800"/>
            </a:xfrm>
            <a:custGeom>
              <a:avLst/>
              <a:gdLst/>
              <a:ahLst/>
              <a:cxnLst/>
              <a:rect l="l" t="t" r="r" b="b"/>
              <a:pathLst>
                <a:path w="3443604">
                  <a:moveTo>
                    <a:pt x="0" y="0"/>
                  </a:moveTo>
                  <a:lnTo>
                    <a:pt x="3443185" y="0"/>
                  </a:lnTo>
                </a:path>
              </a:pathLst>
            </a:custGeom>
            <a:ln w="25400">
              <a:solidFill>
                <a:srgbClr val="EF5237"/>
              </a:solidFill>
              <a:prstDash val="dot"/>
            </a:ln>
          </p:spPr>
          <p:txBody>
            <a:bodyPr wrap="square" lIns="0" tIns="0" rIns="0" bIns="0" rtlCol="0"/>
            <a:lstStyle/>
            <a:p>
              <a:endParaRPr/>
            </a:p>
          </p:txBody>
        </p:sp>
        <p:sp>
          <p:nvSpPr>
            <p:cNvPr id="53" name="object 39"/>
            <p:cNvSpPr/>
            <p:nvPr/>
          </p:nvSpPr>
          <p:spPr>
            <a:xfrm>
              <a:off x="6450698" y="2204186"/>
              <a:ext cx="0" cy="0"/>
            </a:xfrm>
            <a:custGeom>
              <a:avLst/>
              <a:gdLst/>
              <a:ahLst/>
              <a:cxnLst/>
              <a:rect l="l" t="t" r="r" b="b"/>
              <a:pathLst>
                <a:path>
                  <a:moveTo>
                    <a:pt x="0" y="0"/>
                  </a:moveTo>
                  <a:lnTo>
                    <a:pt x="0" y="0"/>
                  </a:lnTo>
                </a:path>
              </a:pathLst>
            </a:custGeom>
            <a:ln w="25400">
              <a:solidFill>
                <a:srgbClr val="EF5237"/>
              </a:solidFill>
            </a:ln>
          </p:spPr>
          <p:txBody>
            <a:bodyPr wrap="square" lIns="0" tIns="0" rIns="0" bIns="0" rtlCol="0"/>
            <a:lstStyle/>
            <a:p>
              <a:endParaRPr/>
            </a:p>
          </p:txBody>
        </p:sp>
        <p:sp>
          <p:nvSpPr>
            <p:cNvPr id="54" name="object 40"/>
            <p:cNvSpPr/>
            <p:nvPr/>
          </p:nvSpPr>
          <p:spPr>
            <a:xfrm>
              <a:off x="6450698" y="2067095"/>
              <a:ext cx="101600" cy="101600"/>
            </a:xfrm>
            <a:custGeom>
              <a:avLst/>
              <a:gdLst/>
              <a:ahLst/>
              <a:cxnLst/>
              <a:rect l="l" t="t" r="r" b="b"/>
              <a:pathLst>
                <a:path w="101600" h="101600">
                  <a:moveTo>
                    <a:pt x="50800" y="101600"/>
                  </a:moveTo>
                  <a:lnTo>
                    <a:pt x="70572" y="97607"/>
                  </a:lnTo>
                  <a:lnTo>
                    <a:pt x="86720" y="86720"/>
                  </a:lnTo>
                  <a:lnTo>
                    <a:pt x="97607" y="70572"/>
                  </a:lnTo>
                  <a:lnTo>
                    <a:pt x="101600" y="50800"/>
                  </a:lnTo>
                  <a:lnTo>
                    <a:pt x="97607" y="31027"/>
                  </a:lnTo>
                  <a:lnTo>
                    <a:pt x="86720" y="14879"/>
                  </a:lnTo>
                  <a:lnTo>
                    <a:pt x="70572" y="3992"/>
                  </a:lnTo>
                  <a:lnTo>
                    <a:pt x="50800" y="0"/>
                  </a:lnTo>
                  <a:lnTo>
                    <a:pt x="31027" y="3992"/>
                  </a:lnTo>
                  <a:lnTo>
                    <a:pt x="14879" y="14879"/>
                  </a:lnTo>
                  <a:lnTo>
                    <a:pt x="3992" y="31027"/>
                  </a:lnTo>
                  <a:lnTo>
                    <a:pt x="0" y="50800"/>
                  </a:lnTo>
                  <a:lnTo>
                    <a:pt x="3992" y="70572"/>
                  </a:lnTo>
                  <a:lnTo>
                    <a:pt x="14879" y="86720"/>
                  </a:lnTo>
                  <a:lnTo>
                    <a:pt x="31027" y="97607"/>
                  </a:lnTo>
                  <a:lnTo>
                    <a:pt x="50800" y="101600"/>
                  </a:lnTo>
                  <a:close/>
                </a:path>
              </a:pathLst>
            </a:custGeom>
            <a:ln w="25400">
              <a:solidFill>
                <a:srgbClr val="EF5237"/>
              </a:solidFill>
            </a:ln>
          </p:spPr>
          <p:txBody>
            <a:bodyPr wrap="square" lIns="0" tIns="0" rIns="0" bIns="0" rtlCol="0"/>
            <a:lstStyle/>
            <a:p>
              <a:endParaRPr/>
            </a:p>
          </p:txBody>
        </p:sp>
      </p:grpSp>
      <p:sp>
        <p:nvSpPr>
          <p:cNvPr id="8" name="Прямоугольник 7"/>
          <p:cNvSpPr/>
          <p:nvPr/>
        </p:nvSpPr>
        <p:spPr>
          <a:xfrm>
            <a:off x="10318021" y="5495885"/>
            <a:ext cx="3915736" cy="2062103"/>
          </a:xfrm>
          <a:prstGeom prst="rect">
            <a:avLst/>
          </a:prstGeom>
        </p:spPr>
        <p:txBody>
          <a:bodyPr wrap="square">
            <a:spAutoFit/>
          </a:bodyPr>
          <a:lstStyle/>
          <a:p>
            <a:pPr marL="36195" marR="60325" algn="just">
              <a:spcBef>
                <a:spcPts val="365"/>
              </a:spcBef>
            </a:pPr>
            <a:r>
              <a:rPr lang="ru-RU" sz="1600" b="1" spc="-95" dirty="0">
                <a:latin typeface="Verdana"/>
                <a:cs typeface="Verdana"/>
              </a:rPr>
              <a:t>Если </a:t>
            </a:r>
            <a:r>
              <a:rPr lang="ru-RU" sz="1600" b="1" spc="-55" dirty="0">
                <a:latin typeface="Verdana"/>
                <a:cs typeface="Verdana"/>
              </a:rPr>
              <a:t>удалось </a:t>
            </a:r>
            <a:r>
              <a:rPr lang="ru-RU" sz="1600" b="1" spc="-70" dirty="0">
                <a:latin typeface="Verdana"/>
                <a:cs typeface="Verdana"/>
              </a:rPr>
              <a:t>договориться </a:t>
            </a:r>
            <a:r>
              <a:rPr lang="ru-RU" sz="1600" b="1" spc="35" dirty="0">
                <a:latin typeface="Verdana"/>
                <a:cs typeface="Verdana"/>
              </a:rPr>
              <a:t>с </a:t>
            </a:r>
            <a:r>
              <a:rPr lang="ru-RU" sz="1600" b="1" spc="-55" dirty="0">
                <a:latin typeface="Verdana"/>
                <a:cs typeface="Verdana"/>
              </a:rPr>
              <a:t>кредитором </a:t>
            </a:r>
            <a:r>
              <a:rPr lang="ru-RU" sz="1600" b="1" spc="-45" dirty="0">
                <a:latin typeface="Verdana"/>
                <a:cs typeface="Verdana"/>
              </a:rPr>
              <a:t>об </a:t>
            </a:r>
            <a:r>
              <a:rPr lang="ru-RU" sz="1600" b="1" spc="-95" dirty="0">
                <a:latin typeface="Verdana"/>
                <a:cs typeface="Verdana"/>
              </a:rPr>
              <a:t>использовании  </a:t>
            </a:r>
            <a:r>
              <a:rPr lang="ru-RU" sz="1600" b="1" spc="-70" dirty="0">
                <a:latin typeface="Verdana"/>
                <a:cs typeface="Verdana"/>
              </a:rPr>
              <a:t>одного </a:t>
            </a:r>
            <a:r>
              <a:rPr lang="ru-RU" sz="1600" b="1" spc="-120" dirty="0">
                <a:latin typeface="Verdana"/>
                <a:cs typeface="Verdana"/>
              </a:rPr>
              <a:t>из </a:t>
            </a:r>
            <a:r>
              <a:rPr lang="ru-RU" sz="1600" b="1" spc="-60" dirty="0">
                <a:latin typeface="Verdana"/>
                <a:cs typeface="Verdana"/>
              </a:rPr>
              <a:t>инструментов, </a:t>
            </a:r>
            <a:r>
              <a:rPr lang="ru-RU" sz="1600" b="1" spc="-25" dirty="0">
                <a:latin typeface="Verdana"/>
                <a:cs typeface="Verdana"/>
              </a:rPr>
              <a:t>то </a:t>
            </a:r>
            <a:r>
              <a:rPr lang="ru-RU" sz="1600" b="1" spc="-65" dirty="0">
                <a:latin typeface="Verdana"/>
                <a:cs typeface="Verdana"/>
              </a:rPr>
              <a:t>подписывается </a:t>
            </a:r>
            <a:r>
              <a:rPr lang="ru-RU" sz="1600" b="1" spc="-80" dirty="0">
                <a:latin typeface="Verdana"/>
                <a:cs typeface="Verdana"/>
              </a:rPr>
              <a:t>дополнительное  </a:t>
            </a:r>
            <a:r>
              <a:rPr lang="ru-RU" sz="1600" b="1" spc="-70" dirty="0">
                <a:latin typeface="Verdana"/>
                <a:cs typeface="Verdana"/>
              </a:rPr>
              <a:t>соглашение </a:t>
            </a:r>
            <a:r>
              <a:rPr lang="ru-RU" sz="1600" b="1" spc="-125" dirty="0">
                <a:latin typeface="Verdana"/>
                <a:cs typeface="Verdana"/>
              </a:rPr>
              <a:t>или </a:t>
            </a:r>
            <a:r>
              <a:rPr lang="ru-RU" sz="1600" b="1" spc="-100" dirty="0">
                <a:latin typeface="Verdana"/>
                <a:cs typeface="Verdana"/>
              </a:rPr>
              <a:t>иной </a:t>
            </a:r>
            <a:r>
              <a:rPr lang="ru-RU" sz="1600" b="1" spc="-80" dirty="0">
                <a:latin typeface="Verdana"/>
                <a:cs typeface="Verdana"/>
              </a:rPr>
              <a:t>юридически </a:t>
            </a:r>
            <a:r>
              <a:rPr lang="ru-RU" sz="1600" b="1" spc="-100" dirty="0">
                <a:latin typeface="Verdana"/>
                <a:cs typeface="Verdana"/>
              </a:rPr>
              <a:t>значимый</a:t>
            </a:r>
            <a:r>
              <a:rPr lang="ru-RU" sz="1600" b="1" spc="15" dirty="0">
                <a:latin typeface="Verdana"/>
                <a:cs typeface="Verdana"/>
              </a:rPr>
              <a:t> </a:t>
            </a:r>
            <a:r>
              <a:rPr lang="ru-RU" sz="1600" b="1" spc="-60" dirty="0">
                <a:latin typeface="Verdana"/>
                <a:cs typeface="Verdana"/>
              </a:rPr>
              <a:t>документ</a:t>
            </a:r>
            <a:r>
              <a:rPr lang="ru-RU" sz="1600" dirty="0">
                <a:latin typeface="Verdana"/>
                <a:cs typeface="Verdana"/>
              </a:rPr>
              <a:t> </a:t>
            </a:r>
            <a:r>
              <a:rPr lang="ru-RU" sz="1600" b="1" spc="-125" dirty="0">
                <a:latin typeface="Verdana"/>
                <a:cs typeface="Verdana"/>
              </a:rPr>
              <a:t>к </a:t>
            </a:r>
            <a:r>
              <a:rPr lang="ru-RU" sz="1600" b="1" spc="-65" dirty="0">
                <a:latin typeface="Verdana"/>
                <a:cs typeface="Verdana"/>
              </a:rPr>
              <a:t>кредитному договору </a:t>
            </a:r>
            <a:r>
              <a:rPr lang="ru-RU" sz="1600" b="1" spc="35" dirty="0">
                <a:latin typeface="Verdana"/>
                <a:cs typeface="Verdana"/>
              </a:rPr>
              <a:t>с </a:t>
            </a:r>
            <a:r>
              <a:rPr lang="ru-RU" sz="1600" b="1" spc="-70" dirty="0">
                <a:latin typeface="Verdana"/>
                <a:cs typeface="Verdana"/>
              </a:rPr>
              <a:t>согласованными</a:t>
            </a:r>
            <a:r>
              <a:rPr lang="ru-RU" sz="1600" b="1" spc="-95" dirty="0">
                <a:latin typeface="Verdana"/>
                <a:cs typeface="Verdana"/>
              </a:rPr>
              <a:t> </a:t>
            </a:r>
            <a:r>
              <a:rPr lang="ru-RU" sz="1600" b="1" spc="-90" dirty="0">
                <a:latin typeface="Verdana"/>
                <a:cs typeface="Verdana"/>
              </a:rPr>
              <a:t>условиями</a:t>
            </a:r>
            <a:endParaRPr lang="ru-RU" dirty="0">
              <a:latin typeface="Verdana"/>
              <a:cs typeface="Verdana"/>
            </a:endParaRPr>
          </a:p>
        </p:txBody>
      </p:sp>
      <p:sp>
        <p:nvSpPr>
          <p:cNvPr id="9" name="Прямоугольник 8"/>
          <p:cNvSpPr/>
          <p:nvPr/>
        </p:nvSpPr>
        <p:spPr>
          <a:xfrm>
            <a:off x="2096075" y="10052494"/>
            <a:ext cx="11847014" cy="523220"/>
          </a:xfrm>
          <a:prstGeom prst="rect">
            <a:avLst/>
          </a:prstGeom>
        </p:spPr>
        <p:txBody>
          <a:bodyPr wrap="square">
            <a:spAutoFit/>
          </a:bodyPr>
          <a:lstStyle/>
          <a:p>
            <a:pPr marL="12700" algn="just">
              <a:spcBef>
                <a:spcPts val="100"/>
              </a:spcBef>
            </a:pPr>
            <a:r>
              <a:rPr lang="ru-RU" sz="1400" spc="5" dirty="0">
                <a:latin typeface="Gothic Uralic"/>
                <a:cs typeface="Gothic Uralic"/>
              </a:rPr>
              <a:t>Необходимо </a:t>
            </a:r>
            <a:r>
              <a:rPr lang="ru-RU" sz="1400" dirty="0">
                <a:latin typeface="Gothic Uralic"/>
                <a:cs typeface="Gothic Uralic"/>
              </a:rPr>
              <a:t>определить </a:t>
            </a:r>
            <a:r>
              <a:rPr lang="ru-RU" sz="1400" spc="-5" dirty="0">
                <a:latin typeface="Gothic Uralic"/>
                <a:cs typeface="Gothic Uralic"/>
              </a:rPr>
              <a:t>связь </a:t>
            </a:r>
            <a:r>
              <a:rPr lang="ru-RU" sz="1400" spc="20" dirty="0">
                <a:latin typeface="Gothic Uralic"/>
                <a:cs typeface="Gothic Uralic"/>
              </a:rPr>
              <a:t>между</a:t>
            </a:r>
            <a:r>
              <a:rPr lang="ru-RU" sz="1400" spc="-10" dirty="0">
                <a:latin typeface="Gothic Uralic"/>
                <a:cs typeface="Gothic Uralic"/>
              </a:rPr>
              <a:t> </a:t>
            </a:r>
            <a:r>
              <a:rPr lang="ru-RU" sz="1400" spc="30" dirty="0">
                <a:latin typeface="Gothic Uralic"/>
                <a:cs typeface="Gothic Uralic"/>
              </a:rPr>
              <a:t>наступившими</a:t>
            </a:r>
            <a:r>
              <a:rPr lang="ru-RU" sz="1400" dirty="0">
                <a:latin typeface="Gothic Uralic"/>
                <a:cs typeface="Gothic Uralic"/>
              </a:rPr>
              <a:t> </a:t>
            </a:r>
            <a:r>
              <a:rPr lang="ru-RU" sz="1400" spc="25" dirty="0">
                <a:latin typeface="Gothic Uralic"/>
                <a:cs typeface="Gothic Uralic"/>
              </a:rPr>
              <a:t>отрицательными </a:t>
            </a:r>
            <a:r>
              <a:rPr lang="ru-RU" sz="1400" spc="10" dirty="0">
                <a:latin typeface="Gothic Uralic"/>
                <a:cs typeface="Gothic Uralic"/>
              </a:rPr>
              <a:t>последствиями </a:t>
            </a:r>
            <a:r>
              <a:rPr lang="ru-RU" sz="1400" spc="-30" dirty="0">
                <a:latin typeface="Gothic Uralic"/>
                <a:cs typeface="Gothic Uralic"/>
              </a:rPr>
              <a:t>для </a:t>
            </a:r>
            <a:r>
              <a:rPr lang="ru-RU" sz="1400" spc="15" dirty="0">
                <a:latin typeface="Gothic Uralic"/>
                <a:cs typeface="Gothic Uralic"/>
              </a:rPr>
              <a:t>предпринимателя</a:t>
            </a:r>
            <a:r>
              <a:rPr lang="ru-RU" sz="1400" spc="-30" dirty="0">
                <a:latin typeface="Gothic Uralic"/>
                <a:cs typeface="Gothic Uralic"/>
              </a:rPr>
              <a:t> </a:t>
            </a:r>
            <a:r>
              <a:rPr lang="ru-RU" sz="1400" spc="5" dirty="0">
                <a:latin typeface="Gothic Uralic"/>
                <a:cs typeface="Gothic Uralic"/>
              </a:rPr>
              <a:t>и</a:t>
            </a:r>
            <a:r>
              <a:rPr lang="ru-RU" sz="1400" dirty="0">
                <a:latin typeface="Gothic Uralic"/>
                <a:cs typeface="Gothic Uralic"/>
              </a:rPr>
              <a:t> </a:t>
            </a:r>
            <a:r>
              <a:rPr lang="ru-RU" sz="1400" spc="20" dirty="0">
                <a:latin typeface="Gothic Uralic"/>
                <a:cs typeface="Gothic Uralic"/>
              </a:rPr>
              <a:t>невозможностью </a:t>
            </a:r>
            <a:r>
              <a:rPr lang="ru-RU" sz="1400" spc="10" dirty="0">
                <a:latin typeface="Gothic Uralic"/>
                <a:cs typeface="Gothic Uralic"/>
              </a:rPr>
              <a:t>исполнения. </a:t>
            </a:r>
            <a:r>
              <a:rPr lang="ru-RU" sz="1400" b="1" spc="-165" dirty="0">
                <a:latin typeface="Verdana"/>
                <a:cs typeface="Verdana"/>
              </a:rPr>
              <a:t>В </a:t>
            </a:r>
            <a:r>
              <a:rPr lang="ru-RU" sz="1400" b="1" spc="-75" dirty="0">
                <a:latin typeface="Verdana"/>
                <a:cs typeface="Verdana"/>
              </a:rPr>
              <a:t>противном </a:t>
            </a:r>
            <a:r>
              <a:rPr lang="ru-RU" sz="1400" b="1" spc="-55" dirty="0">
                <a:latin typeface="Verdana"/>
                <a:cs typeface="Verdana"/>
              </a:rPr>
              <a:t>случае </a:t>
            </a:r>
            <a:r>
              <a:rPr lang="ru-RU" sz="1400" b="1" spc="-65" dirty="0">
                <a:latin typeface="Verdana"/>
                <a:cs typeface="Verdana"/>
              </a:rPr>
              <a:t>действия  последнего </a:t>
            </a:r>
            <a:r>
              <a:rPr lang="ru-RU" sz="1400" b="1" spc="-55" dirty="0">
                <a:latin typeface="Verdana"/>
                <a:cs typeface="Verdana"/>
              </a:rPr>
              <a:t>могут </a:t>
            </a:r>
            <a:r>
              <a:rPr lang="ru-RU" sz="1400" b="1" spc="-80" dirty="0">
                <a:latin typeface="Verdana"/>
                <a:cs typeface="Verdana"/>
              </a:rPr>
              <a:t>быть </a:t>
            </a:r>
            <a:r>
              <a:rPr lang="ru-RU" sz="1400" b="1" spc="-85" dirty="0">
                <a:latin typeface="Verdana"/>
                <a:cs typeface="Verdana"/>
              </a:rPr>
              <a:t>восприняты </a:t>
            </a:r>
            <a:r>
              <a:rPr lang="ru-RU" sz="1400" b="1" spc="-40" dirty="0">
                <a:latin typeface="Verdana"/>
                <a:cs typeface="Verdana"/>
              </a:rPr>
              <a:t>судом, </a:t>
            </a:r>
            <a:r>
              <a:rPr lang="ru-RU" sz="1400" b="1" spc="-85" dirty="0">
                <a:latin typeface="Verdana"/>
                <a:cs typeface="Verdana"/>
              </a:rPr>
              <a:t>как </a:t>
            </a:r>
            <a:r>
              <a:rPr lang="ru-RU" sz="1400" b="1" spc="-50" dirty="0">
                <a:latin typeface="Verdana"/>
                <a:cs typeface="Verdana"/>
              </a:rPr>
              <a:t>недобросовестные  </a:t>
            </a:r>
            <a:r>
              <a:rPr lang="ru-RU" sz="1400" spc="-5" dirty="0">
                <a:latin typeface="Gothic Uralic"/>
                <a:cs typeface="Gothic Uralic"/>
              </a:rPr>
              <a:t>(</a:t>
            </a:r>
            <a:r>
              <a:rPr lang="ru-RU" sz="1400" spc="-5" dirty="0">
                <a:latin typeface="Gothic Uralic"/>
                <a:cs typeface="Gothic Uralic"/>
                <a:hlinkClick r:id="rId3"/>
              </a:rPr>
              <a:t>ст.10 ГК</a:t>
            </a:r>
            <a:r>
              <a:rPr lang="ru-RU" sz="1400" spc="35" dirty="0">
                <a:latin typeface="Gothic Uralic"/>
                <a:cs typeface="Gothic Uralic"/>
                <a:hlinkClick r:id="rId3"/>
              </a:rPr>
              <a:t> </a:t>
            </a:r>
            <a:r>
              <a:rPr lang="ru-RU" sz="1400" spc="-20" dirty="0">
                <a:latin typeface="Gothic Uralic"/>
                <a:cs typeface="Gothic Uralic"/>
                <a:hlinkClick r:id="rId3"/>
              </a:rPr>
              <a:t>РФ</a:t>
            </a:r>
            <a:r>
              <a:rPr lang="ru-RU" sz="1400" spc="-20" dirty="0">
                <a:latin typeface="Gothic Uralic"/>
                <a:cs typeface="Gothic Uralic"/>
              </a:rPr>
              <a:t>)</a:t>
            </a:r>
            <a:endParaRPr lang="ru-RU" sz="1400" dirty="0">
              <a:latin typeface="Gothic Uralic"/>
              <a:cs typeface="Gothic Uralic"/>
            </a:endParaRPr>
          </a:p>
        </p:txBody>
      </p:sp>
      <p:sp>
        <p:nvSpPr>
          <p:cNvPr id="55" name="Стрелка вправо 54"/>
          <p:cNvSpPr/>
          <p:nvPr/>
        </p:nvSpPr>
        <p:spPr>
          <a:xfrm>
            <a:off x="9937021" y="6268804"/>
            <a:ext cx="462993" cy="382156"/>
          </a:xfrm>
          <a:prstGeom prst="rightArrow">
            <a:avLst/>
          </a:prstGeom>
          <a:solidFill>
            <a:srgbClr val="EF5237"/>
          </a:solidFill>
          <a:ln>
            <a:solidFill>
              <a:srgbClr val="EF5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6" name="Рисунок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663" y="9925248"/>
            <a:ext cx="624616" cy="624616"/>
          </a:xfrm>
          <a:prstGeom prst="rect">
            <a:avLst/>
          </a:prstGeom>
        </p:spPr>
      </p:pic>
      <p:sp>
        <p:nvSpPr>
          <p:cNvPr id="57" name="object 40"/>
          <p:cNvSpPr/>
          <p:nvPr/>
        </p:nvSpPr>
        <p:spPr>
          <a:xfrm>
            <a:off x="1412838" y="3571875"/>
            <a:ext cx="115935" cy="115935"/>
          </a:xfrm>
          <a:custGeom>
            <a:avLst/>
            <a:gdLst/>
            <a:ahLst/>
            <a:cxnLst/>
            <a:rect l="l" t="t" r="r" b="b"/>
            <a:pathLst>
              <a:path w="101600" h="101600">
                <a:moveTo>
                  <a:pt x="50800" y="101600"/>
                </a:moveTo>
                <a:lnTo>
                  <a:pt x="70572" y="97607"/>
                </a:lnTo>
                <a:lnTo>
                  <a:pt x="86720" y="86720"/>
                </a:lnTo>
                <a:lnTo>
                  <a:pt x="97607" y="70572"/>
                </a:lnTo>
                <a:lnTo>
                  <a:pt x="101600" y="50800"/>
                </a:lnTo>
                <a:lnTo>
                  <a:pt x="97607" y="31027"/>
                </a:lnTo>
                <a:lnTo>
                  <a:pt x="86720" y="14879"/>
                </a:lnTo>
                <a:lnTo>
                  <a:pt x="70572" y="3992"/>
                </a:lnTo>
                <a:lnTo>
                  <a:pt x="50800" y="0"/>
                </a:lnTo>
                <a:lnTo>
                  <a:pt x="31027" y="3992"/>
                </a:lnTo>
                <a:lnTo>
                  <a:pt x="14879" y="14879"/>
                </a:lnTo>
                <a:lnTo>
                  <a:pt x="3992" y="31027"/>
                </a:lnTo>
                <a:lnTo>
                  <a:pt x="0" y="50800"/>
                </a:lnTo>
                <a:lnTo>
                  <a:pt x="3992" y="70572"/>
                </a:lnTo>
                <a:lnTo>
                  <a:pt x="14879" y="86720"/>
                </a:lnTo>
                <a:lnTo>
                  <a:pt x="31027" y="97607"/>
                </a:lnTo>
                <a:lnTo>
                  <a:pt x="50800" y="101600"/>
                </a:lnTo>
                <a:close/>
              </a:path>
            </a:pathLst>
          </a:custGeom>
          <a:ln w="25400">
            <a:solidFill>
              <a:srgbClr val="EF5237"/>
            </a:solidFill>
          </a:ln>
        </p:spPr>
        <p:txBody>
          <a:bodyPr wrap="square" lIns="0" tIns="0" rIns="0" bIns="0" rtlCol="0"/>
          <a:lstStyle/>
          <a:p>
            <a:endParaRPr/>
          </a:p>
        </p:txBody>
      </p:sp>
      <p:sp>
        <p:nvSpPr>
          <p:cNvPr id="50" name="Прямоугольник 49"/>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8" name="Рисунок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277925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50" name="object 6"/>
          <p:cNvSpPr txBox="1">
            <a:spLocks noGrp="1"/>
          </p:cNvSpPr>
          <p:nvPr>
            <p:ph type="title"/>
          </p:nvPr>
        </p:nvSpPr>
        <p:spPr>
          <a:xfrm>
            <a:off x="657798" y="942815"/>
            <a:ext cx="10493435" cy="1120820"/>
          </a:xfrm>
          <a:prstGeom prst="rect">
            <a:avLst/>
          </a:prstGeom>
        </p:spPr>
        <p:txBody>
          <a:bodyPr vert="horz" wrap="square" lIns="0" tIns="12700" rIns="0" bIns="0" rtlCol="0">
            <a:spAutoFit/>
          </a:bodyPr>
          <a:lstStyle/>
          <a:p>
            <a:pPr marL="12700" algn="just">
              <a:spcBef>
                <a:spcPts val="95"/>
              </a:spcBef>
            </a:pPr>
            <a:r>
              <a:rPr lang="ru-RU" sz="2400" kern="1200" spc="-95" dirty="0">
                <a:solidFill>
                  <a:srgbClr val="EF5237"/>
                </a:solidFill>
                <a:latin typeface="Verdana"/>
                <a:ea typeface="+mn-ea"/>
                <a:cs typeface="Verdana"/>
              </a:rPr>
              <a:t>Порядок действий стороны в договоре </a:t>
            </a:r>
            <a:r>
              <a:rPr lang="ru-RU" sz="2400" b="0" kern="1200" spc="-95" dirty="0">
                <a:solidFill>
                  <a:srgbClr val="EF5237"/>
                </a:solidFill>
                <a:latin typeface="Verdana"/>
                <a:ea typeface="+mn-ea"/>
                <a:cs typeface="Verdana"/>
              </a:rPr>
              <a:t>при наступлении обстоятельств непреодолимой силы, в том числе  своевременное направление уведомления другой стороне</a:t>
            </a:r>
            <a:endParaRPr sz="2400" b="0" kern="1200" spc="-95" dirty="0">
              <a:solidFill>
                <a:srgbClr val="EF5237"/>
              </a:solidFill>
              <a:latin typeface="Verdana"/>
              <a:ea typeface="+mn-ea"/>
              <a:cs typeface="Verdana"/>
            </a:endParaRPr>
          </a:p>
        </p:txBody>
      </p:sp>
      <p:sp>
        <p:nvSpPr>
          <p:cNvPr id="61" name="Прямоугольник 60">
            <a:extLst>
              <a:ext uri="{FF2B5EF4-FFF2-40B4-BE49-F238E27FC236}">
                <a16:creationId xmlns:a16="http://schemas.microsoft.com/office/drawing/2014/main" xmlns="" id="{5AC4C6A1-3D7F-48EE-A7A3-43A145D09AA8}"/>
              </a:ext>
            </a:extLst>
          </p:cNvPr>
          <p:cNvSpPr/>
          <p:nvPr/>
        </p:nvSpPr>
        <p:spPr>
          <a:xfrm>
            <a:off x="8001336" y="2598390"/>
            <a:ext cx="7200900" cy="239809"/>
          </a:xfrm>
          <a:prstGeom prst="rect">
            <a:avLst/>
          </a:prstGeom>
        </p:spPr>
        <p:txBody>
          <a:bodyPr>
            <a:spAutoFit/>
          </a:bodyPr>
          <a:lstStyle/>
          <a:p>
            <a:pPr marL="5574665">
              <a:lnSpc>
                <a:spcPts val="880"/>
              </a:lnSpc>
            </a:pPr>
            <a:endParaRPr lang="ru-RU" spc="5" dirty="0"/>
          </a:p>
        </p:txBody>
      </p:sp>
      <p:sp>
        <p:nvSpPr>
          <p:cNvPr id="62" name="Прямоугольник 61">
            <a:extLst>
              <a:ext uri="{FF2B5EF4-FFF2-40B4-BE49-F238E27FC236}">
                <a16:creationId xmlns:a16="http://schemas.microsoft.com/office/drawing/2014/main" xmlns="" id="{83573644-32D5-4136-9787-2113A2050A55}"/>
              </a:ext>
            </a:extLst>
          </p:cNvPr>
          <p:cNvSpPr/>
          <p:nvPr/>
        </p:nvSpPr>
        <p:spPr>
          <a:xfrm>
            <a:off x="591628" y="2201495"/>
            <a:ext cx="10072534" cy="400110"/>
          </a:xfrm>
          <a:prstGeom prst="rect">
            <a:avLst/>
          </a:prstGeom>
        </p:spPr>
        <p:txBody>
          <a:bodyPr wrap="square">
            <a:spAutoFit/>
          </a:bodyPr>
          <a:lstStyle/>
          <a:p>
            <a:pPr marL="12700">
              <a:lnSpc>
                <a:spcPct val="100000"/>
              </a:lnSpc>
              <a:spcBef>
                <a:spcPts val="95"/>
              </a:spcBef>
            </a:pPr>
            <a:r>
              <a:rPr lang="ru-RU" sz="2000" b="1" spc="-95" dirty="0">
                <a:latin typeface="Verdana"/>
                <a:cs typeface="Verdana"/>
              </a:rPr>
              <a:t>Бремя доказывания наступления обстоятельств непреодолимой силы</a:t>
            </a:r>
            <a:r>
              <a:rPr lang="ru-RU" sz="2000" spc="-95" dirty="0">
                <a:latin typeface="Verdana"/>
                <a:cs typeface="Verdana"/>
              </a:rPr>
              <a:t>:</a:t>
            </a:r>
          </a:p>
        </p:txBody>
      </p:sp>
      <p:sp>
        <p:nvSpPr>
          <p:cNvPr id="63" name="Прямоугольник 62">
            <a:extLst>
              <a:ext uri="{FF2B5EF4-FFF2-40B4-BE49-F238E27FC236}">
                <a16:creationId xmlns:a16="http://schemas.microsoft.com/office/drawing/2014/main" xmlns="" id="{109F3476-4715-4222-BE60-BD77F463C996}"/>
              </a:ext>
            </a:extLst>
          </p:cNvPr>
          <p:cNvSpPr/>
          <p:nvPr/>
        </p:nvSpPr>
        <p:spPr>
          <a:xfrm>
            <a:off x="770043" y="2797963"/>
            <a:ext cx="13448222" cy="1490152"/>
          </a:xfrm>
          <a:prstGeom prst="rect">
            <a:avLst/>
          </a:prstGeom>
        </p:spPr>
        <p:txBody>
          <a:bodyPr wrap="square">
            <a:spAutoFit/>
          </a:bodyPr>
          <a:lstStyle/>
          <a:p>
            <a:pPr marL="12700" algn="just">
              <a:spcBef>
                <a:spcPts val="100"/>
              </a:spcBef>
            </a:pPr>
            <a:r>
              <a:rPr lang="ru-RU" sz="1500" b="1" dirty="0">
                <a:latin typeface="Gothic Uralic"/>
                <a:cs typeface="Verdana"/>
              </a:rPr>
              <a:t>Проанализировать</a:t>
            </a:r>
            <a:r>
              <a:rPr lang="ru-RU" sz="1500" b="1" dirty="0">
                <a:latin typeface="Verdana"/>
                <a:cs typeface="Verdana"/>
              </a:rPr>
              <a:t>, является ли случившееся обстоятельством непреодолимой силы по следующим критериям:</a:t>
            </a:r>
            <a:endParaRPr lang="ru-RU" sz="1500" dirty="0">
              <a:latin typeface="Verdana"/>
              <a:cs typeface="Verdana"/>
            </a:endParaRPr>
          </a:p>
          <a:p>
            <a:pPr marL="157480" marR="784860" indent="-144780" algn="just">
              <a:spcBef>
                <a:spcPts val="95"/>
              </a:spcBef>
              <a:buClr>
                <a:srgbClr val="000000"/>
              </a:buClr>
              <a:buChar char="—"/>
              <a:tabLst>
                <a:tab pos="159385" algn="l"/>
              </a:tabLst>
            </a:pPr>
            <a:r>
              <a:rPr lang="ru-RU" sz="1500" b="1" dirty="0">
                <a:solidFill>
                  <a:srgbClr val="EF5237"/>
                </a:solidFill>
                <a:latin typeface="Gothic Uralic"/>
                <a:cs typeface="Gothic Uralic"/>
              </a:rPr>
              <a:t> Чрезвычайность</a:t>
            </a:r>
            <a:r>
              <a:rPr lang="ru-RU" sz="1500" dirty="0">
                <a:solidFill>
                  <a:srgbClr val="FF4260"/>
                </a:solidFill>
                <a:latin typeface="Gothic Uralic"/>
                <a:cs typeface="Gothic Uralic"/>
              </a:rPr>
              <a:t> </a:t>
            </a:r>
            <a:r>
              <a:rPr lang="ru-RU" sz="1500" dirty="0">
                <a:latin typeface="Gothic Uralic"/>
                <a:cs typeface="Gothic Uralic"/>
              </a:rPr>
              <a:t>– это исключительность рассматриваемого обстоятельства, наступление которого в конкретных условиях является необычным.  Это выход за пределы нормального, обыденного, что не относится к жизненному риску и не может быть учтено ни при каких обстоятельствах.</a:t>
            </a:r>
          </a:p>
          <a:p>
            <a:pPr marL="157480" marR="5080" indent="-144780" algn="just">
              <a:spcBef>
                <a:spcPts val="10"/>
              </a:spcBef>
              <a:buClr>
                <a:srgbClr val="000000"/>
              </a:buClr>
              <a:buChar char="—"/>
              <a:tabLst>
                <a:tab pos="159385" algn="l"/>
              </a:tabLst>
            </a:pPr>
            <a:r>
              <a:rPr lang="ru-RU" sz="1500" b="1" dirty="0">
                <a:solidFill>
                  <a:srgbClr val="EF5237"/>
                </a:solidFill>
                <a:latin typeface="Gothic Uralic"/>
                <a:cs typeface="Gothic Uralic"/>
              </a:rPr>
              <a:t> </a:t>
            </a:r>
            <a:r>
              <a:rPr lang="ru-RU" sz="1500" b="1" dirty="0" err="1">
                <a:solidFill>
                  <a:srgbClr val="EF5237"/>
                </a:solidFill>
                <a:latin typeface="Gothic Uralic"/>
                <a:cs typeface="Gothic Uralic"/>
              </a:rPr>
              <a:t>Непредотвратимость</a:t>
            </a:r>
            <a:r>
              <a:rPr lang="ru-RU" sz="1500" dirty="0">
                <a:solidFill>
                  <a:srgbClr val="FF4260"/>
                </a:solidFill>
                <a:latin typeface="Gothic Uralic"/>
                <a:cs typeface="Gothic Uralic"/>
              </a:rPr>
              <a:t> </a:t>
            </a:r>
            <a:r>
              <a:rPr lang="ru-RU" sz="1500" dirty="0">
                <a:latin typeface="Gothic Uralic"/>
                <a:cs typeface="Gothic Uralic"/>
              </a:rPr>
              <a:t>– любой участник гражданского оборота, осуществляющий аналогичную с должником деятельность, не мог бы избежать наступления  этого обстоятельства или его последствий. </a:t>
            </a:r>
            <a:r>
              <a:rPr lang="ru-RU" sz="1500" dirty="0" err="1">
                <a:latin typeface="Gothic Uralic"/>
                <a:cs typeface="Gothic Uralic"/>
              </a:rPr>
              <a:t>Непредотвратимость</a:t>
            </a:r>
            <a:r>
              <a:rPr lang="ru-RU" sz="1500" dirty="0">
                <a:latin typeface="Gothic Uralic"/>
                <a:cs typeface="Gothic Uralic"/>
              </a:rPr>
              <a:t> должна быть объективной, а не субъективной.</a:t>
            </a:r>
          </a:p>
        </p:txBody>
      </p:sp>
      <p:sp>
        <p:nvSpPr>
          <p:cNvPr id="64" name="Прямоугольник 63">
            <a:extLst>
              <a:ext uri="{FF2B5EF4-FFF2-40B4-BE49-F238E27FC236}">
                <a16:creationId xmlns:a16="http://schemas.microsoft.com/office/drawing/2014/main" xmlns="" id="{1E96A470-D044-45EF-A3D2-1B9072DD8AD5}"/>
              </a:ext>
            </a:extLst>
          </p:cNvPr>
          <p:cNvSpPr/>
          <p:nvPr/>
        </p:nvSpPr>
        <p:spPr>
          <a:xfrm>
            <a:off x="890630" y="4282594"/>
            <a:ext cx="13244470" cy="2644314"/>
          </a:xfrm>
          <a:prstGeom prst="rect">
            <a:avLst/>
          </a:prstGeom>
        </p:spPr>
        <p:txBody>
          <a:bodyPr wrap="square">
            <a:spAutoFit/>
          </a:bodyPr>
          <a:lstStyle/>
          <a:p>
            <a:pPr marL="12700" marR="627380" algn="just">
              <a:spcBef>
                <a:spcPts val="315"/>
              </a:spcBef>
            </a:pPr>
            <a:r>
              <a:rPr lang="ru-RU" sz="1500" b="1" dirty="0">
                <a:latin typeface="Gothic Uralic"/>
              </a:rPr>
              <a:t>Бремя доказывания обстоятельств, являющихся основанием для освобождения от ответственности, лежит на стороне, которая не может исполнить  обязательства по договору. Собрать доказательства наступления обстоятельства непреодолимой силы, чрезвычайности и </a:t>
            </a:r>
            <a:r>
              <a:rPr lang="ru-RU" sz="1500" b="1" dirty="0" err="1">
                <a:latin typeface="Gothic Uralic"/>
              </a:rPr>
              <a:t>непредотвратимости</a:t>
            </a:r>
            <a:r>
              <a:rPr lang="ru-RU" sz="1500" b="1" dirty="0">
                <a:latin typeface="Gothic Uralic"/>
              </a:rPr>
              <a:t>  произошедшего:</a:t>
            </a:r>
          </a:p>
          <a:p>
            <a:pPr marL="158750" indent="-146685" algn="just">
              <a:buChar char="—"/>
              <a:tabLst>
                <a:tab pos="159385" algn="l"/>
              </a:tabLst>
            </a:pPr>
            <a:r>
              <a:rPr lang="ru-RU" sz="1500" dirty="0">
                <a:latin typeface="Gothic Uralic"/>
              </a:rPr>
              <a:t> факт наступления обстоятельства непреодолимой силы (например, акты, изданные органами власти, документы, выданные МВД России, МЧС России (пожарный надзор), метеорологической / сейсмологической службой и др.);</a:t>
            </a:r>
          </a:p>
          <a:p>
            <a:pPr marL="156845" marR="5080" indent="-144780" algn="just">
              <a:spcBef>
                <a:spcPts val="105"/>
              </a:spcBef>
              <a:buChar char="—"/>
              <a:tabLst>
                <a:tab pos="159385" algn="l"/>
              </a:tabLst>
            </a:pPr>
            <a:r>
              <a:rPr lang="ru-RU" sz="1500" dirty="0">
                <a:latin typeface="Gothic Uralic"/>
              </a:rPr>
              <a:t> чрезвычайность и </a:t>
            </a:r>
            <a:r>
              <a:rPr lang="ru-RU" sz="1500" dirty="0" err="1">
                <a:latin typeface="Gothic Uralic"/>
              </a:rPr>
              <a:t>непредотвратимость</a:t>
            </a:r>
            <a:r>
              <a:rPr lang="ru-RU" sz="1500" dirty="0">
                <a:latin typeface="Gothic Uralic"/>
              </a:rPr>
              <a:t> произошедшего (случившееся не должно было наступить в данных условиях, и никто не смог бы его избежать на вашем  месте). Можно привести статистическую информацию (например, гидрометеорологической обстановки за предыдущие годы), переписку со стороной и др.;</a:t>
            </a:r>
          </a:p>
          <a:p>
            <a:pPr marL="156845" marR="976630" indent="-144780" algn="just">
              <a:spcBef>
                <a:spcPts val="5"/>
              </a:spcBef>
              <a:buFontTx/>
              <a:buChar char="—"/>
              <a:tabLst>
                <a:tab pos="159385" algn="l"/>
              </a:tabLst>
            </a:pPr>
            <a:r>
              <a:rPr lang="ru-RU" sz="1500" dirty="0">
                <a:latin typeface="Gothic Uralic"/>
              </a:rPr>
              <a:t> сертификат / заключение об обстоятельстве непреодолимой силы от ТПП России/ТПП Архангельской области (ТПП - заключения по внешнеэкономическим сделкам; ТПП АО - по российским сделкам</a:t>
            </a:r>
            <a:r>
              <a:rPr lang="ru-RU" sz="1500" dirty="0" smtClean="0">
                <a:latin typeface="Gothic Uralic"/>
              </a:rPr>
              <a:t>) </a:t>
            </a:r>
            <a:r>
              <a:rPr lang="ru-RU" sz="1500" dirty="0">
                <a:latin typeface="Arial" panose="020B0604020202020204" pitchFamily="34" charset="0"/>
                <a:cs typeface="Arial" panose="020B0604020202020204" pitchFamily="34" charset="0"/>
              </a:rPr>
              <a:t>(Телефон ТПП: +7 (8182) 20-42-14; сайт: </a:t>
            </a:r>
            <a:r>
              <a:rPr lang="en-US" sz="1500" dirty="0">
                <a:latin typeface="Arial" panose="020B0604020202020204" pitchFamily="34" charset="0"/>
                <a:cs typeface="Arial" panose="020B0604020202020204" pitchFamily="34" charset="0"/>
                <a:hlinkClick r:id="rId3" action="ppaction://hlinkfile"/>
              </a:rPr>
              <a:t>arkhangelsk.tpprf.ru/</a:t>
            </a:r>
            <a:r>
              <a:rPr lang="en-US" sz="1500" dirty="0" err="1">
                <a:latin typeface="Arial" panose="020B0604020202020204" pitchFamily="34" charset="0"/>
                <a:cs typeface="Arial" panose="020B0604020202020204" pitchFamily="34" charset="0"/>
                <a:hlinkClick r:id="rId3" action="ppaction://hlinkfile"/>
              </a:rPr>
              <a:t>ru</a:t>
            </a:r>
            <a:r>
              <a:rPr lang="en-US" sz="1500"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pPr marL="156845" marR="976630" indent="-144780" algn="just">
              <a:spcBef>
                <a:spcPts val="5"/>
              </a:spcBef>
              <a:buChar char="—"/>
              <a:tabLst>
                <a:tab pos="159385" algn="l"/>
              </a:tabLst>
            </a:pPr>
            <a:r>
              <a:rPr lang="ru-RU" sz="1500" dirty="0" smtClean="0">
                <a:latin typeface="Gothic Uralic"/>
              </a:rPr>
              <a:t>.</a:t>
            </a:r>
            <a:endParaRPr lang="ru-RU" sz="1500" dirty="0">
              <a:latin typeface="Gothic Uralic"/>
            </a:endParaRPr>
          </a:p>
        </p:txBody>
      </p:sp>
      <p:sp>
        <p:nvSpPr>
          <p:cNvPr id="66" name="Прямоугольник 65">
            <a:extLst>
              <a:ext uri="{FF2B5EF4-FFF2-40B4-BE49-F238E27FC236}">
                <a16:creationId xmlns:a16="http://schemas.microsoft.com/office/drawing/2014/main" xmlns="" id="{635EDED9-8057-4BBB-B626-BAB46DE9B85C}"/>
              </a:ext>
            </a:extLst>
          </p:cNvPr>
          <p:cNvSpPr/>
          <p:nvPr/>
        </p:nvSpPr>
        <p:spPr>
          <a:xfrm>
            <a:off x="924012" y="6706210"/>
            <a:ext cx="13294253" cy="1015663"/>
          </a:xfrm>
          <a:prstGeom prst="rect">
            <a:avLst/>
          </a:prstGeom>
        </p:spPr>
        <p:txBody>
          <a:bodyPr wrap="square">
            <a:spAutoFit/>
          </a:bodyPr>
          <a:lstStyle/>
          <a:p>
            <a:pPr marL="12700" marR="5080" algn="just">
              <a:spcBef>
                <a:spcPts val="325"/>
              </a:spcBef>
            </a:pPr>
            <a:r>
              <a:rPr lang="ru-RU" sz="1500" b="1" dirty="0">
                <a:latin typeface="Gothic Uralic"/>
              </a:rPr>
              <a:t>Уведомить сторону о наступлении обстоятельств непреодолимой силы в порядке, установленном договором (в случае судебного разбирательства суд может  отказать в исключении ответственности стороны в связи с несоблюдением стороной порядка уведомления, установленного договором). </a:t>
            </a:r>
            <a:r>
              <a:rPr lang="ru-RU" sz="1500" dirty="0">
                <a:latin typeface="Gothic Uralic"/>
              </a:rPr>
              <a:t>В уведомлении необходимо указать причины неисполнения/ненадлежащего исполнения обязательства, привести все собранные доказательства.</a:t>
            </a:r>
          </a:p>
        </p:txBody>
      </p:sp>
      <p:sp>
        <p:nvSpPr>
          <p:cNvPr id="68" name="Прямоугольник 67">
            <a:extLst>
              <a:ext uri="{FF2B5EF4-FFF2-40B4-BE49-F238E27FC236}">
                <a16:creationId xmlns:a16="http://schemas.microsoft.com/office/drawing/2014/main" xmlns="" id="{2C7D96DC-0A28-44F8-AE70-5E882E2C52BA}"/>
              </a:ext>
            </a:extLst>
          </p:cNvPr>
          <p:cNvSpPr/>
          <p:nvPr/>
        </p:nvSpPr>
        <p:spPr>
          <a:xfrm>
            <a:off x="943126" y="7715479"/>
            <a:ext cx="12237713" cy="323165"/>
          </a:xfrm>
          <a:prstGeom prst="rect">
            <a:avLst/>
          </a:prstGeom>
        </p:spPr>
        <p:txBody>
          <a:bodyPr wrap="square">
            <a:spAutoFit/>
          </a:bodyPr>
          <a:lstStyle/>
          <a:p>
            <a:pPr marL="12700">
              <a:lnSpc>
                <a:spcPct val="100000"/>
              </a:lnSpc>
              <a:spcBef>
                <a:spcPts val="100"/>
              </a:spcBef>
            </a:pPr>
            <a:r>
              <a:rPr lang="ru-RU" sz="1500" b="1" dirty="0">
                <a:latin typeface="Gothic Uralic"/>
              </a:rPr>
              <a:t>Принять все разумные и возможные меры для уменьшения ущерба кредитора.</a:t>
            </a:r>
          </a:p>
        </p:txBody>
      </p:sp>
      <p:sp>
        <p:nvSpPr>
          <p:cNvPr id="71" name="Прямоугольник 70">
            <a:extLst>
              <a:ext uri="{FF2B5EF4-FFF2-40B4-BE49-F238E27FC236}">
                <a16:creationId xmlns:a16="http://schemas.microsoft.com/office/drawing/2014/main" xmlns="" id="{F633199B-D74B-4D17-99E1-9A1DF383F499}"/>
              </a:ext>
            </a:extLst>
          </p:cNvPr>
          <p:cNvSpPr/>
          <p:nvPr/>
        </p:nvSpPr>
        <p:spPr>
          <a:xfrm>
            <a:off x="943126" y="8170731"/>
            <a:ext cx="9369538" cy="466281"/>
          </a:xfrm>
          <a:prstGeom prst="rect">
            <a:avLst/>
          </a:prstGeom>
        </p:spPr>
        <p:txBody>
          <a:bodyPr wrap="square">
            <a:spAutoFit/>
          </a:bodyPr>
          <a:lstStyle/>
          <a:p>
            <a:pPr marL="12700" marR="5080">
              <a:lnSpc>
                <a:spcPct val="80000"/>
              </a:lnSpc>
              <a:spcBef>
                <a:spcPts val="315"/>
              </a:spcBef>
            </a:pPr>
            <a:r>
              <a:rPr lang="ru-RU" sz="1500" dirty="0">
                <a:latin typeface="Gothic Uralic"/>
              </a:rPr>
              <a:t>Если удалось договориться со стороной, то </a:t>
            </a:r>
            <a:r>
              <a:rPr lang="ru-RU" sz="1500" b="1" dirty="0">
                <a:latin typeface="Gothic Uralic"/>
              </a:rPr>
              <a:t>подписывается соглашение </a:t>
            </a:r>
            <a:r>
              <a:rPr lang="ru-RU" sz="1500" dirty="0">
                <a:latin typeface="Gothic Uralic"/>
              </a:rPr>
              <a:t>или иной  юридически значимый документ к договору с согласованными условиями.</a:t>
            </a:r>
          </a:p>
        </p:txBody>
      </p:sp>
      <p:sp>
        <p:nvSpPr>
          <p:cNvPr id="73" name="Прямоугольник 72">
            <a:extLst>
              <a:ext uri="{FF2B5EF4-FFF2-40B4-BE49-F238E27FC236}">
                <a16:creationId xmlns:a16="http://schemas.microsoft.com/office/drawing/2014/main" xmlns="" id="{A06609BF-5DAD-4655-AE58-B54E49996A75}"/>
              </a:ext>
            </a:extLst>
          </p:cNvPr>
          <p:cNvSpPr/>
          <p:nvPr/>
        </p:nvSpPr>
        <p:spPr>
          <a:xfrm>
            <a:off x="943126" y="8684703"/>
            <a:ext cx="8772374" cy="466281"/>
          </a:xfrm>
          <a:prstGeom prst="rect">
            <a:avLst/>
          </a:prstGeom>
        </p:spPr>
        <p:txBody>
          <a:bodyPr wrap="square">
            <a:spAutoFit/>
          </a:bodyPr>
          <a:lstStyle/>
          <a:p>
            <a:pPr marL="12700" marR="5080">
              <a:lnSpc>
                <a:spcPct val="80000"/>
              </a:lnSpc>
              <a:spcBef>
                <a:spcPts val="315"/>
              </a:spcBef>
            </a:pPr>
            <a:r>
              <a:rPr lang="ru-RU" sz="1500" dirty="0">
                <a:latin typeface="Gothic Uralic"/>
              </a:rPr>
              <a:t>Если договориться не удалось, то </a:t>
            </a:r>
            <a:r>
              <a:rPr lang="ru-RU" sz="1500" b="1" dirty="0">
                <a:latin typeface="Gothic Uralic"/>
              </a:rPr>
              <a:t>необходимо подготовить исковое заявление в суд  об изменении договора.</a:t>
            </a:r>
          </a:p>
        </p:txBody>
      </p:sp>
      <p:sp>
        <p:nvSpPr>
          <p:cNvPr id="75" name="Прямоугольник 74">
            <a:extLst>
              <a:ext uri="{FF2B5EF4-FFF2-40B4-BE49-F238E27FC236}">
                <a16:creationId xmlns:a16="http://schemas.microsoft.com/office/drawing/2014/main" xmlns="" id="{49115E4F-6BA0-4B5A-8E54-AE8D42A0F5EF}"/>
              </a:ext>
            </a:extLst>
          </p:cNvPr>
          <p:cNvSpPr/>
          <p:nvPr/>
        </p:nvSpPr>
        <p:spPr>
          <a:xfrm>
            <a:off x="924012" y="9165624"/>
            <a:ext cx="9720022" cy="323165"/>
          </a:xfrm>
          <a:prstGeom prst="rect">
            <a:avLst/>
          </a:prstGeom>
        </p:spPr>
        <p:txBody>
          <a:bodyPr wrap="square">
            <a:spAutoFit/>
          </a:bodyPr>
          <a:lstStyle/>
          <a:p>
            <a:pPr marL="12700">
              <a:lnSpc>
                <a:spcPct val="100000"/>
              </a:lnSpc>
              <a:spcBef>
                <a:spcPts val="100"/>
              </a:spcBef>
            </a:pPr>
            <a:r>
              <a:rPr lang="ru-RU" sz="1500" b="1" dirty="0">
                <a:latin typeface="Gothic Uralic"/>
              </a:rPr>
              <a:t>Подать заявление в суд</a:t>
            </a:r>
            <a:r>
              <a:rPr lang="ru-RU" sz="1500" dirty="0">
                <a:latin typeface="Gothic Uralic"/>
              </a:rPr>
              <a:t>, если суды закрыты, то направить его Почтой России или онлайн.</a:t>
            </a:r>
          </a:p>
        </p:txBody>
      </p:sp>
      <p:sp>
        <p:nvSpPr>
          <p:cNvPr id="77" name="Прямоугольник 76">
            <a:extLst>
              <a:ext uri="{FF2B5EF4-FFF2-40B4-BE49-F238E27FC236}">
                <a16:creationId xmlns:a16="http://schemas.microsoft.com/office/drawing/2014/main" xmlns="" id="{86FEBF42-28C9-4F34-B608-C26789729230}"/>
              </a:ext>
            </a:extLst>
          </p:cNvPr>
          <p:cNvSpPr/>
          <p:nvPr/>
        </p:nvSpPr>
        <p:spPr>
          <a:xfrm>
            <a:off x="943126" y="9498437"/>
            <a:ext cx="9700908" cy="784830"/>
          </a:xfrm>
          <a:prstGeom prst="rect">
            <a:avLst/>
          </a:prstGeom>
        </p:spPr>
        <p:txBody>
          <a:bodyPr wrap="square">
            <a:spAutoFit/>
          </a:bodyPr>
          <a:lstStyle/>
          <a:p>
            <a:pPr marL="12700" marR="5080">
              <a:spcBef>
                <a:spcPts val="310"/>
              </a:spcBef>
            </a:pPr>
            <a:r>
              <a:rPr lang="ru-RU" sz="1500" b="1" dirty="0">
                <a:latin typeface="Gothic Uralic"/>
              </a:rPr>
              <a:t>Представить на судебное заседание доказательства о причинно-следственной связи между обстоятельствами  непреодолимой силы и невозможностью исполнять свои обязательства по договору.</a:t>
            </a:r>
          </a:p>
        </p:txBody>
      </p:sp>
      <p:sp>
        <p:nvSpPr>
          <p:cNvPr id="83" name="Прямоугольник 82">
            <a:extLst>
              <a:ext uri="{FF2B5EF4-FFF2-40B4-BE49-F238E27FC236}">
                <a16:creationId xmlns:a16="http://schemas.microsoft.com/office/drawing/2014/main" xmlns="" id="{8057BD12-8ACD-411A-A879-CAC5BB776F40}"/>
              </a:ext>
            </a:extLst>
          </p:cNvPr>
          <p:cNvSpPr/>
          <p:nvPr/>
        </p:nvSpPr>
        <p:spPr>
          <a:xfrm>
            <a:off x="10663148" y="8036847"/>
            <a:ext cx="3650533" cy="1200329"/>
          </a:xfrm>
          <a:prstGeom prst="rect">
            <a:avLst/>
          </a:prstGeom>
        </p:spPr>
        <p:txBody>
          <a:bodyPr wrap="square">
            <a:spAutoFit/>
          </a:bodyPr>
          <a:lstStyle/>
          <a:p>
            <a:pPr marL="12700" algn="just">
              <a:spcBef>
                <a:spcPts val="100"/>
              </a:spcBef>
            </a:pPr>
            <a:r>
              <a:rPr lang="ru-RU" sz="1200" dirty="0">
                <a:latin typeface="Gothic Uralic"/>
              </a:rPr>
              <a:t>Необходимо определить связь между наступившими отрицательными последствиями для предпринимателя и невозможностью исполнения. </a:t>
            </a:r>
            <a:r>
              <a:rPr lang="ru-RU" sz="1200" b="1" dirty="0">
                <a:latin typeface="Gothic Uralic"/>
              </a:rPr>
              <a:t>В противном случае действия  последнего могут быть восприняты судом, как  недобросовестные</a:t>
            </a:r>
            <a:r>
              <a:rPr lang="ru-RU" sz="1200" dirty="0">
                <a:latin typeface="Gothic Uralic"/>
              </a:rPr>
              <a:t> (ст.10 ГК РФ)</a:t>
            </a:r>
          </a:p>
        </p:txBody>
      </p:sp>
      <p:sp>
        <p:nvSpPr>
          <p:cNvPr id="85" name="Прямоугольник 84">
            <a:extLst>
              <a:ext uri="{FF2B5EF4-FFF2-40B4-BE49-F238E27FC236}">
                <a16:creationId xmlns:a16="http://schemas.microsoft.com/office/drawing/2014/main" xmlns="" id="{90412E67-9653-4D78-B498-A40DEEA56A4F}"/>
              </a:ext>
            </a:extLst>
          </p:cNvPr>
          <p:cNvSpPr/>
          <p:nvPr/>
        </p:nvSpPr>
        <p:spPr>
          <a:xfrm>
            <a:off x="370238" y="10233561"/>
            <a:ext cx="13764862" cy="400110"/>
          </a:xfrm>
          <a:prstGeom prst="rect">
            <a:avLst/>
          </a:prstGeom>
        </p:spPr>
        <p:txBody>
          <a:bodyPr wrap="square">
            <a:spAutoFit/>
          </a:bodyPr>
          <a:lstStyle/>
          <a:p>
            <a:pPr marL="12700" marR="15240">
              <a:lnSpc>
                <a:spcPts val="770"/>
              </a:lnSpc>
              <a:spcBef>
                <a:spcPts val="240"/>
              </a:spcBef>
            </a:pPr>
            <a:r>
              <a:rPr lang="ru-RU" sz="800" b="1" spc="-60" dirty="0">
                <a:latin typeface="Verdana"/>
                <a:cs typeface="Verdana"/>
              </a:rPr>
              <a:t>Нормативные </a:t>
            </a:r>
            <a:r>
              <a:rPr lang="ru-RU" sz="800" b="1" spc="-65" dirty="0">
                <a:latin typeface="Verdana"/>
                <a:cs typeface="Verdana"/>
              </a:rPr>
              <a:t>акты: </a:t>
            </a:r>
            <a:r>
              <a:rPr lang="ru-RU" sz="800" spc="25" dirty="0">
                <a:latin typeface="Gothic Uralic"/>
                <a:cs typeface="Gothic Uralic"/>
              </a:rPr>
              <a:t>п. </a:t>
            </a:r>
            <a:r>
              <a:rPr lang="ru-RU" sz="800" dirty="0">
                <a:latin typeface="Gothic Uralic"/>
                <a:cs typeface="Gothic Uralic"/>
              </a:rPr>
              <a:t>3 </a:t>
            </a:r>
            <a:r>
              <a:rPr lang="ru-RU" sz="800" spc="5" dirty="0">
                <a:latin typeface="Gothic Uralic"/>
                <a:cs typeface="Gothic Uralic"/>
              </a:rPr>
              <a:t>ст. </a:t>
            </a:r>
            <a:r>
              <a:rPr lang="ru-RU" sz="800" dirty="0">
                <a:latin typeface="Gothic Uralic"/>
                <a:cs typeface="Gothic Uralic"/>
              </a:rPr>
              <a:t>401 ГК </a:t>
            </a:r>
            <a:r>
              <a:rPr lang="ru-RU" sz="800" spc="-15" dirty="0">
                <a:latin typeface="Gothic Uralic"/>
                <a:cs typeface="Gothic Uralic"/>
              </a:rPr>
              <a:t>РФ, </a:t>
            </a:r>
            <a:r>
              <a:rPr lang="ru-RU" sz="800" spc="25" dirty="0">
                <a:latin typeface="Gothic Uralic"/>
                <a:cs typeface="Gothic Uralic"/>
              </a:rPr>
              <a:t>п. </a:t>
            </a:r>
            <a:r>
              <a:rPr lang="ru-RU" sz="800" dirty="0">
                <a:latin typeface="Gothic Uralic"/>
                <a:cs typeface="Gothic Uralic"/>
              </a:rPr>
              <a:t>8 </a:t>
            </a:r>
            <a:r>
              <a:rPr lang="ru-RU" sz="800" spc="5" dirty="0">
                <a:latin typeface="Gothic Uralic"/>
                <a:cs typeface="Gothic Uralic"/>
              </a:rPr>
              <a:t>Постановления </a:t>
            </a:r>
            <a:r>
              <a:rPr lang="ru-RU" sz="800" spc="25" dirty="0">
                <a:latin typeface="Gothic Uralic"/>
                <a:cs typeface="Gothic Uralic"/>
              </a:rPr>
              <a:t>Пленума </a:t>
            </a:r>
            <a:r>
              <a:rPr lang="ru-RU" sz="800" dirty="0">
                <a:latin typeface="Gothic Uralic"/>
                <a:cs typeface="Gothic Uralic"/>
              </a:rPr>
              <a:t>Верховного  </a:t>
            </a:r>
            <a:r>
              <a:rPr lang="ru-RU" sz="800" spc="-10" dirty="0">
                <a:latin typeface="Gothic Uralic"/>
                <a:cs typeface="Gothic Uralic"/>
              </a:rPr>
              <a:t>Суда </a:t>
            </a:r>
            <a:r>
              <a:rPr lang="ru-RU" sz="800" spc="-15" dirty="0">
                <a:latin typeface="Gothic Uralic"/>
                <a:cs typeface="Gothic Uralic"/>
              </a:rPr>
              <a:t>РФ </a:t>
            </a:r>
            <a:r>
              <a:rPr lang="ru-RU" sz="800" spc="5" dirty="0">
                <a:latin typeface="Gothic Uralic"/>
                <a:cs typeface="Gothic Uralic"/>
              </a:rPr>
              <a:t>от </a:t>
            </a:r>
            <a:r>
              <a:rPr lang="ru-RU" sz="800" spc="-5" dirty="0">
                <a:latin typeface="Gothic Uralic"/>
                <a:cs typeface="Gothic Uralic"/>
              </a:rPr>
              <a:t>24.03.2016 </a:t>
            </a:r>
            <a:r>
              <a:rPr lang="ru-RU" sz="800" spc="65" dirty="0">
                <a:latin typeface="Gothic Uralic"/>
                <a:cs typeface="Gothic Uralic"/>
              </a:rPr>
              <a:t>№ </a:t>
            </a:r>
            <a:r>
              <a:rPr lang="ru-RU" sz="800" dirty="0">
                <a:latin typeface="Gothic Uralic"/>
                <a:cs typeface="Gothic Uralic"/>
              </a:rPr>
              <a:t>7, </a:t>
            </a:r>
            <a:r>
              <a:rPr lang="ru-RU" sz="800" spc="10" dirty="0">
                <a:latin typeface="Gothic Uralic"/>
                <a:cs typeface="Gothic Uralic"/>
              </a:rPr>
              <a:t>Постановление </a:t>
            </a:r>
            <a:r>
              <a:rPr lang="ru-RU" sz="800" spc="5" dirty="0">
                <a:latin typeface="Gothic Uralic"/>
                <a:cs typeface="Gothic Uralic"/>
              </a:rPr>
              <a:t>Президиума </a:t>
            </a:r>
            <a:r>
              <a:rPr lang="ru-RU" sz="800" spc="-15" dirty="0">
                <a:latin typeface="Gothic Uralic"/>
                <a:cs typeface="Gothic Uralic"/>
              </a:rPr>
              <a:t>ВАС РФ </a:t>
            </a:r>
            <a:r>
              <a:rPr lang="ru-RU" sz="800" spc="5" dirty="0">
                <a:latin typeface="Gothic Uralic"/>
                <a:cs typeface="Gothic Uralic"/>
              </a:rPr>
              <a:t>от</a:t>
            </a:r>
            <a:r>
              <a:rPr lang="ru-RU" sz="800" spc="-105" dirty="0">
                <a:latin typeface="Gothic Uralic"/>
                <a:cs typeface="Gothic Uralic"/>
              </a:rPr>
              <a:t> </a:t>
            </a:r>
            <a:r>
              <a:rPr lang="ru-RU" sz="800" spc="-5" dirty="0">
                <a:latin typeface="Gothic Uralic"/>
                <a:cs typeface="Gothic Uralic"/>
              </a:rPr>
              <a:t>21.06.2012</a:t>
            </a:r>
            <a:r>
              <a:rPr lang="ru-RU" sz="800" dirty="0">
                <a:latin typeface="Gothic Uralic"/>
                <a:cs typeface="Gothic Uralic"/>
              </a:rPr>
              <a:t> </a:t>
            </a:r>
            <a:r>
              <a:rPr lang="ru-RU" sz="800" spc="65" dirty="0">
                <a:latin typeface="Gothic Uralic"/>
                <a:cs typeface="Gothic Uralic"/>
              </a:rPr>
              <a:t>№</a:t>
            </a:r>
            <a:r>
              <a:rPr lang="ru-RU" sz="800" spc="-5" dirty="0">
                <a:latin typeface="Gothic Uralic"/>
                <a:cs typeface="Gothic Uralic"/>
              </a:rPr>
              <a:t> 3352/12);</a:t>
            </a:r>
            <a:r>
              <a:rPr lang="ru-RU" sz="800" spc="-20" dirty="0">
                <a:latin typeface="Gothic Uralic"/>
                <a:cs typeface="Gothic Uralic"/>
              </a:rPr>
              <a:t> </a:t>
            </a:r>
            <a:r>
              <a:rPr lang="ru-RU" sz="800" spc="25" dirty="0">
                <a:latin typeface="Gothic Uralic"/>
                <a:cs typeface="Gothic Uralic"/>
              </a:rPr>
              <a:t>п.</a:t>
            </a:r>
            <a:r>
              <a:rPr lang="ru-RU" sz="800" spc="10" dirty="0">
                <a:latin typeface="Gothic Uralic"/>
                <a:cs typeface="Gothic Uralic"/>
              </a:rPr>
              <a:t> </a:t>
            </a:r>
            <a:r>
              <a:rPr lang="ru-RU" sz="800" dirty="0">
                <a:latin typeface="Gothic Uralic"/>
                <a:cs typeface="Gothic Uralic"/>
              </a:rPr>
              <a:t>5 </a:t>
            </a:r>
            <a:r>
              <a:rPr lang="ru-RU" sz="800" spc="5" dirty="0">
                <a:latin typeface="Gothic Uralic"/>
                <a:cs typeface="Gothic Uralic"/>
              </a:rPr>
              <a:t>Постановления</a:t>
            </a:r>
            <a:r>
              <a:rPr lang="ru-RU" sz="800" spc="-25" dirty="0">
                <a:latin typeface="Gothic Uralic"/>
                <a:cs typeface="Gothic Uralic"/>
              </a:rPr>
              <a:t> </a:t>
            </a:r>
            <a:r>
              <a:rPr lang="ru-RU" sz="800" spc="25" dirty="0">
                <a:latin typeface="Gothic Uralic"/>
                <a:cs typeface="Gothic Uralic"/>
              </a:rPr>
              <a:t>Пленума</a:t>
            </a:r>
            <a:r>
              <a:rPr lang="ru-RU" sz="800" spc="-20" dirty="0">
                <a:latin typeface="Gothic Uralic"/>
                <a:cs typeface="Gothic Uralic"/>
              </a:rPr>
              <a:t> </a:t>
            </a:r>
            <a:r>
              <a:rPr lang="ru-RU" sz="800" dirty="0">
                <a:latin typeface="Gothic Uralic"/>
                <a:cs typeface="Gothic Uralic"/>
              </a:rPr>
              <a:t>Верховного</a:t>
            </a:r>
            <a:r>
              <a:rPr lang="ru-RU" sz="800" spc="-30" dirty="0">
                <a:latin typeface="Gothic Uralic"/>
                <a:cs typeface="Gothic Uralic"/>
              </a:rPr>
              <a:t> </a:t>
            </a:r>
            <a:r>
              <a:rPr lang="ru-RU" sz="800" spc="-10" dirty="0">
                <a:latin typeface="Gothic Uralic"/>
                <a:cs typeface="Gothic Uralic"/>
              </a:rPr>
              <a:t>Суда</a:t>
            </a:r>
            <a:r>
              <a:rPr lang="ru-RU" sz="800" spc="-5" dirty="0">
                <a:latin typeface="Gothic Uralic"/>
                <a:cs typeface="Gothic Uralic"/>
              </a:rPr>
              <a:t> </a:t>
            </a:r>
            <a:r>
              <a:rPr lang="ru-RU" sz="800" spc="-15" dirty="0">
                <a:latin typeface="Gothic Uralic"/>
                <a:cs typeface="Gothic Uralic"/>
              </a:rPr>
              <a:t>РФ</a:t>
            </a:r>
            <a:r>
              <a:rPr lang="ru-RU" sz="800" spc="5" dirty="0">
                <a:latin typeface="Gothic Uralic"/>
                <a:cs typeface="Gothic Uralic"/>
              </a:rPr>
              <a:t> от</a:t>
            </a:r>
            <a:r>
              <a:rPr lang="ru-RU" sz="800" dirty="0">
                <a:latin typeface="Gothic Uralic"/>
                <a:cs typeface="Gothic Uralic"/>
              </a:rPr>
              <a:t> </a:t>
            </a:r>
            <a:r>
              <a:rPr lang="ru-RU" sz="800" spc="-5" dirty="0">
                <a:latin typeface="Gothic Uralic"/>
                <a:cs typeface="Gothic Uralic"/>
              </a:rPr>
              <a:t>24.03.2016</a:t>
            </a:r>
            <a:r>
              <a:rPr lang="ru-RU" sz="800" spc="-35" dirty="0">
                <a:latin typeface="Gothic Uralic"/>
                <a:cs typeface="Gothic Uralic"/>
              </a:rPr>
              <a:t> </a:t>
            </a:r>
            <a:r>
              <a:rPr lang="ru-RU" sz="800" spc="65" dirty="0">
                <a:latin typeface="Gothic Uralic"/>
                <a:cs typeface="Gothic Uralic"/>
              </a:rPr>
              <a:t>№</a:t>
            </a:r>
            <a:r>
              <a:rPr lang="ru-RU" sz="800" spc="15" dirty="0">
                <a:latin typeface="Gothic Uralic"/>
                <a:cs typeface="Gothic Uralic"/>
              </a:rPr>
              <a:t> </a:t>
            </a:r>
            <a:r>
              <a:rPr lang="ru-RU" sz="800" spc="-5" dirty="0">
                <a:latin typeface="Gothic Uralic"/>
                <a:cs typeface="Gothic Uralic"/>
              </a:rPr>
              <a:t>7;</a:t>
            </a:r>
            <a:r>
              <a:rPr lang="ru-RU" sz="800" dirty="0">
                <a:latin typeface="Gothic Uralic"/>
                <a:cs typeface="Gothic Uralic"/>
              </a:rPr>
              <a:t> </a:t>
            </a:r>
            <a:r>
              <a:rPr lang="ru-RU" sz="800" spc="5" dirty="0">
                <a:latin typeface="Gothic Uralic"/>
                <a:cs typeface="Gothic Uralic"/>
              </a:rPr>
              <a:t>Постановление Арбитражного </a:t>
            </a:r>
            <a:r>
              <a:rPr lang="ru-RU" sz="800" spc="-10" dirty="0">
                <a:latin typeface="Gothic Uralic"/>
                <a:cs typeface="Gothic Uralic"/>
              </a:rPr>
              <a:t>суда </a:t>
            </a:r>
            <a:r>
              <a:rPr lang="ru-RU" sz="800" spc="5" dirty="0">
                <a:latin typeface="Gothic Uralic"/>
                <a:cs typeface="Gothic Uralic"/>
              </a:rPr>
              <a:t>Западно-Сибирского округа от</a:t>
            </a:r>
            <a:r>
              <a:rPr lang="ru-RU" sz="800" spc="-95" dirty="0">
                <a:latin typeface="Gothic Uralic"/>
                <a:cs typeface="Gothic Uralic"/>
              </a:rPr>
              <a:t> </a:t>
            </a:r>
            <a:r>
              <a:rPr lang="ru-RU" sz="800" spc="-5" dirty="0">
                <a:latin typeface="Gothic Uralic"/>
                <a:cs typeface="Gothic Uralic"/>
              </a:rPr>
              <a:t>23.10.2017</a:t>
            </a:r>
            <a:r>
              <a:rPr lang="ru-RU" sz="800" dirty="0">
                <a:latin typeface="Gothic Uralic"/>
                <a:cs typeface="Gothic Uralic"/>
              </a:rPr>
              <a:t> </a:t>
            </a:r>
            <a:r>
              <a:rPr lang="ru-RU" sz="800" spc="65" dirty="0">
                <a:latin typeface="Gothic Uralic"/>
                <a:cs typeface="Gothic Uralic"/>
              </a:rPr>
              <a:t>№ </a:t>
            </a:r>
            <a:r>
              <a:rPr lang="ru-RU" sz="800" spc="-5" dirty="0">
                <a:latin typeface="Gothic Uralic"/>
                <a:cs typeface="Gothic Uralic"/>
              </a:rPr>
              <a:t>Ф04-4043/2017 </a:t>
            </a:r>
            <a:r>
              <a:rPr lang="ru-RU" sz="800" spc="25" dirty="0">
                <a:latin typeface="Gothic Uralic"/>
                <a:cs typeface="Gothic Uralic"/>
              </a:rPr>
              <a:t>по </a:t>
            </a:r>
            <a:r>
              <a:rPr lang="ru-RU" sz="800" spc="-10" dirty="0">
                <a:latin typeface="Gothic Uralic"/>
                <a:cs typeface="Gothic Uralic"/>
              </a:rPr>
              <a:t>делу </a:t>
            </a:r>
            <a:r>
              <a:rPr lang="ru-RU" sz="800" spc="65" dirty="0">
                <a:latin typeface="Gothic Uralic"/>
                <a:cs typeface="Gothic Uralic"/>
              </a:rPr>
              <a:t>№ </a:t>
            </a:r>
            <a:r>
              <a:rPr lang="ru-RU" sz="800" spc="-5" dirty="0">
                <a:latin typeface="Gothic Uralic"/>
                <a:cs typeface="Gothic Uralic"/>
              </a:rPr>
              <a:t>А46-15971/2016; </a:t>
            </a:r>
            <a:r>
              <a:rPr lang="ru-RU" sz="800" spc="10" dirty="0">
                <a:latin typeface="Gothic Uralic"/>
                <a:cs typeface="Gothic Uralic"/>
              </a:rPr>
              <a:t>Постановление </a:t>
            </a:r>
            <a:r>
              <a:rPr lang="ru-RU" sz="800" spc="15" dirty="0">
                <a:latin typeface="Gothic Uralic"/>
                <a:cs typeface="Gothic Uralic"/>
              </a:rPr>
              <a:t>Восьмого  </a:t>
            </a:r>
            <a:r>
              <a:rPr lang="ru-RU" sz="800" spc="5" dirty="0">
                <a:latin typeface="Gothic Uralic"/>
                <a:cs typeface="Gothic Uralic"/>
              </a:rPr>
              <a:t>арбитражного</a:t>
            </a:r>
            <a:r>
              <a:rPr lang="ru-RU" sz="800" spc="-40" dirty="0">
                <a:latin typeface="Gothic Uralic"/>
                <a:cs typeface="Gothic Uralic"/>
              </a:rPr>
              <a:t> </a:t>
            </a:r>
            <a:r>
              <a:rPr lang="ru-RU" sz="800" spc="15" dirty="0">
                <a:latin typeface="Gothic Uralic"/>
                <a:cs typeface="Gothic Uralic"/>
              </a:rPr>
              <a:t>апелляционного</a:t>
            </a:r>
            <a:r>
              <a:rPr lang="ru-RU" sz="800" spc="-30" dirty="0">
                <a:latin typeface="Gothic Uralic"/>
                <a:cs typeface="Gothic Uralic"/>
              </a:rPr>
              <a:t> </a:t>
            </a:r>
            <a:r>
              <a:rPr lang="ru-RU" sz="800" spc="-10" dirty="0">
                <a:latin typeface="Gothic Uralic"/>
                <a:cs typeface="Gothic Uralic"/>
              </a:rPr>
              <a:t>суда </a:t>
            </a:r>
            <a:r>
              <a:rPr lang="ru-RU" sz="800" spc="5" dirty="0">
                <a:latin typeface="Gothic Uralic"/>
                <a:cs typeface="Gothic Uralic"/>
              </a:rPr>
              <a:t>от</a:t>
            </a:r>
            <a:r>
              <a:rPr lang="ru-RU" sz="800" dirty="0">
                <a:latin typeface="Gothic Uralic"/>
                <a:cs typeface="Gothic Uralic"/>
              </a:rPr>
              <a:t> </a:t>
            </a:r>
            <a:r>
              <a:rPr lang="ru-RU" sz="800" spc="-5" dirty="0">
                <a:latin typeface="Gothic Uralic"/>
                <a:cs typeface="Gothic Uralic"/>
              </a:rPr>
              <a:t>15.06.2017 </a:t>
            </a:r>
            <a:r>
              <a:rPr lang="ru-RU" sz="800" spc="25" dirty="0">
                <a:latin typeface="Gothic Uralic"/>
                <a:cs typeface="Gothic Uralic"/>
              </a:rPr>
              <a:t>по</a:t>
            </a:r>
            <a:r>
              <a:rPr lang="ru-RU" sz="800" spc="-30" dirty="0">
                <a:latin typeface="Gothic Uralic"/>
                <a:cs typeface="Gothic Uralic"/>
              </a:rPr>
              <a:t> </a:t>
            </a:r>
            <a:r>
              <a:rPr lang="ru-RU" sz="800" spc="-10" dirty="0">
                <a:latin typeface="Gothic Uralic"/>
                <a:cs typeface="Gothic Uralic"/>
              </a:rPr>
              <a:t>делу</a:t>
            </a:r>
            <a:r>
              <a:rPr lang="ru-RU" sz="800" spc="-25" dirty="0">
                <a:latin typeface="Gothic Uralic"/>
                <a:cs typeface="Gothic Uralic"/>
              </a:rPr>
              <a:t> </a:t>
            </a:r>
            <a:r>
              <a:rPr lang="ru-RU" sz="800" spc="65" dirty="0">
                <a:latin typeface="Gothic Uralic"/>
                <a:cs typeface="Gothic Uralic"/>
              </a:rPr>
              <a:t>№</a:t>
            </a:r>
            <a:r>
              <a:rPr lang="ru-RU" sz="800" spc="15" dirty="0">
                <a:latin typeface="Gothic Uralic"/>
                <a:cs typeface="Gothic Uralic"/>
              </a:rPr>
              <a:t> </a:t>
            </a:r>
            <a:r>
              <a:rPr lang="ru-RU" sz="800" spc="-5" dirty="0">
                <a:latin typeface="Gothic Uralic"/>
                <a:cs typeface="Gothic Uralic"/>
              </a:rPr>
              <a:t>А46-15971/2016;  </a:t>
            </a:r>
            <a:r>
              <a:rPr lang="ru-RU" sz="800" spc="5" dirty="0">
                <a:latin typeface="Gothic Uralic"/>
                <a:cs typeface="Gothic Uralic"/>
              </a:rPr>
              <a:t>Постановление Арбитражного </a:t>
            </a:r>
            <a:r>
              <a:rPr lang="ru-RU" sz="800" spc="-10" dirty="0">
                <a:latin typeface="Gothic Uralic"/>
                <a:cs typeface="Gothic Uralic"/>
              </a:rPr>
              <a:t>суда </a:t>
            </a:r>
            <a:r>
              <a:rPr lang="ru-RU" sz="800" dirty="0">
                <a:latin typeface="Gothic Uralic"/>
                <a:cs typeface="Gothic Uralic"/>
              </a:rPr>
              <a:t>Поволжского </a:t>
            </a:r>
            <a:r>
              <a:rPr lang="ru-RU" sz="800" spc="5" dirty="0">
                <a:latin typeface="Gothic Uralic"/>
                <a:cs typeface="Gothic Uralic"/>
              </a:rPr>
              <a:t>округа от</a:t>
            </a:r>
            <a:r>
              <a:rPr lang="ru-RU" sz="800" spc="-120" dirty="0">
                <a:latin typeface="Gothic Uralic"/>
                <a:cs typeface="Gothic Uralic"/>
              </a:rPr>
              <a:t> </a:t>
            </a:r>
            <a:r>
              <a:rPr lang="ru-RU" sz="800" spc="-5" dirty="0">
                <a:latin typeface="Gothic Uralic"/>
                <a:cs typeface="Gothic Uralic"/>
              </a:rPr>
              <a:t>15.02.2018</a:t>
            </a:r>
            <a:r>
              <a:rPr lang="ru-RU" sz="800" dirty="0">
                <a:latin typeface="Gothic Uralic"/>
                <a:cs typeface="Gothic Uralic"/>
              </a:rPr>
              <a:t> </a:t>
            </a:r>
            <a:r>
              <a:rPr lang="ru-RU" sz="800" spc="65" dirty="0">
                <a:latin typeface="Gothic Uralic"/>
                <a:cs typeface="Gothic Uralic"/>
              </a:rPr>
              <a:t>№</a:t>
            </a:r>
            <a:r>
              <a:rPr lang="ru-RU" sz="800" spc="-10" dirty="0">
                <a:latin typeface="Gothic Uralic"/>
                <a:cs typeface="Gothic Uralic"/>
              </a:rPr>
              <a:t> </a:t>
            </a:r>
            <a:r>
              <a:rPr lang="ru-RU" sz="800" spc="-5" dirty="0">
                <a:latin typeface="Gothic Uralic"/>
                <a:cs typeface="Gothic Uralic"/>
              </a:rPr>
              <a:t>Ф06-29367/2018</a:t>
            </a:r>
            <a:r>
              <a:rPr lang="ru-RU" sz="800" spc="-40" dirty="0">
                <a:latin typeface="Gothic Uralic"/>
                <a:cs typeface="Gothic Uralic"/>
              </a:rPr>
              <a:t> </a:t>
            </a:r>
            <a:r>
              <a:rPr lang="ru-RU" sz="800" spc="25" dirty="0">
                <a:latin typeface="Gothic Uralic"/>
                <a:cs typeface="Gothic Uralic"/>
              </a:rPr>
              <a:t>по</a:t>
            </a:r>
            <a:r>
              <a:rPr lang="ru-RU" sz="800" spc="-10" dirty="0">
                <a:latin typeface="Gothic Uralic"/>
                <a:cs typeface="Gothic Uralic"/>
              </a:rPr>
              <a:t> делу</a:t>
            </a:r>
            <a:r>
              <a:rPr lang="ru-RU" sz="800" spc="-15" dirty="0">
                <a:latin typeface="Gothic Uralic"/>
                <a:cs typeface="Gothic Uralic"/>
              </a:rPr>
              <a:t> </a:t>
            </a:r>
            <a:r>
              <a:rPr lang="ru-RU" sz="800" spc="65" dirty="0">
                <a:latin typeface="Gothic Uralic"/>
                <a:cs typeface="Gothic Uralic"/>
              </a:rPr>
              <a:t>№</a:t>
            </a:r>
            <a:r>
              <a:rPr lang="ru-RU" sz="800" spc="-10" dirty="0">
                <a:latin typeface="Gothic Uralic"/>
                <a:cs typeface="Gothic Uralic"/>
              </a:rPr>
              <a:t> </a:t>
            </a:r>
            <a:r>
              <a:rPr lang="ru-RU" sz="800" spc="-5" dirty="0">
                <a:latin typeface="Gothic Uralic"/>
                <a:cs typeface="Gothic Uralic"/>
              </a:rPr>
              <a:t>А72-1268/2017;</a:t>
            </a:r>
            <a:r>
              <a:rPr lang="ru-RU" sz="800" spc="-35" dirty="0">
                <a:latin typeface="Gothic Uralic"/>
                <a:cs typeface="Gothic Uralic"/>
              </a:rPr>
              <a:t> </a:t>
            </a:r>
            <a:r>
              <a:rPr lang="ru-RU" sz="800" spc="25" dirty="0">
                <a:latin typeface="Gothic Uralic"/>
                <a:cs typeface="Gothic Uralic"/>
              </a:rPr>
              <a:t>п.</a:t>
            </a:r>
            <a:r>
              <a:rPr lang="ru-RU" sz="800" dirty="0">
                <a:latin typeface="Gothic Uralic"/>
                <a:cs typeface="Gothic Uralic"/>
              </a:rPr>
              <a:t> 10</a:t>
            </a:r>
            <a:r>
              <a:rPr lang="ru-RU" sz="800" spc="-5" dirty="0">
                <a:latin typeface="Gothic Uralic"/>
                <a:cs typeface="Gothic Uralic"/>
              </a:rPr>
              <a:t> </a:t>
            </a:r>
            <a:r>
              <a:rPr lang="ru-RU" sz="800" spc="5" dirty="0">
                <a:latin typeface="Gothic Uralic"/>
                <a:cs typeface="Gothic Uralic"/>
              </a:rPr>
              <a:t>Постановления</a:t>
            </a:r>
            <a:r>
              <a:rPr lang="ru-RU" sz="800" spc="-30" dirty="0">
                <a:latin typeface="Gothic Uralic"/>
                <a:cs typeface="Gothic Uralic"/>
              </a:rPr>
              <a:t> </a:t>
            </a:r>
            <a:r>
              <a:rPr lang="ru-RU" sz="800" spc="25" dirty="0">
                <a:latin typeface="Gothic Uralic"/>
                <a:cs typeface="Gothic Uralic"/>
              </a:rPr>
              <a:t>Пленума </a:t>
            </a:r>
            <a:r>
              <a:rPr lang="ru-RU" sz="800" dirty="0">
                <a:latin typeface="Gothic Uralic"/>
                <a:cs typeface="Gothic Uralic"/>
              </a:rPr>
              <a:t>Верховного </a:t>
            </a:r>
            <a:r>
              <a:rPr lang="ru-RU" sz="800" spc="-10" dirty="0">
                <a:latin typeface="Gothic Uralic"/>
                <a:cs typeface="Gothic Uralic"/>
              </a:rPr>
              <a:t>Суда </a:t>
            </a:r>
            <a:r>
              <a:rPr lang="ru-RU" sz="800" spc="-15" dirty="0">
                <a:latin typeface="Gothic Uralic"/>
                <a:cs typeface="Gothic Uralic"/>
              </a:rPr>
              <a:t>РФ </a:t>
            </a:r>
            <a:r>
              <a:rPr lang="ru-RU" sz="800" spc="5" dirty="0">
                <a:latin typeface="Gothic Uralic"/>
                <a:cs typeface="Gothic Uralic"/>
              </a:rPr>
              <a:t>от </a:t>
            </a:r>
            <a:r>
              <a:rPr lang="ru-RU" sz="800" spc="-5" dirty="0">
                <a:latin typeface="Gothic Uralic"/>
                <a:cs typeface="Gothic Uralic"/>
              </a:rPr>
              <a:t>24.03.2016 </a:t>
            </a:r>
            <a:r>
              <a:rPr lang="ru-RU" sz="800" spc="65" dirty="0">
                <a:latin typeface="Gothic Uralic"/>
                <a:cs typeface="Gothic Uralic"/>
              </a:rPr>
              <a:t>№</a:t>
            </a:r>
            <a:r>
              <a:rPr lang="ru-RU" sz="800" spc="-70" dirty="0">
                <a:latin typeface="Gothic Uralic"/>
                <a:cs typeface="Gothic Uralic"/>
              </a:rPr>
              <a:t> </a:t>
            </a:r>
            <a:r>
              <a:rPr lang="ru-RU" sz="800" dirty="0">
                <a:latin typeface="Gothic Uralic"/>
                <a:cs typeface="Gothic Uralic"/>
              </a:rPr>
              <a:t>7</a:t>
            </a:r>
          </a:p>
        </p:txBody>
      </p:sp>
      <p:sp>
        <p:nvSpPr>
          <p:cNvPr id="96" name="object 4"/>
          <p:cNvSpPr txBox="1"/>
          <p:nvPr/>
        </p:nvSpPr>
        <p:spPr>
          <a:xfrm>
            <a:off x="455070" y="2828674"/>
            <a:ext cx="336194"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01</a:t>
            </a:r>
            <a:endParaRPr sz="2400" dirty="0">
              <a:solidFill>
                <a:srgbClr val="EF5237"/>
              </a:solidFill>
              <a:latin typeface="Arial"/>
              <a:cs typeface="Arial"/>
            </a:endParaRPr>
          </a:p>
        </p:txBody>
      </p:sp>
      <p:sp>
        <p:nvSpPr>
          <p:cNvPr id="97" name="object 7"/>
          <p:cNvSpPr txBox="1"/>
          <p:nvPr/>
        </p:nvSpPr>
        <p:spPr>
          <a:xfrm>
            <a:off x="463761" y="4319454"/>
            <a:ext cx="430073"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02</a:t>
            </a:r>
            <a:endParaRPr sz="1800" dirty="0">
              <a:solidFill>
                <a:srgbClr val="EF5237"/>
              </a:solidFill>
              <a:latin typeface="Arial"/>
              <a:cs typeface="Arial"/>
            </a:endParaRPr>
          </a:p>
        </p:txBody>
      </p:sp>
      <p:sp>
        <p:nvSpPr>
          <p:cNvPr id="98" name="object 10"/>
          <p:cNvSpPr txBox="1"/>
          <p:nvPr/>
        </p:nvSpPr>
        <p:spPr>
          <a:xfrm>
            <a:off x="436706" y="6701007"/>
            <a:ext cx="4491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03</a:t>
            </a:r>
            <a:endParaRPr sz="1800" dirty="0">
              <a:solidFill>
                <a:srgbClr val="EF5237"/>
              </a:solidFill>
              <a:latin typeface="Arial"/>
              <a:cs typeface="Arial"/>
            </a:endParaRPr>
          </a:p>
        </p:txBody>
      </p:sp>
      <p:sp>
        <p:nvSpPr>
          <p:cNvPr id="99" name="object 13"/>
          <p:cNvSpPr txBox="1"/>
          <p:nvPr/>
        </p:nvSpPr>
        <p:spPr>
          <a:xfrm>
            <a:off x="436706" y="7686675"/>
            <a:ext cx="4491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04</a:t>
            </a:r>
            <a:endParaRPr sz="1800" dirty="0">
              <a:solidFill>
                <a:srgbClr val="EF5237"/>
              </a:solidFill>
              <a:latin typeface="Arial"/>
              <a:cs typeface="Arial"/>
            </a:endParaRPr>
          </a:p>
        </p:txBody>
      </p:sp>
      <p:sp>
        <p:nvSpPr>
          <p:cNvPr id="100" name="object 16"/>
          <p:cNvSpPr txBox="1"/>
          <p:nvPr/>
        </p:nvSpPr>
        <p:spPr>
          <a:xfrm>
            <a:off x="460557" y="8142719"/>
            <a:ext cx="391972"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05</a:t>
            </a:r>
            <a:endParaRPr sz="1800" dirty="0">
              <a:solidFill>
                <a:srgbClr val="EF5237"/>
              </a:solidFill>
              <a:latin typeface="Arial"/>
              <a:cs typeface="Arial"/>
            </a:endParaRPr>
          </a:p>
        </p:txBody>
      </p:sp>
      <p:sp>
        <p:nvSpPr>
          <p:cNvPr id="101" name="object 19"/>
          <p:cNvSpPr txBox="1"/>
          <p:nvPr/>
        </p:nvSpPr>
        <p:spPr>
          <a:xfrm>
            <a:off x="460557" y="8601075"/>
            <a:ext cx="430073"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06</a:t>
            </a:r>
            <a:endParaRPr sz="2400" dirty="0">
              <a:solidFill>
                <a:srgbClr val="EF5237"/>
              </a:solidFill>
              <a:latin typeface="Arial"/>
              <a:cs typeface="Arial"/>
            </a:endParaRPr>
          </a:p>
        </p:txBody>
      </p:sp>
      <p:sp>
        <p:nvSpPr>
          <p:cNvPr id="102" name="object 22"/>
          <p:cNvSpPr txBox="1"/>
          <p:nvPr/>
        </p:nvSpPr>
        <p:spPr>
          <a:xfrm>
            <a:off x="473973" y="9133319"/>
            <a:ext cx="391972"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07</a:t>
            </a:r>
            <a:endParaRPr sz="1800" dirty="0">
              <a:solidFill>
                <a:srgbClr val="EF5237"/>
              </a:solidFill>
              <a:latin typeface="Arial"/>
              <a:cs typeface="Arial"/>
            </a:endParaRPr>
          </a:p>
        </p:txBody>
      </p:sp>
      <p:sp>
        <p:nvSpPr>
          <p:cNvPr id="103" name="object 25"/>
          <p:cNvSpPr txBox="1"/>
          <p:nvPr/>
        </p:nvSpPr>
        <p:spPr>
          <a:xfrm>
            <a:off x="460557" y="9487834"/>
            <a:ext cx="401421" cy="382156"/>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EF5237"/>
                </a:solidFill>
                <a:latin typeface="Arial"/>
                <a:cs typeface="Arial"/>
              </a:rPr>
              <a:t>08</a:t>
            </a:r>
            <a:endParaRPr sz="1800" dirty="0">
              <a:solidFill>
                <a:srgbClr val="EF5237"/>
              </a:solidFill>
              <a:latin typeface="Arial"/>
              <a:cs typeface="Arial"/>
            </a:endParaRPr>
          </a:p>
        </p:txBody>
      </p:sp>
      <p:pic>
        <p:nvPicPr>
          <p:cNvPr id="106" name="Рисунок 1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4100" y="8228134"/>
            <a:ext cx="624616" cy="624616"/>
          </a:xfrm>
          <a:prstGeom prst="rect">
            <a:avLst/>
          </a:prstGeom>
        </p:spPr>
      </p:pic>
      <p:sp>
        <p:nvSpPr>
          <p:cNvPr id="33" name="Прямоугольник 32"/>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Рисунок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1992234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2"/>
          <p:cNvSpPr txBox="1">
            <a:spLocks noGrp="1"/>
          </p:cNvSpPr>
          <p:nvPr>
            <p:ph type="title"/>
          </p:nvPr>
        </p:nvSpPr>
        <p:spPr>
          <a:xfrm>
            <a:off x="688838" y="946245"/>
            <a:ext cx="10689295" cy="750847"/>
          </a:xfrm>
          <a:prstGeom prst="rect">
            <a:avLst/>
          </a:prstGeom>
        </p:spPr>
        <p:txBody>
          <a:bodyPr vert="horz" wrap="square" lIns="0" tIns="12065" rIns="0" bIns="0" rtlCol="0">
            <a:spAutoFit/>
          </a:bodyPr>
          <a:lstStyle/>
          <a:p>
            <a:pPr marL="12700">
              <a:spcBef>
                <a:spcPts val="95"/>
              </a:spcBef>
              <a:tabLst>
                <a:tab pos="1505585" algn="l"/>
              </a:tabLst>
            </a:pPr>
            <a:r>
              <a:rPr sz="2400" kern="1200" spc="-95" dirty="0" err="1">
                <a:solidFill>
                  <a:srgbClr val="EF5237"/>
                </a:solidFill>
                <a:latin typeface="Verdana"/>
                <a:ea typeface="+mn-ea"/>
                <a:cs typeface="Verdana"/>
              </a:rPr>
              <a:t>Изменени</a:t>
            </a:r>
            <a:r>
              <a:rPr lang="ru-RU" sz="2400" kern="1200" spc="-95" dirty="0">
                <a:solidFill>
                  <a:srgbClr val="EF5237"/>
                </a:solidFill>
                <a:latin typeface="Verdana"/>
                <a:ea typeface="+mn-ea"/>
                <a:cs typeface="Verdana"/>
              </a:rPr>
              <a:t>е </a:t>
            </a:r>
            <a:r>
              <a:rPr sz="2400" kern="1200" spc="-95" dirty="0" err="1">
                <a:solidFill>
                  <a:srgbClr val="EF5237"/>
                </a:solidFill>
                <a:latin typeface="Verdana"/>
                <a:ea typeface="+mn-ea"/>
                <a:cs typeface="Verdana"/>
              </a:rPr>
              <a:t>договоров</a:t>
            </a:r>
            <a:r>
              <a:rPr lang="ru-RU" sz="2400" kern="1200" spc="-95" dirty="0">
                <a:solidFill>
                  <a:srgbClr val="EF5237"/>
                </a:solidFill>
                <a:latin typeface="Verdana"/>
                <a:ea typeface="+mn-ea"/>
                <a:cs typeface="Verdana"/>
              </a:rPr>
              <a:t> </a:t>
            </a:r>
            <a:r>
              <a:rPr sz="2400" b="0" kern="1200" spc="-95" dirty="0" err="1">
                <a:solidFill>
                  <a:srgbClr val="EF5237"/>
                </a:solidFill>
                <a:latin typeface="Verdana"/>
                <a:ea typeface="+mn-ea"/>
                <a:cs typeface="Verdana"/>
              </a:rPr>
              <a:t>при</a:t>
            </a:r>
            <a:r>
              <a:rPr sz="2400" b="0" kern="1200" spc="-95" dirty="0">
                <a:solidFill>
                  <a:srgbClr val="EF5237"/>
                </a:solidFill>
                <a:latin typeface="Verdana"/>
                <a:ea typeface="+mn-ea"/>
                <a:cs typeface="Verdana"/>
              </a:rPr>
              <a:t> наступлении обстоятельств непреодолимой силы</a:t>
            </a:r>
          </a:p>
        </p:txBody>
      </p:sp>
      <p:sp>
        <p:nvSpPr>
          <p:cNvPr id="13" name="object 3"/>
          <p:cNvSpPr txBox="1"/>
          <p:nvPr/>
        </p:nvSpPr>
        <p:spPr>
          <a:xfrm>
            <a:off x="842671" y="1854753"/>
            <a:ext cx="6493754" cy="4079322"/>
          </a:xfrm>
          <a:prstGeom prst="rect">
            <a:avLst/>
          </a:prstGeom>
        </p:spPr>
        <p:txBody>
          <a:bodyPr vert="horz" wrap="square" lIns="0" tIns="21590" rIns="0" bIns="0" rtlCol="0">
            <a:spAutoFit/>
          </a:bodyPr>
          <a:lstStyle/>
          <a:p>
            <a:pPr marL="12700">
              <a:spcBef>
                <a:spcPts val="170"/>
              </a:spcBef>
            </a:pPr>
            <a:r>
              <a:rPr sz="1400" b="1" spc="-70" dirty="0">
                <a:latin typeface="Verdana"/>
                <a:cs typeface="Verdana"/>
              </a:rPr>
              <a:t>Подготовьте соглашение </a:t>
            </a:r>
            <a:r>
              <a:rPr sz="1400" b="1" spc="-125" dirty="0">
                <a:latin typeface="Verdana"/>
                <a:cs typeface="Verdana"/>
              </a:rPr>
              <a:t>к</a:t>
            </a:r>
            <a:r>
              <a:rPr sz="1400" b="1" spc="-25" dirty="0">
                <a:latin typeface="Verdana"/>
                <a:cs typeface="Verdana"/>
              </a:rPr>
              <a:t> </a:t>
            </a:r>
            <a:r>
              <a:rPr sz="1400" b="1" spc="-65" dirty="0">
                <a:latin typeface="Verdana"/>
                <a:cs typeface="Verdana"/>
              </a:rPr>
              <a:t>договору</a:t>
            </a:r>
            <a:endParaRPr sz="1400" dirty="0">
              <a:latin typeface="Verdana"/>
              <a:cs typeface="Verdana"/>
            </a:endParaRPr>
          </a:p>
          <a:p>
            <a:pPr marL="12700" marR="7620">
              <a:spcBef>
                <a:spcPts val="290"/>
              </a:spcBef>
            </a:pPr>
            <a:r>
              <a:rPr sz="1400" spc="15" dirty="0">
                <a:latin typeface="Gothic Uralic"/>
                <a:cs typeface="Gothic Uralic"/>
              </a:rPr>
              <a:t>Соглашение </a:t>
            </a:r>
            <a:r>
              <a:rPr sz="1400" dirty="0">
                <a:latin typeface="Gothic Uralic"/>
                <a:cs typeface="Gothic Uralic"/>
              </a:rPr>
              <a:t>об </a:t>
            </a:r>
            <a:r>
              <a:rPr sz="1400" spc="25" dirty="0">
                <a:latin typeface="Gothic Uralic"/>
                <a:cs typeface="Gothic Uralic"/>
              </a:rPr>
              <a:t>изменении </a:t>
            </a:r>
            <a:r>
              <a:rPr sz="1400" spc="-15" dirty="0">
                <a:latin typeface="Gothic Uralic"/>
                <a:cs typeface="Gothic Uralic"/>
              </a:rPr>
              <a:t>договора </a:t>
            </a:r>
            <a:r>
              <a:rPr sz="1400" spc="-5" dirty="0">
                <a:latin typeface="Gothic Uralic"/>
                <a:cs typeface="Gothic Uralic"/>
              </a:rPr>
              <a:t>надо </a:t>
            </a:r>
            <a:r>
              <a:rPr sz="1400" dirty="0">
                <a:latin typeface="Gothic Uralic"/>
                <a:cs typeface="Gothic Uralic"/>
              </a:rPr>
              <a:t>составлять </a:t>
            </a:r>
            <a:r>
              <a:rPr sz="1400" spc="-5" dirty="0">
                <a:latin typeface="Gothic Uralic"/>
                <a:cs typeface="Gothic Uralic"/>
              </a:rPr>
              <a:t>в </a:t>
            </a:r>
            <a:r>
              <a:rPr sz="1400" spc="5" dirty="0">
                <a:latin typeface="Gothic Uralic"/>
                <a:cs typeface="Gothic Uralic"/>
              </a:rPr>
              <a:t>той </a:t>
            </a:r>
            <a:r>
              <a:rPr sz="1400" spc="20" dirty="0">
                <a:latin typeface="Gothic Uralic"/>
                <a:cs typeface="Gothic Uralic"/>
              </a:rPr>
              <a:t>же </a:t>
            </a:r>
            <a:r>
              <a:rPr sz="1400" spc="70" dirty="0">
                <a:latin typeface="Gothic Uralic"/>
                <a:cs typeface="Gothic Uralic"/>
              </a:rPr>
              <a:t>форме,  </a:t>
            </a:r>
            <a:r>
              <a:rPr sz="1400" spc="-10" dirty="0">
                <a:latin typeface="Gothic Uralic"/>
                <a:cs typeface="Gothic Uralic"/>
              </a:rPr>
              <a:t>что </a:t>
            </a:r>
            <a:r>
              <a:rPr sz="1400" spc="5" dirty="0">
                <a:latin typeface="Gothic Uralic"/>
                <a:cs typeface="Gothic Uralic"/>
              </a:rPr>
              <a:t>и </a:t>
            </a:r>
            <a:r>
              <a:rPr sz="1400" spc="-15" dirty="0">
                <a:latin typeface="Gothic Uralic"/>
                <a:cs typeface="Gothic Uralic"/>
              </a:rPr>
              <a:t>договор.</a:t>
            </a:r>
            <a:endParaRPr sz="1400" dirty="0">
              <a:latin typeface="Gothic Uralic"/>
              <a:cs typeface="Gothic Uralic"/>
            </a:endParaRPr>
          </a:p>
          <a:p>
            <a:pPr marL="12700">
              <a:spcBef>
                <a:spcPts val="125"/>
              </a:spcBef>
            </a:pPr>
            <a:r>
              <a:rPr sz="1400" b="1" spc="-70" dirty="0">
                <a:latin typeface="Verdana"/>
                <a:cs typeface="Verdana"/>
              </a:rPr>
              <a:t>Укажите </a:t>
            </a:r>
            <a:r>
              <a:rPr sz="1400" b="1" spc="-114" dirty="0">
                <a:latin typeface="Verdana"/>
                <a:cs typeface="Verdana"/>
              </a:rPr>
              <a:t>в</a:t>
            </a:r>
            <a:r>
              <a:rPr sz="1400" b="1" spc="-60" dirty="0">
                <a:latin typeface="Verdana"/>
                <a:cs typeface="Verdana"/>
              </a:rPr>
              <a:t> </a:t>
            </a:r>
            <a:r>
              <a:rPr sz="1400" b="1" spc="-70" dirty="0">
                <a:latin typeface="Verdana"/>
                <a:cs typeface="Verdana"/>
              </a:rPr>
              <a:t>соглашении:</a:t>
            </a:r>
            <a:endParaRPr sz="1400" dirty="0">
              <a:latin typeface="Verdana"/>
              <a:cs typeface="Verdana"/>
            </a:endParaRPr>
          </a:p>
          <a:p>
            <a:pPr marL="157480" marR="216535" indent="-144780" algn="just">
              <a:spcBef>
                <a:spcPts val="285"/>
              </a:spcBef>
              <a:buFont typeface="Gothic Uralic"/>
              <a:buAutoNum type="arabicParenR"/>
              <a:tabLst>
                <a:tab pos="157480" algn="l"/>
              </a:tabLst>
            </a:pPr>
            <a:r>
              <a:rPr sz="1400" b="1" spc="-55" dirty="0">
                <a:latin typeface="Verdana"/>
                <a:cs typeface="Verdana"/>
              </a:rPr>
              <a:t>его </a:t>
            </a:r>
            <a:r>
              <a:rPr sz="1400" b="1" spc="-70" dirty="0">
                <a:latin typeface="Verdana"/>
                <a:cs typeface="Verdana"/>
              </a:rPr>
              <a:t>название </a:t>
            </a:r>
            <a:r>
              <a:rPr sz="1400" spc="10" dirty="0">
                <a:latin typeface="Gothic Uralic"/>
                <a:cs typeface="Gothic Uralic"/>
              </a:rPr>
              <a:t>(«соглашение </a:t>
            </a:r>
            <a:r>
              <a:rPr sz="1400" spc="35" dirty="0">
                <a:latin typeface="Gothic Uralic"/>
                <a:cs typeface="Gothic Uralic"/>
              </a:rPr>
              <a:t>к </a:t>
            </a:r>
            <a:r>
              <a:rPr sz="1400" spc="-10" dirty="0">
                <a:latin typeface="Gothic Uralic"/>
                <a:cs typeface="Gothic Uralic"/>
              </a:rPr>
              <a:t>договору») </a:t>
            </a:r>
            <a:r>
              <a:rPr sz="1400" dirty="0">
                <a:latin typeface="Gothic Uralic"/>
                <a:cs typeface="Gothic Uralic"/>
              </a:rPr>
              <a:t>со </a:t>
            </a:r>
            <a:r>
              <a:rPr sz="1400" spc="10" dirty="0">
                <a:latin typeface="Gothic Uralic"/>
                <a:cs typeface="Gothic Uralic"/>
              </a:rPr>
              <a:t>ссылкой </a:t>
            </a:r>
            <a:r>
              <a:rPr sz="1400" spc="25" dirty="0">
                <a:latin typeface="Gothic Uralic"/>
                <a:cs typeface="Gothic Uralic"/>
              </a:rPr>
              <a:t>на </a:t>
            </a:r>
            <a:r>
              <a:rPr sz="1400" spc="10" dirty="0">
                <a:latin typeface="Gothic Uralic"/>
                <a:cs typeface="Gothic Uralic"/>
              </a:rPr>
              <a:t>название, </a:t>
            </a:r>
            <a:r>
              <a:rPr sz="1400" spc="-10" dirty="0">
                <a:latin typeface="Gothic Uralic"/>
                <a:cs typeface="Gothic Uralic"/>
              </a:rPr>
              <a:t>дату </a:t>
            </a:r>
            <a:r>
              <a:rPr sz="1400" spc="5" dirty="0">
                <a:latin typeface="Gothic Uralic"/>
                <a:cs typeface="Gothic Uralic"/>
              </a:rPr>
              <a:t>и </a:t>
            </a:r>
            <a:r>
              <a:rPr sz="1400" spc="35" dirty="0">
                <a:latin typeface="Gothic Uralic"/>
                <a:cs typeface="Gothic Uralic"/>
              </a:rPr>
              <a:t>номер  </a:t>
            </a:r>
            <a:r>
              <a:rPr sz="1400" spc="-10" dirty="0">
                <a:latin typeface="Gothic Uralic"/>
                <a:cs typeface="Gothic Uralic"/>
              </a:rPr>
              <a:t>договора;</a:t>
            </a:r>
            <a:endParaRPr sz="1400" dirty="0">
              <a:latin typeface="Gothic Uralic"/>
              <a:cs typeface="Gothic Uralic"/>
            </a:endParaRPr>
          </a:p>
          <a:p>
            <a:pPr marL="157480" indent="-144780" algn="just">
              <a:spcBef>
                <a:spcPts val="110"/>
              </a:spcBef>
              <a:buFont typeface="Gothic Uralic"/>
              <a:buAutoNum type="arabicParenR"/>
              <a:tabLst>
                <a:tab pos="157480" algn="l"/>
              </a:tabLst>
            </a:pPr>
            <a:r>
              <a:rPr sz="1400" b="1" spc="-35" dirty="0">
                <a:latin typeface="Verdana"/>
                <a:cs typeface="Verdana"/>
              </a:rPr>
              <a:t>дату, </a:t>
            </a:r>
            <a:r>
              <a:rPr sz="1400" b="1" spc="-50" dirty="0">
                <a:latin typeface="Verdana"/>
                <a:cs typeface="Verdana"/>
              </a:rPr>
              <a:t>номер </a:t>
            </a:r>
            <a:r>
              <a:rPr sz="1400" b="1" spc="-70" dirty="0">
                <a:latin typeface="Verdana"/>
                <a:cs typeface="Verdana"/>
              </a:rPr>
              <a:t>соглашения </a:t>
            </a:r>
            <a:r>
              <a:rPr sz="1400" dirty="0">
                <a:latin typeface="Gothic Uralic"/>
                <a:cs typeface="Gothic Uralic"/>
              </a:rPr>
              <a:t>(если </a:t>
            </a:r>
            <a:r>
              <a:rPr sz="1400" spc="10" dirty="0">
                <a:latin typeface="Gothic Uralic"/>
                <a:cs typeface="Gothic Uralic"/>
              </a:rPr>
              <a:t>вы </a:t>
            </a:r>
            <a:r>
              <a:rPr sz="1400" spc="20" dirty="0">
                <a:latin typeface="Gothic Uralic"/>
                <a:cs typeface="Gothic Uralic"/>
              </a:rPr>
              <a:t>нумеруете</a:t>
            </a:r>
            <a:r>
              <a:rPr sz="1400" spc="-114" dirty="0">
                <a:latin typeface="Gothic Uralic"/>
                <a:cs typeface="Gothic Uralic"/>
              </a:rPr>
              <a:t> </a:t>
            </a:r>
            <a:r>
              <a:rPr sz="1400" spc="10" dirty="0">
                <a:latin typeface="Gothic Uralic"/>
                <a:cs typeface="Gothic Uralic"/>
              </a:rPr>
              <a:t>соглашения);</a:t>
            </a:r>
            <a:endParaRPr sz="1400" dirty="0">
              <a:latin typeface="Gothic Uralic"/>
              <a:cs typeface="Gothic Uralic"/>
            </a:endParaRPr>
          </a:p>
          <a:p>
            <a:pPr marL="157480" marR="5080" indent="-144780" algn="just">
              <a:spcBef>
                <a:spcPts val="295"/>
              </a:spcBef>
              <a:buFont typeface="Gothic Uralic"/>
              <a:buAutoNum type="arabicParenR"/>
              <a:tabLst>
                <a:tab pos="157480" algn="l"/>
              </a:tabLst>
            </a:pPr>
            <a:r>
              <a:rPr sz="1400" b="1" spc="-85" dirty="0">
                <a:latin typeface="Verdana"/>
                <a:cs typeface="Verdana"/>
              </a:rPr>
              <a:t>Ф.И.О.</a:t>
            </a:r>
            <a:r>
              <a:rPr sz="1400" b="1" spc="100" dirty="0">
                <a:latin typeface="Verdana"/>
                <a:cs typeface="Verdana"/>
              </a:rPr>
              <a:t> </a:t>
            </a:r>
            <a:r>
              <a:rPr sz="1400" b="1" spc="-95" dirty="0">
                <a:latin typeface="Verdana"/>
                <a:cs typeface="Verdana"/>
              </a:rPr>
              <a:t>и </a:t>
            </a:r>
            <a:r>
              <a:rPr sz="1400" b="1" spc="-65" dirty="0">
                <a:latin typeface="Verdana"/>
                <a:cs typeface="Verdana"/>
              </a:rPr>
              <a:t>должности </a:t>
            </a:r>
            <a:r>
              <a:rPr sz="1400" b="1" spc="-75" dirty="0">
                <a:latin typeface="Verdana"/>
                <a:cs typeface="Verdana"/>
              </a:rPr>
              <a:t>лиц</a:t>
            </a:r>
            <a:r>
              <a:rPr sz="1400" spc="-75" dirty="0">
                <a:latin typeface="Gothic Uralic"/>
                <a:cs typeface="Gothic Uralic"/>
              </a:rPr>
              <a:t>, </a:t>
            </a:r>
            <a:r>
              <a:rPr sz="1400" spc="10" dirty="0">
                <a:latin typeface="Gothic Uralic"/>
                <a:cs typeface="Gothic Uralic"/>
              </a:rPr>
              <a:t>которые </a:t>
            </a:r>
            <a:r>
              <a:rPr sz="1400" spc="5" dirty="0">
                <a:latin typeface="Gothic Uralic"/>
                <a:cs typeface="Gothic Uralic"/>
              </a:rPr>
              <a:t>подписывают </a:t>
            </a:r>
            <a:r>
              <a:rPr sz="1400" spc="10" dirty="0">
                <a:latin typeface="Gothic Uralic"/>
                <a:cs typeface="Gothic Uralic"/>
              </a:rPr>
              <a:t>соглашение от </a:t>
            </a:r>
            <a:r>
              <a:rPr sz="1400" spc="35" dirty="0">
                <a:latin typeface="Gothic Uralic"/>
                <a:cs typeface="Gothic Uralic"/>
              </a:rPr>
              <a:t>имени </a:t>
            </a:r>
            <a:r>
              <a:rPr sz="1400" spc="10" dirty="0">
                <a:latin typeface="Gothic Uralic"/>
                <a:cs typeface="Gothic Uralic"/>
              </a:rPr>
              <a:t>сторон  </a:t>
            </a:r>
            <a:r>
              <a:rPr sz="1400" spc="-10" dirty="0">
                <a:latin typeface="Gothic Uralic"/>
                <a:cs typeface="Gothic Uralic"/>
              </a:rPr>
              <a:t>договора, со </a:t>
            </a:r>
            <a:r>
              <a:rPr sz="1400" spc="5" dirty="0">
                <a:latin typeface="Gothic Uralic"/>
                <a:cs typeface="Gothic Uralic"/>
              </a:rPr>
              <a:t>ссылкой </a:t>
            </a:r>
            <a:r>
              <a:rPr sz="1400" spc="25" dirty="0">
                <a:latin typeface="Gothic Uralic"/>
                <a:cs typeface="Gothic Uralic"/>
              </a:rPr>
              <a:t>на </a:t>
            </a:r>
            <a:r>
              <a:rPr sz="1400" spc="10" dirty="0">
                <a:latin typeface="Gothic Uralic"/>
                <a:cs typeface="Gothic Uralic"/>
              </a:rPr>
              <a:t>названия </a:t>
            </a:r>
            <a:r>
              <a:rPr sz="1400" spc="5" dirty="0">
                <a:latin typeface="Gothic Uralic"/>
                <a:cs typeface="Gothic Uralic"/>
              </a:rPr>
              <a:t>и реквизиты </a:t>
            </a:r>
            <a:r>
              <a:rPr sz="1400" spc="10" dirty="0">
                <a:latin typeface="Gothic Uralic"/>
                <a:cs typeface="Gothic Uralic"/>
              </a:rPr>
              <a:t>документов, </a:t>
            </a:r>
            <a:r>
              <a:rPr sz="1400" spc="5" dirty="0">
                <a:latin typeface="Gothic Uralic"/>
                <a:cs typeface="Gothic Uralic"/>
              </a:rPr>
              <a:t>подтверждающих </a:t>
            </a:r>
            <a:r>
              <a:rPr sz="1400" dirty="0">
                <a:latin typeface="Gothic Uralic"/>
                <a:cs typeface="Gothic Uralic"/>
              </a:rPr>
              <a:t>их  </a:t>
            </a:r>
            <a:r>
              <a:rPr sz="1400" spc="10" dirty="0">
                <a:latin typeface="Gothic Uralic"/>
                <a:cs typeface="Gothic Uralic"/>
              </a:rPr>
              <a:t>полномочия </a:t>
            </a:r>
            <a:r>
              <a:rPr sz="1400" spc="25" dirty="0">
                <a:latin typeface="Gothic Uralic"/>
                <a:cs typeface="Gothic Uralic"/>
              </a:rPr>
              <a:t>на </a:t>
            </a:r>
            <a:r>
              <a:rPr sz="1400" spc="5" dirty="0">
                <a:latin typeface="Gothic Uralic"/>
                <a:cs typeface="Gothic Uralic"/>
              </a:rPr>
              <a:t>подписание </a:t>
            </a:r>
            <a:r>
              <a:rPr sz="1400" spc="10" dirty="0">
                <a:latin typeface="Gothic Uralic"/>
                <a:cs typeface="Gothic Uralic"/>
              </a:rPr>
              <a:t>соглашения </a:t>
            </a:r>
            <a:r>
              <a:rPr sz="1400" spc="20" dirty="0">
                <a:latin typeface="Gothic Uralic"/>
                <a:cs typeface="Gothic Uralic"/>
              </a:rPr>
              <a:t>(например, </a:t>
            </a:r>
            <a:r>
              <a:rPr sz="1400" spc="10" dirty="0">
                <a:latin typeface="Gothic Uralic"/>
                <a:cs typeface="Gothic Uralic"/>
              </a:rPr>
              <a:t>протокол </a:t>
            </a:r>
            <a:r>
              <a:rPr sz="1400" spc="20" dirty="0">
                <a:latin typeface="Gothic Uralic"/>
                <a:cs typeface="Gothic Uralic"/>
              </a:rPr>
              <a:t>общего </a:t>
            </a:r>
            <a:r>
              <a:rPr sz="1400" dirty="0">
                <a:latin typeface="Gothic Uralic"/>
                <a:cs typeface="Gothic Uralic"/>
              </a:rPr>
              <a:t>собрания  </a:t>
            </a:r>
            <a:r>
              <a:rPr sz="1400" spc="5" dirty="0">
                <a:latin typeface="Gothic Uralic"/>
                <a:cs typeface="Gothic Uralic"/>
              </a:rPr>
              <a:t>участников </a:t>
            </a:r>
            <a:r>
              <a:rPr sz="1400" dirty="0">
                <a:latin typeface="Gothic Uralic"/>
                <a:cs typeface="Gothic Uralic"/>
              </a:rPr>
              <a:t>ООО или</a:t>
            </a:r>
            <a:r>
              <a:rPr sz="1400" spc="-45" dirty="0">
                <a:latin typeface="Gothic Uralic"/>
                <a:cs typeface="Gothic Uralic"/>
              </a:rPr>
              <a:t> </a:t>
            </a:r>
            <a:r>
              <a:rPr sz="1400" dirty="0">
                <a:latin typeface="Gothic Uralic"/>
                <a:cs typeface="Gothic Uralic"/>
              </a:rPr>
              <a:t>доверенность);</a:t>
            </a:r>
          </a:p>
          <a:p>
            <a:pPr marL="157480" marR="5080" indent="-144780" algn="just">
              <a:spcBef>
                <a:spcPts val="300"/>
              </a:spcBef>
              <a:buFont typeface="Gothic Uralic"/>
              <a:buAutoNum type="arabicParenR"/>
              <a:tabLst>
                <a:tab pos="157480" algn="l"/>
              </a:tabLst>
            </a:pPr>
            <a:r>
              <a:rPr sz="1400" b="1" spc="-65" dirty="0">
                <a:latin typeface="Verdana"/>
                <a:cs typeface="Verdana"/>
              </a:rPr>
              <a:t>условие, </a:t>
            </a:r>
            <a:r>
              <a:rPr sz="1400" b="1" spc="-45" dirty="0">
                <a:latin typeface="Verdana"/>
                <a:cs typeface="Verdana"/>
              </a:rPr>
              <a:t>которое </a:t>
            </a:r>
            <a:r>
              <a:rPr sz="1400" b="1" spc="-125" dirty="0">
                <a:latin typeface="Verdana"/>
                <a:cs typeface="Verdana"/>
              </a:rPr>
              <a:t>вы </a:t>
            </a:r>
            <a:r>
              <a:rPr sz="1400" b="1" spc="-60" dirty="0">
                <a:latin typeface="Verdana"/>
                <a:cs typeface="Verdana"/>
              </a:rPr>
              <a:t>намерены </a:t>
            </a:r>
            <a:r>
              <a:rPr sz="1400" b="1" spc="-75" dirty="0">
                <a:latin typeface="Verdana"/>
                <a:cs typeface="Verdana"/>
              </a:rPr>
              <a:t>изменить. </a:t>
            </a:r>
            <a:r>
              <a:rPr sz="1400" spc="10" dirty="0">
                <a:latin typeface="Gothic Uralic"/>
                <a:cs typeface="Gothic Uralic"/>
              </a:rPr>
              <a:t>Вы </a:t>
            </a:r>
            <a:r>
              <a:rPr sz="1400" spc="25" dirty="0">
                <a:latin typeface="Gothic Uralic"/>
                <a:cs typeface="Gothic Uralic"/>
              </a:rPr>
              <a:t>можете </a:t>
            </a:r>
            <a:r>
              <a:rPr sz="1400" spc="5" dirty="0">
                <a:latin typeface="Gothic Uralic"/>
                <a:cs typeface="Gothic Uralic"/>
              </a:rPr>
              <a:t>изложить </a:t>
            </a:r>
            <a:r>
              <a:rPr sz="1400" spc="20" dirty="0">
                <a:latin typeface="Gothic Uralic"/>
                <a:cs typeface="Gothic Uralic"/>
              </a:rPr>
              <a:t>изменения </a:t>
            </a:r>
            <a:r>
              <a:rPr sz="1400" spc="25" dirty="0">
                <a:latin typeface="Gothic Uralic"/>
                <a:cs typeface="Gothic Uralic"/>
              </a:rPr>
              <a:t>разными  </a:t>
            </a:r>
            <a:r>
              <a:rPr sz="1400" spc="15" dirty="0">
                <a:latin typeface="Gothic Uralic"/>
                <a:cs typeface="Gothic Uralic"/>
              </a:rPr>
              <a:t>способами:</a:t>
            </a:r>
            <a:endParaRPr sz="1400" dirty="0">
              <a:latin typeface="Gothic Uralic"/>
              <a:cs typeface="Gothic Uralic"/>
            </a:endParaRPr>
          </a:p>
          <a:p>
            <a:pPr marL="190500" lvl="1" indent="-55244">
              <a:buFont typeface="Arial"/>
              <a:buChar char="•"/>
              <a:tabLst>
                <a:tab pos="191135" algn="l"/>
              </a:tabLst>
            </a:pPr>
            <a:r>
              <a:rPr sz="1400" spc="5" dirty="0">
                <a:latin typeface="Gothic Uralic"/>
                <a:cs typeface="Gothic Uralic"/>
              </a:rPr>
              <a:t>изложить </a:t>
            </a:r>
            <a:r>
              <a:rPr sz="1400" spc="-5" dirty="0">
                <a:latin typeface="Gothic Uralic"/>
                <a:cs typeface="Gothic Uralic"/>
              </a:rPr>
              <a:t>условие в </a:t>
            </a:r>
            <a:r>
              <a:rPr sz="1400" spc="10" dirty="0">
                <a:latin typeface="Gothic Uralic"/>
                <a:cs typeface="Gothic Uralic"/>
              </a:rPr>
              <a:t>новой</a:t>
            </a:r>
            <a:r>
              <a:rPr sz="1400" spc="-50" dirty="0">
                <a:latin typeface="Gothic Uralic"/>
                <a:cs typeface="Gothic Uralic"/>
              </a:rPr>
              <a:t> </a:t>
            </a:r>
            <a:r>
              <a:rPr sz="1400" spc="5" dirty="0">
                <a:latin typeface="Gothic Uralic"/>
                <a:cs typeface="Gothic Uralic"/>
              </a:rPr>
              <a:t>редакции;</a:t>
            </a:r>
            <a:endParaRPr sz="1400" dirty="0">
              <a:latin typeface="Gothic Uralic"/>
              <a:cs typeface="Gothic Uralic"/>
            </a:endParaRPr>
          </a:p>
          <a:p>
            <a:pPr marL="190500" lvl="1" indent="-55244">
              <a:buFont typeface="Arial"/>
              <a:buChar char="•"/>
              <a:tabLst>
                <a:tab pos="191135" algn="l"/>
              </a:tabLst>
            </a:pPr>
            <a:r>
              <a:rPr sz="1400" spc="25" dirty="0">
                <a:latin typeface="Gothic Uralic"/>
                <a:cs typeface="Gothic Uralic"/>
              </a:rPr>
              <a:t>изменить</a:t>
            </a:r>
            <a:r>
              <a:rPr sz="1400" spc="-25" dirty="0">
                <a:latin typeface="Gothic Uralic"/>
                <a:cs typeface="Gothic Uralic"/>
              </a:rPr>
              <a:t> </a:t>
            </a:r>
            <a:r>
              <a:rPr sz="1400" spc="35" dirty="0">
                <a:latin typeface="Gothic Uralic"/>
                <a:cs typeface="Gothic Uralic"/>
              </a:rPr>
              <a:t>формулировку</a:t>
            </a:r>
            <a:r>
              <a:rPr sz="1400" spc="-30" dirty="0">
                <a:latin typeface="Gothic Uralic"/>
                <a:cs typeface="Gothic Uralic"/>
              </a:rPr>
              <a:t> </a:t>
            </a:r>
            <a:r>
              <a:rPr sz="1400" spc="-5" dirty="0">
                <a:latin typeface="Gothic Uralic"/>
                <a:cs typeface="Gothic Uralic"/>
              </a:rPr>
              <a:t>условия</a:t>
            </a:r>
            <a:r>
              <a:rPr sz="1400" spc="-25" dirty="0">
                <a:latin typeface="Gothic Uralic"/>
                <a:cs typeface="Gothic Uralic"/>
              </a:rPr>
              <a:t> </a:t>
            </a:r>
            <a:r>
              <a:rPr sz="1400" spc="10" dirty="0">
                <a:latin typeface="Gothic Uralic"/>
                <a:cs typeface="Gothic Uralic"/>
              </a:rPr>
              <a:t>без</a:t>
            </a:r>
            <a:r>
              <a:rPr sz="1400" spc="-5" dirty="0">
                <a:latin typeface="Gothic Uralic"/>
                <a:cs typeface="Gothic Uralic"/>
              </a:rPr>
              <a:t> </a:t>
            </a:r>
            <a:r>
              <a:rPr sz="1400" dirty="0">
                <a:latin typeface="Gothic Uralic"/>
                <a:cs typeface="Gothic Uralic"/>
              </a:rPr>
              <a:t>его</a:t>
            </a:r>
            <a:r>
              <a:rPr sz="1400" spc="-5" dirty="0">
                <a:latin typeface="Gothic Uralic"/>
                <a:cs typeface="Gothic Uralic"/>
              </a:rPr>
              <a:t> </a:t>
            </a:r>
            <a:r>
              <a:rPr sz="1400" spc="10" dirty="0">
                <a:latin typeface="Gothic Uralic"/>
                <a:cs typeface="Gothic Uralic"/>
              </a:rPr>
              <a:t>полного</a:t>
            </a:r>
            <a:r>
              <a:rPr sz="1400" spc="-15" dirty="0">
                <a:latin typeface="Gothic Uralic"/>
                <a:cs typeface="Gothic Uralic"/>
              </a:rPr>
              <a:t> </a:t>
            </a:r>
            <a:r>
              <a:rPr sz="1400" spc="5" dirty="0">
                <a:latin typeface="Gothic Uralic"/>
                <a:cs typeface="Gothic Uralic"/>
              </a:rPr>
              <a:t>изложения</a:t>
            </a:r>
            <a:r>
              <a:rPr sz="1400" spc="-35" dirty="0">
                <a:latin typeface="Gothic Uralic"/>
                <a:cs typeface="Gothic Uralic"/>
              </a:rPr>
              <a:t> </a:t>
            </a:r>
            <a:r>
              <a:rPr sz="1400" spc="-5" dirty="0">
                <a:latin typeface="Gothic Uralic"/>
                <a:cs typeface="Gothic Uralic"/>
              </a:rPr>
              <a:t>в</a:t>
            </a:r>
            <a:r>
              <a:rPr sz="1400" spc="5" dirty="0">
                <a:latin typeface="Gothic Uralic"/>
                <a:cs typeface="Gothic Uralic"/>
              </a:rPr>
              <a:t> </a:t>
            </a:r>
            <a:r>
              <a:rPr sz="1400" spc="10" dirty="0">
                <a:latin typeface="Gothic Uralic"/>
                <a:cs typeface="Gothic Uralic"/>
              </a:rPr>
              <a:t>новой</a:t>
            </a:r>
            <a:r>
              <a:rPr sz="1400" dirty="0">
                <a:latin typeface="Gothic Uralic"/>
                <a:cs typeface="Gothic Uralic"/>
              </a:rPr>
              <a:t> </a:t>
            </a:r>
            <a:r>
              <a:rPr sz="1400" spc="5" dirty="0">
                <a:latin typeface="Gothic Uralic"/>
                <a:cs typeface="Gothic Uralic"/>
              </a:rPr>
              <a:t>редакции;</a:t>
            </a:r>
            <a:endParaRPr sz="1400" dirty="0">
              <a:latin typeface="Gothic Uralic"/>
              <a:cs typeface="Gothic Uralic"/>
            </a:endParaRPr>
          </a:p>
          <a:p>
            <a:pPr marL="190500" lvl="1" indent="-55244">
              <a:buFont typeface="Arial"/>
              <a:buChar char="•"/>
              <a:tabLst>
                <a:tab pos="191135" algn="l"/>
              </a:tabLst>
            </a:pPr>
            <a:r>
              <a:rPr sz="1400" dirty="0">
                <a:latin typeface="Gothic Uralic"/>
                <a:cs typeface="Gothic Uralic"/>
              </a:rPr>
              <a:t>исключить</a:t>
            </a:r>
            <a:r>
              <a:rPr sz="1400" spc="-40" dirty="0">
                <a:latin typeface="Gothic Uralic"/>
                <a:cs typeface="Gothic Uralic"/>
              </a:rPr>
              <a:t> </a:t>
            </a:r>
            <a:r>
              <a:rPr sz="1400" spc="-5" dirty="0">
                <a:latin typeface="Gothic Uralic"/>
                <a:cs typeface="Gothic Uralic"/>
              </a:rPr>
              <a:t>условие;</a:t>
            </a:r>
            <a:endParaRPr sz="1400" dirty="0">
              <a:latin typeface="Gothic Uralic"/>
              <a:cs typeface="Gothic Uralic"/>
            </a:endParaRPr>
          </a:p>
          <a:p>
            <a:pPr marL="190500" lvl="1" indent="-55244">
              <a:buFont typeface="Arial"/>
              <a:buChar char="•"/>
              <a:tabLst>
                <a:tab pos="191135" algn="l"/>
              </a:tabLst>
            </a:pPr>
            <a:r>
              <a:rPr sz="1400" dirty="0">
                <a:latin typeface="Gothic Uralic"/>
                <a:cs typeface="Gothic Uralic"/>
              </a:rPr>
              <a:t>включить </a:t>
            </a:r>
            <a:r>
              <a:rPr sz="1400" spc="5" dirty="0">
                <a:latin typeface="Gothic Uralic"/>
                <a:cs typeface="Gothic Uralic"/>
              </a:rPr>
              <a:t>новое</a:t>
            </a:r>
            <a:r>
              <a:rPr sz="1400" spc="-30" dirty="0">
                <a:latin typeface="Gothic Uralic"/>
                <a:cs typeface="Gothic Uralic"/>
              </a:rPr>
              <a:t> </a:t>
            </a:r>
            <a:r>
              <a:rPr sz="1400" spc="-5" dirty="0">
                <a:latin typeface="Gothic Uralic"/>
                <a:cs typeface="Gothic Uralic"/>
              </a:rPr>
              <a:t>условие.</a:t>
            </a:r>
            <a:endParaRPr sz="1400" dirty="0">
              <a:latin typeface="Gothic Uralic"/>
              <a:cs typeface="Gothic Uralic"/>
            </a:endParaRPr>
          </a:p>
        </p:txBody>
      </p:sp>
      <p:sp>
        <p:nvSpPr>
          <p:cNvPr id="15" name="object 8"/>
          <p:cNvSpPr txBox="1"/>
          <p:nvPr/>
        </p:nvSpPr>
        <p:spPr>
          <a:xfrm>
            <a:off x="842671" y="6010275"/>
            <a:ext cx="6466126" cy="686726"/>
          </a:xfrm>
          <a:prstGeom prst="rect">
            <a:avLst/>
          </a:prstGeom>
        </p:spPr>
        <p:txBody>
          <a:bodyPr vert="horz" wrap="square" lIns="0" tIns="40005" rIns="0" bIns="0" rtlCol="0">
            <a:spAutoFit/>
          </a:bodyPr>
          <a:lstStyle/>
          <a:p>
            <a:pPr marL="12700" marR="5080" algn="just">
              <a:spcBef>
                <a:spcPts val="315"/>
              </a:spcBef>
            </a:pPr>
            <a:r>
              <a:rPr sz="1400" b="1" spc="-30" dirty="0">
                <a:latin typeface="Verdana"/>
                <a:cs typeface="Verdana"/>
              </a:rPr>
              <a:t>Составьте </a:t>
            </a:r>
            <a:r>
              <a:rPr sz="1400" b="1" spc="-65" dirty="0">
                <a:latin typeface="Verdana"/>
                <a:cs typeface="Verdana"/>
              </a:rPr>
              <a:t>соглашение </a:t>
            </a:r>
            <a:r>
              <a:rPr sz="1400" spc="30" dirty="0">
                <a:latin typeface="Gothic Uralic"/>
                <a:cs typeface="Gothic Uralic"/>
              </a:rPr>
              <a:t>по </a:t>
            </a:r>
            <a:r>
              <a:rPr sz="1400" spc="20" dirty="0">
                <a:latin typeface="Gothic Uralic"/>
                <a:cs typeface="Gothic Uralic"/>
              </a:rPr>
              <a:t>одному экземпляру </a:t>
            </a:r>
            <a:r>
              <a:rPr sz="1400" spc="-30" dirty="0">
                <a:latin typeface="Gothic Uralic"/>
                <a:cs typeface="Gothic Uralic"/>
              </a:rPr>
              <a:t>для </a:t>
            </a:r>
            <a:r>
              <a:rPr sz="1400" dirty="0">
                <a:latin typeface="Gothic Uralic"/>
                <a:cs typeface="Gothic Uralic"/>
              </a:rPr>
              <a:t>каждой </a:t>
            </a:r>
            <a:r>
              <a:rPr sz="1400" spc="15" dirty="0">
                <a:latin typeface="Gothic Uralic"/>
                <a:cs typeface="Gothic Uralic"/>
              </a:rPr>
              <a:t>стороны </a:t>
            </a:r>
            <a:r>
              <a:rPr sz="1400" spc="5" dirty="0">
                <a:latin typeface="Gothic Uralic"/>
                <a:cs typeface="Gothic Uralic"/>
              </a:rPr>
              <a:t>и  </a:t>
            </a:r>
            <a:r>
              <a:rPr sz="1400" dirty="0">
                <a:latin typeface="Gothic Uralic"/>
                <a:cs typeface="Gothic Uralic"/>
              </a:rPr>
              <a:t>подготовьте </a:t>
            </a:r>
            <a:r>
              <a:rPr sz="1400" spc="40" dirty="0">
                <a:latin typeface="Gothic Uralic"/>
                <a:cs typeface="Gothic Uralic"/>
              </a:rPr>
              <a:t>еще </a:t>
            </a:r>
            <a:r>
              <a:rPr sz="1400" spc="-5" dirty="0">
                <a:latin typeface="Gothic Uralic"/>
                <a:cs typeface="Gothic Uralic"/>
              </a:rPr>
              <a:t>один </a:t>
            </a:r>
            <a:r>
              <a:rPr sz="1400" spc="-25" dirty="0">
                <a:latin typeface="Gothic Uralic"/>
                <a:cs typeface="Gothic Uralic"/>
              </a:rPr>
              <a:t>для </a:t>
            </a:r>
            <a:r>
              <a:rPr sz="1400" spc="5" dirty="0">
                <a:latin typeface="Gothic Uralic"/>
                <a:cs typeface="Gothic Uralic"/>
              </a:rPr>
              <a:t>регистрирующего </a:t>
            </a:r>
            <a:r>
              <a:rPr sz="1400" dirty="0">
                <a:latin typeface="Gothic Uralic"/>
                <a:cs typeface="Gothic Uralic"/>
              </a:rPr>
              <a:t>органа, если </a:t>
            </a:r>
            <a:r>
              <a:rPr sz="1400" spc="10" dirty="0">
                <a:latin typeface="Gothic Uralic"/>
                <a:cs typeface="Gothic Uralic"/>
              </a:rPr>
              <a:t>соглашение  </a:t>
            </a:r>
            <a:r>
              <a:rPr sz="1400" spc="5" dirty="0">
                <a:latin typeface="Gothic Uralic"/>
                <a:cs typeface="Gothic Uralic"/>
              </a:rPr>
              <a:t>подлежит</a:t>
            </a:r>
            <a:r>
              <a:rPr sz="1400" spc="-10" dirty="0">
                <a:latin typeface="Gothic Uralic"/>
                <a:cs typeface="Gothic Uralic"/>
              </a:rPr>
              <a:t> </a:t>
            </a:r>
            <a:r>
              <a:rPr sz="1400" spc="5" dirty="0">
                <a:latin typeface="Gothic Uralic"/>
                <a:cs typeface="Gothic Uralic"/>
              </a:rPr>
              <a:t>регистрации.</a:t>
            </a:r>
            <a:endParaRPr sz="1400" dirty="0">
              <a:latin typeface="Gothic Uralic"/>
              <a:cs typeface="Gothic Uralic"/>
            </a:endParaRPr>
          </a:p>
        </p:txBody>
      </p:sp>
      <p:sp>
        <p:nvSpPr>
          <p:cNvPr id="16" name="object 25"/>
          <p:cNvSpPr txBox="1"/>
          <p:nvPr/>
        </p:nvSpPr>
        <p:spPr>
          <a:xfrm>
            <a:off x="849195" y="6773201"/>
            <a:ext cx="6459601" cy="874598"/>
          </a:xfrm>
          <a:prstGeom prst="rect">
            <a:avLst/>
          </a:prstGeom>
        </p:spPr>
        <p:txBody>
          <a:bodyPr vert="horz" wrap="square" lIns="0" tIns="12700" rIns="0" bIns="0" rtlCol="0">
            <a:spAutoFit/>
          </a:bodyPr>
          <a:lstStyle/>
          <a:p>
            <a:pPr marL="12700" algn="just">
              <a:spcBef>
                <a:spcPts val="100"/>
              </a:spcBef>
            </a:pPr>
            <a:r>
              <a:rPr sz="1400" b="1" spc="-80" dirty="0" err="1">
                <a:latin typeface="Verdana"/>
                <a:cs typeface="Verdana"/>
              </a:rPr>
              <a:t>Подпишите</a:t>
            </a:r>
            <a:r>
              <a:rPr sz="1400" b="1" spc="-80" dirty="0">
                <a:latin typeface="Verdana"/>
                <a:cs typeface="Verdana"/>
              </a:rPr>
              <a:t> </a:t>
            </a:r>
            <a:r>
              <a:rPr sz="1400" b="1" spc="-70" dirty="0" err="1">
                <a:latin typeface="Verdana"/>
                <a:cs typeface="Verdana"/>
              </a:rPr>
              <a:t>соглашение</a:t>
            </a:r>
            <a:r>
              <a:rPr lang="ru-RU" sz="1400" b="1" spc="-70" dirty="0">
                <a:latin typeface="Verdana"/>
                <a:cs typeface="Verdana"/>
              </a:rPr>
              <a:t>. </a:t>
            </a:r>
            <a:r>
              <a:rPr sz="1400" spc="-5" dirty="0" err="1">
                <a:latin typeface="Gothic Uralic"/>
                <a:cs typeface="Gothic Uralic"/>
              </a:rPr>
              <a:t>Э</a:t>
            </a:r>
            <a:r>
              <a:rPr sz="1400" spc="15" dirty="0" err="1">
                <a:latin typeface="Gothic Uralic"/>
                <a:cs typeface="Gothic Uralic"/>
              </a:rPr>
              <a:t>т</a:t>
            </a:r>
            <a:r>
              <a:rPr sz="1400" dirty="0" err="1">
                <a:latin typeface="Gothic Uralic"/>
                <a:cs typeface="Gothic Uralic"/>
              </a:rPr>
              <a:t>о</a:t>
            </a:r>
            <a:r>
              <a:rPr sz="1400" spc="40" dirty="0">
                <a:latin typeface="Gothic Uralic"/>
                <a:cs typeface="Gothic Uralic"/>
              </a:rPr>
              <a:t> </a:t>
            </a:r>
            <a:r>
              <a:rPr sz="1400" spc="-50" dirty="0">
                <a:latin typeface="Gothic Uralic"/>
                <a:cs typeface="Gothic Uralic"/>
              </a:rPr>
              <a:t>д</a:t>
            </a:r>
            <a:r>
              <a:rPr sz="1400" dirty="0">
                <a:latin typeface="Gothic Uralic"/>
                <a:cs typeface="Gothic Uralic"/>
              </a:rPr>
              <a:t>о</a:t>
            </a:r>
            <a:r>
              <a:rPr sz="1400" spc="-15" dirty="0">
                <a:latin typeface="Gothic Uralic"/>
                <a:cs typeface="Gothic Uralic"/>
              </a:rPr>
              <a:t>л</a:t>
            </a:r>
            <a:r>
              <a:rPr sz="1400" spc="25" dirty="0">
                <a:latin typeface="Gothic Uralic"/>
                <a:cs typeface="Gothic Uralic"/>
              </a:rPr>
              <a:t>ж</a:t>
            </a:r>
            <a:r>
              <a:rPr sz="1400" spc="20" dirty="0">
                <a:latin typeface="Gothic Uralic"/>
                <a:cs typeface="Gothic Uralic"/>
              </a:rPr>
              <a:t>н</a:t>
            </a:r>
            <a:r>
              <a:rPr sz="1400" spc="30" dirty="0">
                <a:latin typeface="Gothic Uralic"/>
                <a:cs typeface="Gothic Uralic"/>
              </a:rPr>
              <a:t>о</a:t>
            </a:r>
            <a:r>
              <a:rPr sz="1400" spc="40" dirty="0">
                <a:latin typeface="Gothic Uralic"/>
                <a:cs typeface="Gothic Uralic"/>
              </a:rPr>
              <a:t> </a:t>
            </a:r>
            <a:r>
              <a:rPr sz="1400" spc="-20" dirty="0" err="1">
                <a:latin typeface="Gothic Uralic"/>
                <a:cs typeface="Gothic Uralic"/>
              </a:rPr>
              <a:t>с</a:t>
            </a:r>
            <a:r>
              <a:rPr sz="1400" spc="-50" dirty="0" err="1">
                <a:latin typeface="Gothic Uralic"/>
                <a:cs typeface="Gothic Uralic"/>
              </a:rPr>
              <a:t>д</a:t>
            </a:r>
            <a:r>
              <a:rPr sz="1400" spc="-10" dirty="0" err="1">
                <a:latin typeface="Gothic Uralic"/>
                <a:cs typeface="Gothic Uralic"/>
              </a:rPr>
              <a:t>е</a:t>
            </a:r>
            <a:r>
              <a:rPr sz="1400" dirty="0" err="1">
                <a:latin typeface="Gothic Uralic"/>
                <a:cs typeface="Gothic Uralic"/>
              </a:rPr>
              <a:t>ла</a:t>
            </a:r>
            <a:r>
              <a:rPr sz="1400" spc="5" dirty="0" err="1">
                <a:latin typeface="Gothic Uralic"/>
                <a:cs typeface="Gothic Uralic"/>
              </a:rPr>
              <a:t>ть</a:t>
            </a:r>
            <a:r>
              <a:rPr sz="1400" spc="35" dirty="0">
                <a:latin typeface="Gothic Uralic"/>
                <a:cs typeface="Gothic Uralic"/>
              </a:rPr>
              <a:t> </a:t>
            </a:r>
            <a:r>
              <a:rPr sz="1400" dirty="0" err="1">
                <a:latin typeface="Gothic Uralic"/>
                <a:cs typeface="Gothic Uralic"/>
              </a:rPr>
              <a:t>л</a:t>
            </a:r>
            <a:r>
              <a:rPr sz="1400" spc="-15" dirty="0" err="1">
                <a:latin typeface="Gothic Uralic"/>
                <a:cs typeface="Gothic Uralic"/>
              </a:rPr>
              <a:t>и</a:t>
            </a:r>
            <a:r>
              <a:rPr sz="1400" spc="75" dirty="0" err="1">
                <a:latin typeface="Gothic Uralic"/>
                <a:cs typeface="Gothic Uralic"/>
              </a:rPr>
              <a:t>ц</a:t>
            </a:r>
            <a:r>
              <a:rPr sz="1400" dirty="0" err="1">
                <a:latin typeface="Gothic Uralic"/>
                <a:cs typeface="Gothic Uralic"/>
              </a:rPr>
              <a:t>о</a:t>
            </a:r>
            <a:r>
              <a:rPr sz="1400" dirty="0">
                <a:latin typeface="Gothic Uralic"/>
                <a:cs typeface="Gothic Uralic"/>
              </a:rPr>
              <a:t>,</a:t>
            </a:r>
            <a:r>
              <a:rPr lang="ru-RU" sz="1400" spc="35" dirty="0">
                <a:latin typeface="Gothic Uralic"/>
                <a:cs typeface="Gothic Uralic"/>
              </a:rPr>
              <a:t> </a:t>
            </a:r>
            <a:r>
              <a:rPr sz="1400" spc="25" dirty="0" err="1">
                <a:latin typeface="Gothic Uralic"/>
                <a:cs typeface="Gothic Uralic"/>
              </a:rPr>
              <a:t>у</a:t>
            </a:r>
            <a:r>
              <a:rPr sz="1400" spc="10" dirty="0" err="1">
                <a:latin typeface="Gothic Uralic"/>
                <a:cs typeface="Gothic Uralic"/>
              </a:rPr>
              <a:t>п</a:t>
            </a:r>
            <a:r>
              <a:rPr sz="1400" spc="15" dirty="0" err="1">
                <a:latin typeface="Gothic Uralic"/>
                <a:cs typeface="Gothic Uralic"/>
              </a:rPr>
              <a:t>олн</a:t>
            </a:r>
            <a:r>
              <a:rPr sz="1400" dirty="0" err="1">
                <a:latin typeface="Gothic Uralic"/>
                <a:cs typeface="Gothic Uralic"/>
              </a:rPr>
              <a:t>о</a:t>
            </a:r>
            <a:r>
              <a:rPr sz="1400" spc="65" dirty="0" err="1">
                <a:latin typeface="Gothic Uralic"/>
                <a:cs typeface="Gothic Uralic"/>
              </a:rPr>
              <a:t>м</a:t>
            </a:r>
            <a:r>
              <a:rPr sz="1400" spc="50" dirty="0" err="1">
                <a:latin typeface="Gothic Uralic"/>
                <a:cs typeface="Gothic Uralic"/>
              </a:rPr>
              <a:t>о</a:t>
            </a:r>
            <a:r>
              <a:rPr sz="1400" spc="-35" dirty="0" err="1">
                <a:latin typeface="Gothic Uralic"/>
                <a:cs typeface="Gothic Uralic"/>
              </a:rPr>
              <a:t>ч</a:t>
            </a:r>
            <a:r>
              <a:rPr sz="1400" spc="-10" dirty="0" err="1">
                <a:latin typeface="Gothic Uralic"/>
                <a:cs typeface="Gothic Uralic"/>
              </a:rPr>
              <a:t>е</a:t>
            </a:r>
            <a:r>
              <a:rPr sz="1400" spc="50" dirty="0" err="1">
                <a:latin typeface="Gothic Uralic"/>
                <a:cs typeface="Gothic Uralic"/>
              </a:rPr>
              <a:t>н</a:t>
            </a:r>
            <a:r>
              <a:rPr sz="1400" spc="40" dirty="0" err="1">
                <a:latin typeface="Gothic Uralic"/>
                <a:cs typeface="Gothic Uralic"/>
              </a:rPr>
              <a:t>н</a:t>
            </a:r>
            <a:r>
              <a:rPr sz="1400" dirty="0" err="1">
                <a:latin typeface="Gothic Uralic"/>
                <a:cs typeface="Gothic Uralic"/>
              </a:rPr>
              <a:t>ое</a:t>
            </a:r>
            <a:r>
              <a:rPr sz="1400" spc="45" dirty="0">
                <a:latin typeface="Gothic Uralic"/>
                <a:cs typeface="Gothic Uralic"/>
              </a:rPr>
              <a:t> </a:t>
            </a:r>
            <a:r>
              <a:rPr sz="1400" spc="-60" dirty="0">
                <a:latin typeface="Gothic Uralic"/>
                <a:cs typeface="Gothic Uralic"/>
              </a:rPr>
              <a:t>д</a:t>
            </a:r>
            <a:r>
              <a:rPr sz="1400" dirty="0">
                <a:latin typeface="Gothic Uralic"/>
                <a:cs typeface="Gothic Uralic"/>
              </a:rPr>
              <a:t>ей</a:t>
            </a:r>
            <a:r>
              <a:rPr sz="1400" spc="-5" dirty="0">
                <a:latin typeface="Gothic Uralic"/>
                <a:cs typeface="Gothic Uralic"/>
              </a:rPr>
              <a:t>с</a:t>
            </a:r>
            <a:r>
              <a:rPr sz="1400" spc="15" dirty="0">
                <a:latin typeface="Gothic Uralic"/>
                <a:cs typeface="Gothic Uralic"/>
              </a:rPr>
              <a:t>т</a:t>
            </a:r>
            <a:r>
              <a:rPr sz="1400" spc="-10" dirty="0">
                <a:latin typeface="Gothic Uralic"/>
                <a:cs typeface="Gothic Uralic"/>
              </a:rPr>
              <a:t>в</a:t>
            </a:r>
            <a:r>
              <a:rPr sz="1400" dirty="0">
                <a:latin typeface="Gothic Uralic"/>
                <a:cs typeface="Gothic Uralic"/>
              </a:rPr>
              <a:t>о</a:t>
            </a:r>
            <a:r>
              <a:rPr sz="1400" spc="-5" dirty="0">
                <a:latin typeface="Gothic Uralic"/>
                <a:cs typeface="Gothic Uralic"/>
              </a:rPr>
              <a:t>в</a:t>
            </a:r>
            <a:r>
              <a:rPr sz="1400" dirty="0">
                <a:latin typeface="Gothic Uralic"/>
                <a:cs typeface="Gothic Uralic"/>
              </a:rPr>
              <a:t>а</a:t>
            </a:r>
            <a:r>
              <a:rPr sz="1400" spc="5" dirty="0">
                <a:latin typeface="Gothic Uralic"/>
                <a:cs typeface="Gothic Uralic"/>
              </a:rPr>
              <a:t>ть</a:t>
            </a:r>
            <a:r>
              <a:rPr sz="1400" spc="50" dirty="0">
                <a:latin typeface="Gothic Uralic"/>
                <a:cs typeface="Gothic Uralic"/>
              </a:rPr>
              <a:t> </a:t>
            </a:r>
            <a:r>
              <a:rPr sz="1400" spc="10" dirty="0">
                <a:latin typeface="Gothic Uralic"/>
                <a:cs typeface="Gothic Uralic"/>
              </a:rPr>
              <a:t>от</a:t>
            </a:r>
            <a:r>
              <a:rPr sz="1400" spc="30" dirty="0">
                <a:latin typeface="Gothic Uralic"/>
                <a:cs typeface="Gothic Uralic"/>
              </a:rPr>
              <a:t> </a:t>
            </a:r>
            <a:r>
              <a:rPr sz="1400" dirty="0">
                <a:latin typeface="Gothic Uralic"/>
                <a:cs typeface="Gothic Uralic"/>
              </a:rPr>
              <a:t>и</a:t>
            </a:r>
            <a:r>
              <a:rPr sz="1400" spc="70" dirty="0">
                <a:latin typeface="Gothic Uralic"/>
                <a:cs typeface="Gothic Uralic"/>
              </a:rPr>
              <a:t>м</a:t>
            </a:r>
            <a:r>
              <a:rPr sz="1400" spc="50" dirty="0">
                <a:latin typeface="Gothic Uralic"/>
                <a:cs typeface="Gothic Uralic"/>
              </a:rPr>
              <a:t>е</a:t>
            </a:r>
            <a:r>
              <a:rPr sz="1400" spc="25" dirty="0">
                <a:latin typeface="Gothic Uralic"/>
                <a:cs typeface="Gothic Uralic"/>
              </a:rPr>
              <a:t>н</a:t>
            </a:r>
            <a:r>
              <a:rPr sz="1400" spc="35" dirty="0">
                <a:latin typeface="Gothic Uralic"/>
                <a:cs typeface="Gothic Uralic"/>
              </a:rPr>
              <a:t>и</a:t>
            </a:r>
            <a:r>
              <a:rPr sz="1400" spc="25" dirty="0">
                <a:latin typeface="Gothic Uralic"/>
                <a:cs typeface="Gothic Uralic"/>
              </a:rPr>
              <a:t> </a:t>
            </a:r>
            <a:r>
              <a:rPr sz="1400" spc="-5" dirty="0" err="1">
                <a:latin typeface="Gothic Uralic"/>
                <a:cs typeface="Gothic Uralic"/>
              </a:rPr>
              <a:t>с</a:t>
            </a:r>
            <a:r>
              <a:rPr sz="1400" spc="15" dirty="0" err="1">
                <a:latin typeface="Gothic Uralic"/>
                <a:cs typeface="Gothic Uralic"/>
              </a:rPr>
              <a:t>т</a:t>
            </a:r>
            <a:r>
              <a:rPr sz="1400" dirty="0" err="1">
                <a:latin typeface="Gothic Uralic"/>
                <a:cs typeface="Gothic Uralic"/>
              </a:rPr>
              <a:t>ор</a:t>
            </a:r>
            <a:r>
              <a:rPr sz="1400" spc="-15" dirty="0" err="1">
                <a:latin typeface="Gothic Uralic"/>
                <a:cs typeface="Gothic Uralic"/>
              </a:rPr>
              <a:t>о</a:t>
            </a:r>
            <a:r>
              <a:rPr sz="1400" spc="35" dirty="0" err="1">
                <a:latin typeface="Gothic Uralic"/>
                <a:cs typeface="Gothic Uralic"/>
              </a:rPr>
              <a:t>н</a:t>
            </a:r>
            <a:r>
              <a:rPr sz="1400" spc="50" dirty="0" err="1">
                <a:latin typeface="Gothic Uralic"/>
                <a:cs typeface="Gothic Uralic"/>
              </a:rPr>
              <a:t>ы</a:t>
            </a:r>
            <a:r>
              <a:rPr sz="1400" spc="40" dirty="0">
                <a:latin typeface="Gothic Uralic"/>
                <a:cs typeface="Gothic Uralic"/>
              </a:rPr>
              <a:t> </a:t>
            </a:r>
            <a:r>
              <a:rPr sz="1400" spc="-60" dirty="0" err="1">
                <a:latin typeface="Gothic Uralic"/>
                <a:cs typeface="Gothic Uralic"/>
              </a:rPr>
              <a:t>д</a:t>
            </a:r>
            <a:r>
              <a:rPr sz="1400" spc="-5" dirty="0" err="1">
                <a:latin typeface="Gothic Uralic"/>
                <a:cs typeface="Gothic Uralic"/>
              </a:rPr>
              <a:t>ого</a:t>
            </a:r>
            <a:r>
              <a:rPr sz="1400" spc="-10" dirty="0" err="1">
                <a:latin typeface="Gothic Uralic"/>
                <a:cs typeface="Gothic Uralic"/>
              </a:rPr>
              <a:t>в</a:t>
            </a:r>
            <a:r>
              <a:rPr sz="1400" dirty="0" err="1">
                <a:latin typeface="Gothic Uralic"/>
                <a:cs typeface="Gothic Uralic"/>
              </a:rPr>
              <a:t>ора.</a:t>
            </a:r>
            <a:r>
              <a:rPr sz="1400" spc="20" dirty="0" err="1">
                <a:latin typeface="Gothic Uralic"/>
                <a:cs typeface="Gothic Uralic"/>
              </a:rPr>
              <a:t>Как</a:t>
            </a:r>
            <a:r>
              <a:rPr sz="1400" spc="20" dirty="0">
                <a:latin typeface="Gothic Uralic"/>
                <a:cs typeface="Gothic Uralic"/>
              </a:rPr>
              <a:t> </a:t>
            </a:r>
            <a:r>
              <a:rPr sz="1400" dirty="0">
                <a:latin typeface="Gothic Uralic"/>
                <a:cs typeface="Gothic Uralic"/>
              </a:rPr>
              <a:t>правило, </a:t>
            </a:r>
            <a:r>
              <a:rPr sz="1400" spc="10" dirty="0">
                <a:latin typeface="Gothic Uralic"/>
                <a:cs typeface="Gothic Uralic"/>
              </a:rPr>
              <a:t>соглашение </a:t>
            </a:r>
            <a:r>
              <a:rPr sz="1400" spc="5" dirty="0" err="1">
                <a:latin typeface="Gothic Uralic"/>
                <a:cs typeface="Gothic Uralic"/>
              </a:rPr>
              <a:t>подписывает</a:t>
            </a:r>
            <a:r>
              <a:rPr sz="1400" spc="5" dirty="0">
                <a:latin typeface="Gothic Uralic"/>
                <a:cs typeface="Gothic Uralic"/>
              </a:rPr>
              <a:t> </a:t>
            </a:r>
            <a:r>
              <a:rPr sz="1400" dirty="0" err="1">
                <a:latin typeface="Gothic Uralic"/>
                <a:cs typeface="Gothic Uralic"/>
              </a:rPr>
              <a:t>единоличный</a:t>
            </a:r>
            <a:r>
              <a:rPr lang="ru-RU" sz="1400" dirty="0">
                <a:latin typeface="Gothic Uralic"/>
                <a:cs typeface="Gothic Uralic"/>
              </a:rPr>
              <a:t> </a:t>
            </a:r>
            <a:r>
              <a:rPr sz="1400" spc="10" dirty="0" err="1">
                <a:latin typeface="Gothic Uralic"/>
                <a:cs typeface="Gothic Uralic"/>
              </a:rPr>
              <a:t>исполнительный</a:t>
            </a:r>
            <a:r>
              <a:rPr sz="1400" spc="10" dirty="0">
                <a:latin typeface="Gothic Uralic"/>
                <a:cs typeface="Gothic Uralic"/>
              </a:rPr>
              <a:t> </a:t>
            </a:r>
            <a:r>
              <a:rPr sz="1400" spc="5" dirty="0">
                <a:latin typeface="Gothic Uralic"/>
                <a:cs typeface="Gothic Uralic"/>
              </a:rPr>
              <a:t>орган  </a:t>
            </a:r>
            <a:r>
              <a:rPr sz="1400" spc="20" dirty="0">
                <a:latin typeface="Gothic Uralic"/>
                <a:cs typeface="Gothic Uralic"/>
              </a:rPr>
              <a:t>(например, </a:t>
            </a:r>
            <a:r>
              <a:rPr sz="1400" spc="10" dirty="0">
                <a:latin typeface="Gothic Uralic"/>
                <a:cs typeface="Gothic Uralic"/>
              </a:rPr>
              <a:t>генеральный </a:t>
            </a:r>
            <a:r>
              <a:rPr sz="1400" dirty="0">
                <a:latin typeface="Gothic Uralic"/>
                <a:cs typeface="Gothic Uralic"/>
              </a:rPr>
              <a:t>директор) либо </a:t>
            </a:r>
            <a:r>
              <a:rPr sz="1400" spc="15" dirty="0">
                <a:latin typeface="Gothic Uralic"/>
                <a:cs typeface="Gothic Uralic"/>
              </a:rPr>
              <a:t>лицо, </a:t>
            </a:r>
            <a:r>
              <a:rPr sz="1400" spc="5" dirty="0">
                <a:latin typeface="Gothic Uralic"/>
                <a:cs typeface="Gothic Uralic"/>
              </a:rPr>
              <a:t>действующее </a:t>
            </a:r>
            <a:r>
              <a:rPr sz="1400" spc="25" dirty="0" err="1">
                <a:latin typeface="Gothic Uralic"/>
                <a:cs typeface="Gothic Uralic"/>
              </a:rPr>
              <a:t>на</a:t>
            </a:r>
            <a:r>
              <a:rPr sz="1400" spc="105" dirty="0">
                <a:latin typeface="Gothic Uralic"/>
                <a:cs typeface="Gothic Uralic"/>
              </a:rPr>
              <a:t> </a:t>
            </a:r>
            <a:r>
              <a:rPr sz="1400" spc="5" dirty="0" err="1">
                <a:latin typeface="Gothic Uralic"/>
                <a:cs typeface="Gothic Uralic"/>
              </a:rPr>
              <a:t>основании</a:t>
            </a:r>
            <a:r>
              <a:rPr lang="ru-RU" sz="1400" dirty="0">
                <a:latin typeface="Gothic Uralic"/>
                <a:cs typeface="Gothic Uralic"/>
              </a:rPr>
              <a:t> </a:t>
            </a:r>
            <a:r>
              <a:rPr sz="1400" spc="5" dirty="0" err="1">
                <a:latin typeface="Gothic Uralic"/>
                <a:cs typeface="Gothic Uralic"/>
              </a:rPr>
              <a:t>доверенности</a:t>
            </a:r>
            <a:r>
              <a:rPr sz="1400" spc="5" dirty="0">
                <a:latin typeface="Gothic Uralic"/>
                <a:cs typeface="Gothic Uralic"/>
              </a:rPr>
              <a:t>.</a:t>
            </a:r>
            <a:endParaRPr sz="1400" dirty="0">
              <a:latin typeface="Gothic Uralic"/>
              <a:cs typeface="Gothic Uralic"/>
            </a:endParaRPr>
          </a:p>
        </p:txBody>
      </p:sp>
      <p:sp>
        <p:nvSpPr>
          <p:cNvPr id="17" name="object 13"/>
          <p:cNvSpPr txBox="1"/>
          <p:nvPr/>
        </p:nvSpPr>
        <p:spPr>
          <a:xfrm>
            <a:off x="842670" y="7723999"/>
            <a:ext cx="6466125" cy="2750112"/>
          </a:xfrm>
          <a:prstGeom prst="rect">
            <a:avLst/>
          </a:prstGeom>
        </p:spPr>
        <p:txBody>
          <a:bodyPr vert="horz" wrap="square" lIns="0" tIns="23495" rIns="0" bIns="0" rtlCol="0">
            <a:spAutoFit/>
          </a:bodyPr>
          <a:lstStyle/>
          <a:p>
            <a:pPr marL="12700" algn="just">
              <a:spcBef>
                <a:spcPts val="185"/>
              </a:spcBef>
            </a:pPr>
            <a:r>
              <a:rPr sz="1400" b="1" spc="-35" dirty="0">
                <a:latin typeface="Verdana"/>
                <a:cs typeface="Verdana"/>
              </a:rPr>
              <a:t>Составьте </a:t>
            </a:r>
            <a:r>
              <a:rPr sz="1400" b="1" spc="-65" dirty="0">
                <a:latin typeface="Verdana"/>
                <a:cs typeface="Verdana"/>
              </a:rPr>
              <a:t>сопроводительное </a:t>
            </a:r>
            <a:r>
              <a:rPr sz="1400" b="1" spc="-70" dirty="0">
                <a:latin typeface="Verdana"/>
                <a:cs typeface="Verdana"/>
              </a:rPr>
              <a:t>письмо </a:t>
            </a:r>
            <a:r>
              <a:rPr sz="1400" spc="35" dirty="0">
                <a:latin typeface="Gothic Uralic"/>
                <a:cs typeface="Gothic Uralic"/>
              </a:rPr>
              <a:t>к</a:t>
            </a:r>
            <a:r>
              <a:rPr sz="1400" spc="10" dirty="0">
                <a:latin typeface="Gothic Uralic"/>
                <a:cs typeface="Gothic Uralic"/>
              </a:rPr>
              <a:t> соглашению.</a:t>
            </a:r>
            <a:endParaRPr sz="1400" dirty="0">
              <a:latin typeface="Gothic Uralic"/>
              <a:cs typeface="Gothic Uralic"/>
            </a:endParaRPr>
          </a:p>
          <a:p>
            <a:pPr marL="12700" marR="5080" algn="just">
              <a:spcBef>
                <a:spcPts val="300"/>
              </a:spcBef>
            </a:pPr>
            <a:r>
              <a:rPr sz="1400" spc="5" dirty="0">
                <a:latin typeface="Gothic Uralic"/>
                <a:cs typeface="Gothic Uralic"/>
              </a:rPr>
              <a:t>Обычно </a:t>
            </a:r>
            <a:r>
              <a:rPr sz="1400" spc="15" dirty="0">
                <a:latin typeface="Gothic Uralic"/>
                <a:cs typeface="Gothic Uralic"/>
              </a:rPr>
              <a:t>соглашение </a:t>
            </a:r>
            <a:r>
              <a:rPr sz="1400" spc="5" dirty="0">
                <a:latin typeface="Gothic Uralic"/>
                <a:cs typeface="Gothic Uralic"/>
              </a:rPr>
              <a:t>направляется </a:t>
            </a:r>
            <a:r>
              <a:rPr sz="1400" spc="-15" dirty="0">
                <a:latin typeface="Gothic Uralic"/>
                <a:cs typeface="Gothic Uralic"/>
              </a:rPr>
              <a:t>другой </a:t>
            </a:r>
            <a:r>
              <a:rPr sz="1400" spc="10" dirty="0">
                <a:latin typeface="Gothic Uralic"/>
                <a:cs typeface="Gothic Uralic"/>
              </a:rPr>
              <a:t>стороне </a:t>
            </a:r>
            <a:r>
              <a:rPr sz="1400" spc="25" dirty="0">
                <a:latin typeface="Gothic Uralic"/>
                <a:cs typeface="Gothic Uralic"/>
              </a:rPr>
              <a:t>вместе </a:t>
            </a:r>
            <a:r>
              <a:rPr sz="1400" dirty="0">
                <a:latin typeface="Gothic Uralic"/>
                <a:cs typeface="Gothic Uralic"/>
              </a:rPr>
              <a:t>с  </a:t>
            </a:r>
            <a:r>
              <a:rPr sz="1400" spc="10" dirty="0">
                <a:latin typeface="Gothic Uralic"/>
                <a:cs typeface="Gothic Uralic"/>
              </a:rPr>
              <a:t>сопроводительным </a:t>
            </a:r>
            <a:r>
              <a:rPr sz="1400" spc="45" dirty="0">
                <a:latin typeface="Gothic Uralic"/>
                <a:cs typeface="Gothic Uralic"/>
              </a:rPr>
              <a:t>письмом </a:t>
            </a:r>
            <a:r>
              <a:rPr sz="1400" spc="25" dirty="0">
                <a:latin typeface="Gothic Uralic"/>
                <a:cs typeface="Gothic Uralic"/>
              </a:rPr>
              <a:t>(может </a:t>
            </a:r>
            <a:r>
              <a:rPr sz="1400" dirty="0">
                <a:latin typeface="Gothic Uralic"/>
                <a:cs typeface="Gothic Uralic"/>
              </a:rPr>
              <a:t>понадобиться </a:t>
            </a:r>
            <a:r>
              <a:rPr sz="1400" spc="15" dirty="0">
                <a:latin typeface="Gothic Uralic"/>
                <a:cs typeface="Gothic Uralic"/>
              </a:rPr>
              <a:t>при </a:t>
            </a:r>
            <a:r>
              <a:rPr sz="1400" spc="20" dirty="0">
                <a:latin typeface="Gothic Uralic"/>
                <a:cs typeface="Gothic Uralic"/>
              </a:rPr>
              <a:t>обращении </a:t>
            </a:r>
            <a:r>
              <a:rPr sz="1400" spc="-5" dirty="0">
                <a:latin typeface="Gothic Uralic"/>
                <a:cs typeface="Gothic Uralic"/>
              </a:rPr>
              <a:t>в </a:t>
            </a:r>
            <a:r>
              <a:rPr sz="1400" spc="-25" dirty="0">
                <a:latin typeface="Gothic Uralic"/>
                <a:cs typeface="Gothic Uralic"/>
              </a:rPr>
              <a:t>суд </a:t>
            </a:r>
            <a:r>
              <a:rPr sz="1400" dirty="0">
                <a:latin typeface="Gothic Uralic"/>
                <a:cs typeface="Gothic Uralic"/>
              </a:rPr>
              <a:t>с  </a:t>
            </a:r>
            <a:r>
              <a:rPr sz="1400" spc="15" dirty="0">
                <a:latin typeface="Gothic Uralic"/>
                <a:cs typeface="Gothic Uralic"/>
              </a:rPr>
              <a:t>требованием </a:t>
            </a:r>
            <a:r>
              <a:rPr sz="1400" dirty="0">
                <a:latin typeface="Gothic Uralic"/>
                <a:cs typeface="Gothic Uralic"/>
              </a:rPr>
              <a:t>об </a:t>
            </a:r>
            <a:r>
              <a:rPr sz="1400" spc="25" dirty="0">
                <a:latin typeface="Gothic Uralic"/>
                <a:cs typeface="Gothic Uralic"/>
              </a:rPr>
              <a:t>изменении </a:t>
            </a:r>
            <a:r>
              <a:rPr sz="1400" spc="-15" dirty="0">
                <a:latin typeface="Gothic Uralic"/>
                <a:cs typeface="Gothic Uralic"/>
              </a:rPr>
              <a:t>договора </a:t>
            </a:r>
            <a:r>
              <a:rPr sz="1400" spc="20" dirty="0">
                <a:latin typeface="Gothic Uralic"/>
                <a:cs typeface="Gothic Uralic"/>
              </a:rPr>
              <a:t>как</a:t>
            </a:r>
            <a:r>
              <a:rPr sz="1400" spc="285" dirty="0">
                <a:latin typeface="Gothic Uralic"/>
                <a:cs typeface="Gothic Uralic"/>
              </a:rPr>
              <a:t> </a:t>
            </a:r>
            <a:r>
              <a:rPr sz="1400" dirty="0">
                <a:latin typeface="Gothic Uralic"/>
                <a:cs typeface="Gothic Uralic"/>
              </a:rPr>
              <a:t>доказательство </a:t>
            </a:r>
            <a:r>
              <a:rPr sz="1400" spc="-5" dirty="0">
                <a:latin typeface="Gothic Uralic"/>
                <a:cs typeface="Gothic Uralic"/>
              </a:rPr>
              <a:t>соблюдения  </a:t>
            </a:r>
            <a:r>
              <a:rPr sz="1400" spc="-10" dirty="0">
                <a:latin typeface="Gothic Uralic"/>
                <a:cs typeface="Gothic Uralic"/>
              </a:rPr>
              <a:t>досудебного </a:t>
            </a:r>
            <a:r>
              <a:rPr sz="1400" spc="-5" dirty="0">
                <a:latin typeface="Gothic Uralic"/>
                <a:cs typeface="Gothic Uralic"/>
              </a:rPr>
              <a:t>порядка </a:t>
            </a:r>
            <a:r>
              <a:rPr sz="1400" dirty="0">
                <a:latin typeface="Gothic Uralic"/>
                <a:cs typeface="Gothic Uralic"/>
              </a:rPr>
              <a:t>урегулирования</a:t>
            </a:r>
            <a:r>
              <a:rPr sz="1400" spc="40" dirty="0">
                <a:latin typeface="Gothic Uralic"/>
                <a:cs typeface="Gothic Uralic"/>
              </a:rPr>
              <a:t> </a:t>
            </a:r>
            <a:r>
              <a:rPr sz="1400" spc="5" dirty="0">
                <a:latin typeface="Gothic Uralic"/>
                <a:cs typeface="Gothic Uralic"/>
              </a:rPr>
              <a:t>спора).</a:t>
            </a:r>
            <a:endParaRPr sz="1400" dirty="0">
              <a:latin typeface="Gothic Uralic"/>
              <a:cs typeface="Gothic Uralic"/>
            </a:endParaRPr>
          </a:p>
          <a:p>
            <a:pPr marL="12700" algn="just">
              <a:spcBef>
                <a:spcPts val="125"/>
              </a:spcBef>
            </a:pPr>
            <a:r>
              <a:rPr sz="1400" b="1" spc="-65" dirty="0">
                <a:latin typeface="Verdana"/>
                <a:cs typeface="Verdana"/>
              </a:rPr>
              <a:t>Обязательно</a:t>
            </a:r>
            <a:r>
              <a:rPr sz="1400" b="1" spc="-85" dirty="0">
                <a:latin typeface="Verdana"/>
                <a:cs typeface="Verdana"/>
              </a:rPr>
              <a:t> </a:t>
            </a:r>
            <a:r>
              <a:rPr sz="1400" b="1" spc="-70" dirty="0">
                <a:latin typeface="Verdana"/>
                <a:cs typeface="Verdana"/>
              </a:rPr>
              <a:t>укажите:</a:t>
            </a:r>
            <a:endParaRPr sz="1400" dirty="0">
              <a:latin typeface="Verdana"/>
              <a:cs typeface="Verdana"/>
            </a:endParaRPr>
          </a:p>
          <a:p>
            <a:pPr marL="100965" marR="5715" indent="-88900">
              <a:spcBef>
                <a:spcPts val="280"/>
              </a:spcBef>
              <a:buFont typeface="Arial"/>
              <a:buChar char="•"/>
              <a:tabLst>
                <a:tab pos="101600" algn="l"/>
              </a:tabLst>
            </a:pPr>
            <a:r>
              <a:rPr sz="1400" b="1" spc="-70" dirty="0">
                <a:latin typeface="Verdana"/>
                <a:cs typeface="Verdana"/>
              </a:rPr>
              <a:t>предложение </a:t>
            </a:r>
            <a:r>
              <a:rPr sz="1400" b="1" spc="-80" dirty="0">
                <a:latin typeface="Verdana"/>
                <a:cs typeface="Verdana"/>
              </a:rPr>
              <a:t>изменить </a:t>
            </a:r>
            <a:r>
              <a:rPr sz="1400" b="1" spc="-60" dirty="0">
                <a:latin typeface="Verdana"/>
                <a:cs typeface="Verdana"/>
              </a:rPr>
              <a:t>договор </a:t>
            </a:r>
            <a:r>
              <a:rPr sz="1400" dirty="0">
                <a:latin typeface="Gothic Uralic"/>
                <a:cs typeface="Gothic Uralic"/>
              </a:rPr>
              <a:t>(с </a:t>
            </a:r>
            <a:r>
              <a:rPr sz="1400" spc="20" dirty="0">
                <a:latin typeface="Gothic Uralic"/>
                <a:cs typeface="Gothic Uralic"/>
              </a:rPr>
              <a:t>указанием </a:t>
            </a:r>
            <a:r>
              <a:rPr sz="1400" spc="-5" dirty="0">
                <a:latin typeface="Gothic Uralic"/>
                <a:cs typeface="Gothic Uralic"/>
              </a:rPr>
              <a:t>его </a:t>
            </a:r>
            <a:r>
              <a:rPr sz="1400" spc="5" dirty="0">
                <a:latin typeface="Gothic Uralic"/>
                <a:cs typeface="Gothic Uralic"/>
              </a:rPr>
              <a:t>названия и </a:t>
            </a:r>
            <a:r>
              <a:rPr sz="1400" dirty="0">
                <a:latin typeface="Gothic Uralic"/>
                <a:cs typeface="Gothic Uralic"/>
              </a:rPr>
              <a:t>реквизитов) </a:t>
            </a:r>
            <a:r>
              <a:rPr sz="1400" spc="-5" dirty="0">
                <a:latin typeface="Gothic Uralic"/>
                <a:cs typeface="Gothic Uralic"/>
              </a:rPr>
              <a:t>в  </a:t>
            </a:r>
            <a:r>
              <a:rPr sz="1400" dirty="0">
                <a:latin typeface="Gothic Uralic"/>
                <a:cs typeface="Gothic Uralic"/>
              </a:rPr>
              <a:t>соответствии с </a:t>
            </a:r>
            <a:r>
              <a:rPr sz="1400" spc="30" dirty="0">
                <a:latin typeface="Gothic Uralic"/>
                <a:cs typeface="Gothic Uralic"/>
              </a:rPr>
              <a:t>прилагаемым </a:t>
            </a:r>
            <a:r>
              <a:rPr sz="1400" spc="20" dirty="0">
                <a:latin typeface="Gothic Uralic"/>
                <a:cs typeface="Gothic Uralic"/>
              </a:rPr>
              <a:t>дополнительным</a:t>
            </a:r>
            <a:r>
              <a:rPr sz="1400" spc="-130" dirty="0">
                <a:latin typeface="Gothic Uralic"/>
                <a:cs typeface="Gothic Uralic"/>
              </a:rPr>
              <a:t> </a:t>
            </a:r>
            <a:r>
              <a:rPr sz="1400" spc="20" dirty="0">
                <a:latin typeface="Gothic Uralic"/>
                <a:cs typeface="Gothic Uralic"/>
              </a:rPr>
              <a:t>соглашением;</a:t>
            </a:r>
            <a:endParaRPr sz="1400" dirty="0">
              <a:latin typeface="Gothic Uralic"/>
              <a:cs typeface="Gothic Uralic"/>
            </a:endParaRPr>
          </a:p>
          <a:p>
            <a:pPr marL="100965" indent="-88900">
              <a:spcBef>
                <a:spcPts val="110"/>
              </a:spcBef>
              <a:buFont typeface="Arial"/>
              <a:buChar char="•"/>
              <a:tabLst>
                <a:tab pos="101600" algn="l"/>
              </a:tabLst>
            </a:pPr>
            <a:r>
              <a:rPr sz="1400" b="1" spc="-40" dirty="0">
                <a:latin typeface="Verdana"/>
                <a:cs typeface="Verdana"/>
              </a:rPr>
              <a:t>срок </a:t>
            </a:r>
            <a:r>
              <a:rPr sz="1400" b="1" spc="-100" dirty="0">
                <a:latin typeface="Verdana"/>
                <a:cs typeface="Verdana"/>
              </a:rPr>
              <a:t>для </a:t>
            </a:r>
            <a:r>
              <a:rPr sz="1400" b="1" spc="-30" dirty="0">
                <a:latin typeface="Verdana"/>
                <a:cs typeface="Verdana"/>
              </a:rPr>
              <a:t>ответа </a:t>
            </a:r>
            <a:r>
              <a:rPr sz="1400" spc="25" dirty="0">
                <a:latin typeface="Gothic Uralic"/>
                <a:cs typeface="Gothic Uralic"/>
              </a:rPr>
              <a:t>на </a:t>
            </a:r>
            <a:r>
              <a:rPr sz="1400" dirty="0">
                <a:latin typeface="Gothic Uralic"/>
                <a:cs typeface="Gothic Uralic"/>
              </a:rPr>
              <a:t>это</a:t>
            </a:r>
            <a:r>
              <a:rPr sz="1400" spc="-75" dirty="0">
                <a:latin typeface="Gothic Uralic"/>
                <a:cs typeface="Gothic Uralic"/>
              </a:rPr>
              <a:t> </a:t>
            </a:r>
            <a:r>
              <a:rPr sz="1400" spc="5" dirty="0">
                <a:latin typeface="Gothic Uralic"/>
                <a:cs typeface="Gothic Uralic"/>
              </a:rPr>
              <a:t>предложение;</a:t>
            </a:r>
            <a:endParaRPr sz="1400" dirty="0">
              <a:latin typeface="Gothic Uralic"/>
              <a:cs typeface="Gothic Uralic"/>
            </a:endParaRPr>
          </a:p>
          <a:p>
            <a:pPr marL="100965" marR="5080" indent="-88900">
              <a:spcBef>
                <a:spcPts val="295"/>
              </a:spcBef>
              <a:buFont typeface="Arial"/>
              <a:buChar char="•"/>
              <a:tabLst>
                <a:tab pos="101600" algn="l"/>
              </a:tabLst>
            </a:pPr>
            <a:r>
              <a:rPr sz="1400" b="1" spc="-85" dirty="0">
                <a:latin typeface="Verdana"/>
                <a:cs typeface="Verdana"/>
              </a:rPr>
              <a:t>причину,</a:t>
            </a:r>
            <a:r>
              <a:rPr sz="1400" b="1" spc="100" dirty="0">
                <a:latin typeface="Verdana"/>
                <a:cs typeface="Verdana"/>
              </a:rPr>
              <a:t> </a:t>
            </a:r>
            <a:r>
              <a:rPr sz="1400" b="1" spc="-70" dirty="0">
                <a:latin typeface="Verdana"/>
                <a:cs typeface="Verdana"/>
              </a:rPr>
              <a:t>по </a:t>
            </a:r>
            <a:r>
              <a:rPr sz="1400" b="1" spc="-55" dirty="0">
                <a:latin typeface="Verdana"/>
                <a:cs typeface="Verdana"/>
              </a:rPr>
              <a:t>которой </a:t>
            </a:r>
            <a:r>
              <a:rPr sz="1400" b="1" spc="-125" dirty="0">
                <a:latin typeface="Verdana"/>
                <a:cs typeface="Verdana"/>
              </a:rPr>
              <a:t>вы </a:t>
            </a:r>
            <a:r>
              <a:rPr sz="1400" b="1" spc="-45" dirty="0">
                <a:latin typeface="Verdana"/>
                <a:cs typeface="Verdana"/>
              </a:rPr>
              <a:t>предлагаете </a:t>
            </a:r>
            <a:r>
              <a:rPr sz="1400" b="1" spc="-75" dirty="0">
                <a:latin typeface="Verdana"/>
                <a:cs typeface="Verdana"/>
              </a:rPr>
              <a:t>изменить </a:t>
            </a:r>
            <a:r>
              <a:rPr sz="1400" b="1" spc="-60" dirty="0">
                <a:latin typeface="Verdana"/>
                <a:cs typeface="Verdana"/>
              </a:rPr>
              <a:t>договор </a:t>
            </a:r>
            <a:r>
              <a:rPr sz="1400" dirty="0">
                <a:latin typeface="Gothic Uralic"/>
                <a:cs typeface="Gothic Uralic"/>
              </a:rPr>
              <a:t>(с </a:t>
            </a:r>
            <a:r>
              <a:rPr sz="1400" spc="5" dirty="0">
                <a:latin typeface="Gothic Uralic"/>
                <a:cs typeface="Gothic Uralic"/>
              </a:rPr>
              <a:t>доказательствами  </a:t>
            </a:r>
            <a:r>
              <a:rPr sz="1400" dirty="0">
                <a:latin typeface="Gothic Uralic"/>
                <a:cs typeface="Gothic Uralic"/>
              </a:rPr>
              <a:t>обстоятельств </a:t>
            </a:r>
            <a:r>
              <a:rPr sz="1400" spc="15" dirty="0">
                <a:latin typeface="Gothic Uralic"/>
                <a:cs typeface="Gothic Uralic"/>
              </a:rPr>
              <a:t>непреодолимой</a:t>
            </a:r>
            <a:r>
              <a:rPr sz="1400" spc="-70" dirty="0">
                <a:latin typeface="Gothic Uralic"/>
                <a:cs typeface="Gothic Uralic"/>
              </a:rPr>
              <a:t> </a:t>
            </a:r>
            <a:r>
              <a:rPr sz="1400" dirty="0">
                <a:latin typeface="Gothic Uralic"/>
                <a:cs typeface="Gothic Uralic"/>
              </a:rPr>
              <a:t>силы).</a:t>
            </a:r>
          </a:p>
        </p:txBody>
      </p:sp>
      <p:sp>
        <p:nvSpPr>
          <p:cNvPr id="18" name="object 4"/>
          <p:cNvSpPr txBox="1"/>
          <p:nvPr/>
        </p:nvSpPr>
        <p:spPr>
          <a:xfrm>
            <a:off x="307392" y="1819275"/>
            <a:ext cx="461645" cy="1312545"/>
          </a:xfrm>
          <a:prstGeom prst="rect">
            <a:avLst/>
          </a:prstGeom>
        </p:spPr>
        <p:txBody>
          <a:bodyPr vert="horz" wrap="square" lIns="0" tIns="13335" rIns="0" bIns="0" rtlCol="0">
            <a:spAutoFit/>
          </a:bodyPr>
          <a:lstStyle/>
          <a:p>
            <a:pPr marL="12700">
              <a:lnSpc>
                <a:spcPct val="100000"/>
              </a:lnSpc>
              <a:spcBef>
                <a:spcPts val="105"/>
              </a:spcBef>
            </a:pPr>
            <a:r>
              <a:rPr sz="3200" b="1" spc="-70" dirty="0">
                <a:solidFill>
                  <a:srgbClr val="EF5237"/>
                </a:solidFill>
                <a:latin typeface="Arial"/>
                <a:cs typeface="Arial"/>
              </a:rPr>
              <a:t>01</a:t>
            </a:r>
            <a:endParaRPr sz="3200" dirty="0">
              <a:solidFill>
                <a:srgbClr val="EF5237"/>
              </a:solidFill>
              <a:latin typeface="Arial"/>
              <a:cs typeface="Arial"/>
            </a:endParaRPr>
          </a:p>
          <a:p>
            <a:pPr marL="12700">
              <a:lnSpc>
                <a:spcPct val="100000"/>
              </a:lnSpc>
              <a:spcBef>
                <a:spcPts val="2450"/>
              </a:spcBef>
            </a:pPr>
            <a:endParaRPr sz="3200" dirty="0">
              <a:solidFill>
                <a:srgbClr val="EF5237"/>
              </a:solidFill>
              <a:latin typeface="Arial"/>
              <a:cs typeface="Arial"/>
            </a:endParaRPr>
          </a:p>
        </p:txBody>
      </p:sp>
      <p:sp>
        <p:nvSpPr>
          <p:cNvPr id="19" name="object 7"/>
          <p:cNvSpPr txBox="1"/>
          <p:nvPr/>
        </p:nvSpPr>
        <p:spPr>
          <a:xfrm>
            <a:off x="336932" y="5719193"/>
            <a:ext cx="461645" cy="748282"/>
          </a:xfrm>
          <a:prstGeom prst="rect">
            <a:avLst/>
          </a:prstGeom>
        </p:spPr>
        <p:txBody>
          <a:bodyPr vert="horz" wrap="square" lIns="0" tIns="253365" rIns="0" bIns="0" rtlCol="0">
            <a:spAutoFit/>
          </a:bodyPr>
          <a:lstStyle/>
          <a:p>
            <a:pPr marL="12700">
              <a:lnSpc>
                <a:spcPct val="100000"/>
              </a:lnSpc>
              <a:spcBef>
                <a:spcPts val="1995"/>
              </a:spcBef>
            </a:pPr>
            <a:r>
              <a:rPr sz="3200" b="1" spc="-70" dirty="0">
                <a:solidFill>
                  <a:srgbClr val="EF5237"/>
                </a:solidFill>
                <a:latin typeface="Arial"/>
                <a:cs typeface="Arial"/>
              </a:rPr>
              <a:t>0</a:t>
            </a:r>
            <a:r>
              <a:rPr lang="ru-RU" sz="3200" b="1" spc="-70" dirty="0">
                <a:solidFill>
                  <a:srgbClr val="EF5237"/>
                </a:solidFill>
                <a:latin typeface="Arial"/>
                <a:cs typeface="Arial"/>
              </a:rPr>
              <a:t>2</a:t>
            </a:r>
            <a:endParaRPr lang="ru-RU" sz="3200" dirty="0">
              <a:solidFill>
                <a:srgbClr val="EF5237"/>
              </a:solidFill>
              <a:latin typeface="Arial"/>
              <a:cs typeface="Arial"/>
            </a:endParaRPr>
          </a:p>
        </p:txBody>
      </p:sp>
      <p:sp>
        <p:nvSpPr>
          <p:cNvPr id="20" name="object 12"/>
          <p:cNvSpPr txBox="1"/>
          <p:nvPr/>
        </p:nvSpPr>
        <p:spPr>
          <a:xfrm>
            <a:off x="343366" y="7686675"/>
            <a:ext cx="461645" cy="513715"/>
          </a:xfrm>
          <a:prstGeom prst="rect">
            <a:avLst/>
          </a:prstGeom>
        </p:spPr>
        <p:txBody>
          <a:bodyPr vert="horz" wrap="square" lIns="0" tIns="12700" rIns="0" bIns="0" rtlCol="0">
            <a:spAutoFit/>
          </a:bodyPr>
          <a:lstStyle/>
          <a:p>
            <a:pPr marL="12700">
              <a:lnSpc>
                <a:spcPct val="100000"/>
              </a:lnSpc>
              <a:spcBef>
                <a:spcPts val="100"/>
              </a:spcBef>
            </a:pPr>
            <a:r>
              <a:rPr sz="3200" b="1" spc="-70" dirty="0">
                <a:solidFill>
                  <a:srgbClr val="EF5237"/>
                </a:solidFill>
                <a:latin typeface="Arial"/>
                <a:cs typeface="Arial"/>
              </a:rPr>
              <a:t>0</a:t>
            </a:r>
            <a:r>
              <a:rPr lang="ru-RU" sz="3200" b="1" spc="-70" dirty="0">
                <a:solidFill>
                  <a:srgbClr val="EF5237"/>
                </a:solidFill>
                <a:latin typeface="Arial"/>
                <a:cs typeface="Arial"/>
              </a:rPr>
              <a:t>4</a:t>
            </a:r>
            <a:endParaRPr sz="3200" dirty="0">
              <a:solidFill>
                <a:srgbClr val="EF5237"/>
              </a:solidFill>
              <a:latin typeface="Arial"/>
              <a:cs typeface="Arial"/>
            </a:endParaRPr>
          </a:p>
        </p:txBody>
      </p:sp>
      <p:sp>
        <p:nvSpPr>
          <p:cNvPr id="21" name="TextBox 20"/>
          <p:cNvSpPr txBox="1"/>
          <p:nvPr/>
        </p:nvSpPr>
        <p:spPr>
          <a:xfrm>
            <a:off x="269758" y="6696074"/>
            <a:ext cx="621965" cy="584775"/>
          </a:xfrm>
          <a:prstGeom prst="rect">
            <a:avLst/>
          </a:prstGeom>
          <a:noFill/>
        </p:spPr>
        <p:txBody>
          <a:bodyPr wrap="none" rtlCol="0">
            <a:spAutoFit/>
          </a:bodyPr>
          <a:lstStyle/>
          <a:p>
            <a:r>
              <a:rPr lang="ru-RU" sz="3200" b="1" spc="-70" dirty="0">
                <a:solidFill>
                  <a:srgbClr val="EF5237"/>
                </a:solidFill>
                <a:latin typeface="Arial"/>
                <a:cs typeface="Arial"/>
              </a:rPr>
              <a:t>03</a:t>
            </a:r>
          </a:p>
        </p:txBody>
      </p:sp>
      <p:sp>
        <p:nvSpPr>
          <p:cNvPr id="23" name="object 4"/>
          <p:cNvSpPr txBox="1"/>
          <p:nvPr/>
        </p:nvSpPr>
        <p:spPr>
          <a:xfrm>
            <a:off x="7388958" y="4257675"/>
            <a:ext cx="461645" cy="1318951"/>
          </a:xfrm>
          <a:prstGeom prst="rect">
            <a:avLst/>
          </a:prstGeom>
        </p:spPr>
        <p:txBody>
          <a:bodyPr vert="horz" wrap="square" lIns="0" tIns="13335" rIns="0" bIns="0" rtlCol="0">
            <a:spAutoFit/>
          </a:bodyPr>
          <a:lstStyle/>
          <a:p>
            <a:pPr marL="12700">
              <a:lnSpc>
                <a:spcPct val="100000"/>
              </a:lnSpc>
              <a:spcBef>
                <a:spcPts val="105"/>
              </a:spcBef>
            </a:pPr>
            <a:endParaRPr sz="3200" dirty="0">
              <a:solidFill>
                <a:srgbClr val="EF5237"/>
              </a:solidFill>
              <a:latin typeface="Arial"/>
              <a:cs typeface="Arial"/>
            </a:endParaRPr>
          </a:p>
          <a:p>
            <a:pPr marL="12700">
              <a:lnSpc>
                <a:spcPct val="100000"/>
              </a:lnSpc>
              <a:spcBef>
                <a:spcPts val="2450"/>
              </a:spcBef>
            </a:pPr>
            <a:r>
              <a:rPr sz="3200" b="1" spc="-70" dirty="0">
                <a:solidFill>
                  <a:srgbClr val="EF5237"/>
                </a:solidFill>
                <a:latin typeface="Arial"/>
                <a:cs typeface="Arial"/>
              </a:rPr>
              <a:t>0</a:t>
            </a:r>
            <a:r>
              <a:rPr lang="ru-RU" sz="3200" b="1" spc="-70" dirty="0">
                <a:solidFill>
                  <a:srgbClr val="EF5237"/>
                </a:solidFill>
                <a:latin typeface="Arial"/>
                <a:cs typeface="Arial"/>
              </a:rPr>
              <a:t>6</a:t>
            </a:r>
            <a:endParaRPr sz="3200" dirty="0">
              <a:solidFill>
                <a:srgbClr val="EF5237"/>
              </a:solidFill>
              <a:latin typeface="Arial"/>
              <a:cs typeface="Arial"/>
            </a:endParaRPr>
          </a:p>
        </p:txBody>
      </p:sp>
      <p:sp>
        <p:nvSpPr>
          <p:cNvPr id="24" name="object 7"/>
          <p:cNvSpPr txBox="1"/>
          <p:nvPr/>
        </p:nvSpPr>
        <p:spPr>
          <a:xfrm>
            <a:off x="7418498" y="5705475"/>
            <a:ext cx="461645" cy="748282"/>
          </a:xfrm>
          <a:prstGeom prst="rect">
            <a:avLst/>
          </a:prstGeom>
        </p:spPr>
        <p:txBody>
          <a:bodyPr vert="horz" wrap="square" lIns="0" tIns="253365" rIns="0" bIns="0" rtlCol="0">
            <a:spAutoFit/>
          </a:bodyPr>
          <a:lstStyle/>
          <a:p>
            <a:pPr marL="12700">
              <a:lnSpc>
                <a:spcPct val="100000"/>
              </a:lnSpc>
              <a:spcBef>
                <a:spcPts val="1995"/>
              </a:spcBef>
            </a:pPr>
            <a:r>
              <a:rPr sz="3200" b="1" spc="-70" dirty="0">
                <a:solidFill>
                  <a:srgbClr val="EF5237"/>
                </a:solidFill>
                <a:latin typeface="Arial"/>
                <a:cs typeface="Arial"/>
              </a:rPr>
              <a:t>0</a:t>
            </a:r>
            <a:r>
              <a:rPr lang="ru-RU" sz="3200" b="1" spc="-70" dirty="0">
                <a:solidFill>
                  <a:srgbClr val="EF5237"/>
                </a:solidFill>
                <a:latin typeface="Arial"/>
                <a:cs typeface="Arial"/>
              </a:rPr>
              <a:t>7</a:t>
            </a:r>
            <a:endParaRPr lang="ru-RU" sz="3200" dirty="0">
              <a:solidFill>
                <a:srgbClr val="EF5237"/>
              </a:solidFill>
              <a:latin typeface="Arial"/>
              <a:cs typeface="Arial"/>
            </a:endParaRPr>
          </a:p>
        </p:txBody>
      </p:sp>
      <p:sp>
        <p:nvSpPr>
          <p:cNvPr id="25" name="object 12"/>
          <p:cNvSpPr txBox="1"/>
          <p:nvPr/>
        </p:nvSpPr>
        <p:spPr>
          <a:xfrm>
            <a:off x="7388958" y="7305675"/>
            <a:ext cx="461645" cy="513715"/>
          </a:xfrm>
          <a:prstGeom prst="rect">
            <a:avLst/>
          </a:prstGeom>
        </p:spPr>
        <p:txBody>
          <a:bodyPr vert="horz" wrap="square" lIns="0" tIns="12700" rIns="0" bIns="0" rtlCol="0">
            <a:spAutoFit/>
          </a:bodyPr>
          <a:lstStyle/>
          <a:p>
            <a:pPr marL="12700">
              <a:lnSpc>
                <a:spcPct val="100000"/>
              </a:lnSpc>
              <a:spcBef>
                <a:spcPts val="100"/>
              </a:spcBef>
            </a:pPr>
            <a:r>
              <a:rPr sz="3200" b="1" spc="-70" dirty="0">
                <a:solidFill>
                  <a:srgbClr val="EF5237"/>
                </a:solidFill>
                <a:latin typeface="Arial"/>
                <a:cs typeface="Arial"/>
              </a:rPr>
              <a:t>0</a:t>
            </a:r>
            <a:r>
              <a:rPr lang="ru-RU" sz="3200" b="1" spc="-70" dirty="0">
                <a:solidFill>
                  <a:srgbClr val="EF5237"/>
                </a:solidFill>
                <a:latin typeface="Arial"/>
                <a:cs typeface="Arial"/>
              </a:rPr>
              <a:t>9</a:t>
            </a:r>
            <a:endParaRPr sz="3200" dirty="0">
              <a:solidFill>
                <a:srgbClr val="EF5237"/>
              </a:solidFill>
              <a:latin typeface="Arial"/>
              <a:cs typeface="Arial"/>
            </a:endParaRPr>
          </a:p>
        </p:txBody>
      </p:sp>
      <p:sp>
        <p:nvSpPr>
          <p:cNvPr id="26" name="TextBox 25"/>
          <p:cNvSpPr txBox="1"/>
          <p:nvPr/>
        </p:nvSpPr>
        <p:spPr>
          <a:xfrm>
            <a:off x="7308797" y="6467475"/>
            <a:ext cx="621965" cy="584775"/>
          </a:xfrm>
          <a:prstGeom prst="rect">
            <a:avLst/>
          </a:prstGeom>
          <a:noFill/>
        </p:spPr>
        <p:txBody>
          <a:bodyPr wrap="none" rtlCol="0">
            <a:spAutoFit/>
          </a:bodyPr>
          <a:lstStyle/>
          <a:p>
            <a:r>
              <a:rPr lang="ru-RU" sz="3200" b="1" spc="-70" dirty="0">
                <a:solidFill>
                  <a:srgbClr val="EF5237"/>
                </a:solidFill>
                <a:latin typeface="Arial"/>
                <a:cs typeface="Arial"/>
              </a:rPr>
              <a:t>08</a:t>
            </a:r>
          </a:p>
        </p:txBody>
      </p:sp>
      <p:sp>
        <p:nvSpPr>
          <p:cNvPr id="28" name="object 14"/>
          <p:cNvSpPr txBox="1"/>
          <p:nvPr/>
        </p:nvSpPr>
        <p:spPr>
          <a:xfrm>
            <a:off x="7979502" y="2025797"/>
            <a:ext cx="5976845" cy="2932213"/>
          </a:xfrm>
          <a:prstGeom prst="rect">
            <a:avLst/>
          </a:prstGeom>
        </p:spPr>
        <p:txBody>
          <a:bodyPr vert="horz" wrap="square" lIns="0" tIns="28575" rIns="0" bIns="0" rtlCol="0">
            <a:spAutoFit/>
          </a:bodyPr>
          <a:lstStyle/>
          <a:p>
            <a:pPr marL="12700" marR="6350" algn="just">
              <a:spcBef>
                <a:spcPts val="225"/>
              </a:spcBef>
              <a:tabLst>
                <a:tab pos="815975" algn="l"/>
                <a:tab pos="1303655" algn="l"/>
                <a:tab pos="2196465" algn="l"/>
                <a:tab pos="2518410" algn="l"/>
                <a:tab pos="3318510" algn="l"/>
                <a:tab pos="4045585" algn="l"/>
              </a:tabLst>
            </a:pPr>
            <a:r>
              <a:rPr sz="1400" b="1" spc="-90" dirty="0" err="1">
                <a:latin typeface="Verdana"/>
                <a:cs typeface="Verdana"/>
              </a:rPr>
              <a:t>Н</a:t>
            </a:r>
            <a:r>
              <a:rPr sz="1400" b="1" spc="-65" dirty="0" err="1">
                <a:latin typeface="Verdana"/>
                <a:cs typeface="Verdana"/>
              </a:rPr>
              <a:t>а</a:t>
            </a:r>
            <a:r>
              <a:rPr sz="1400" b="1" spc="-80" dirty="0" err="1">
                <a:latin typeface="Verdana"/>
                <a:cs typeface="Verdana"/>
              </a:rPr>
              <a:t>п</a:t>
            </a:r>
            <a:r>
              <a:rPr sz="1400" b="1" spc="-70" dirty="0" err="1">
                <a:latin typeface="Verdana"/>
                <a:cs typeface="Verdana"/>
              </a:rPr>
              <a:t>р</a:t>
            </a:r>
            <a:r>
              <a:rPr sz="1400" b="1" spc="-5" dirty="0" err="1">
                <a:latin typeface="Verdana"/>
                <a:cs typeface="Verdana"/>
              </a:rPr>
              <a:t>а</a:t>
            </a:r>
            <a:r>
              <a:rPr sz="1400" b="1" spc="-135" dirty="0" err="1">
                <a:latin typeface="Verdana"/>
                <a:cs typeface="Verdana"/>
              </a:rPr>
              <a:t>в</a:t>
            </a:r>
            <a:r>
              <a:rPr sz="1400" b="1" spc="-120" dirty="0" err="1">
                <a:latin typeface="Verdana"/>
                <a:cs typeface="Verdana"/>
              </a:rPr>
              <a:t>ь</a:t>
            </a:r>
            <a:r>
              <a:rPr sz="1400" b="1" spc="-15" dirty="0" err="1">
                <a:latin typeface="Verdana"/>
                <a:cs typeface="Verdana"/>
              </a:rPr>
              <a:t>те</a:t>
            </a:r>
            <a:r>
              <a:rPr lang="ru-RU" sz="1400" b="1" dirty="0">
                <a:latin typeface="Verdana"/>
                <a:cs typeface="Verdana"/>
              </a:rPr>
              <a:t> </a:t>
            </a:r>
            <a:r>
              <a:rPr sz="1400" b="1" spc="-75" dirty="0" err="1">
                <a:latin typeface="Verdana"/>
                <a:cs typeface="Verdana"/>
              </a:rPr>
              <a:t>в</a:t>
            </a:r>
            <a:r>
              <a:rPr sz="1400" b="1" spc="-70" dirty="0" err="1">
                <a:latin typeface="Verdana"/>
                <a:cs typeface="Verdana"/>
              </a:rPr>
              <a:t>а</a:t>
            </a:r>
            <a:r>
              <a:rPr sz="1400" b="1" spc="-95" dirty="0" err="1">
                <a:latin typeface="Verdana"/>
                <a:cs typeface="Verdana"/>
              </a:rPr>
              <a:t>ш</a:t>
            </a:r>
            <a:r>
              <a:rPr sz="1400" b="1" spc="-25" dirty="0" err="1">
                <a:latin typeface="Verdana"/>
                <a:cs typeface="Verdana"/>
              </a:rPr>
              <a:t>е</a:t>
            </a:r>
            <a:r>
              <a:rPr lang="ru-RU" sz="1400" b="1" dirty="0">
                <a:latin typeface="Verdana"/>
                <a:cs typeface="Verdana"/>
              </a:rPr>
              <a:t> </a:t>
            </a:r>
            <a:r>
              <a:rPr sz="1400" b="1" spc="-70" dirty="0" err="1">
                <a:latin typeface="Verdana"/>
                <a:cs typeface="Verdana"/>
              </a:rPr>
              <a:t>согл</a:t>
            </a:r>
            <a:r>
              <a:rPr sz="1400" b="1" spc="-5" dirty="0" err="1">
                <a:latin typeface="Verdana"/>
                <a:cs typeface="Verdana"/>
              </a:rPr>
              <a:t>а</a:t>
            </a:r>
            <a:r>
              <a:rPr sz="1400" b="1" spc="-95" dirty="0" err="1">
                <a:latin typeface="Verdana"/>
                <a:cs typeface="Verdana"/>
              </a:rPr>
              <a:t>ш</a:t>
            </a:r>
            <a:r>
              <a:rPr sz="1400" b="1" spc="-75" dirty="0" err="1">
                <a:latin typeface="Verdana"/>
                <a:cs typeface="Verdana"/>
              </a:rPr>
              <a:t>ени</a:t>
            </a:r>
            <a:r>
              <a:rPr sz="1400" b="1" spc="-65" dirty="0" err="1">
                <a:latin typeface="Verdana"/>
                <a:cs typeface="Verdana"/>
              </a:rPr>
              <a:t>е</a:t>
            </a:r>
            <a:r>
              <a:rPr lang="ru-RU" sz="1400" b="1" dirty="0">
                <a:latin typeface="Verdana"/>
                <a:cs typeface="Verdana"/>
              </a:rPr>
              <a:t> </a:t>
            </a:r>
            <a:r>
              <a:rPr sz="1400" b="1" spc="-50" dirty="0" err="1">
                <a:latin typeface="Verdana"/>
                <a:cs typeface="Verdana"/>
              </a:rPr>
              <a:t>о</a:t>
            </a:r>
            <a:r>
              <a:rPr sz="1400" b="1" spc="-45" dirty="0" err="1">
                <a:latin typeface="Verdana"/>
                <a:cs typeface="Verdana"/>
              </a:rPr>
              <a:t>б</a:t>
            </a:r>
            <a:r>
              <a:rPr lang="ru-RU" sz="1400" b="1" dirty="0">
                <a:latin typeface="Verdana"/>
                <a:cs typeface="Verdana"/>
              </a:rPr>
              <a:t> </a:t>
            </a:r>
            <a:r>
              <a:rPr sz="1400" b="1" spc="-125" dirty="0" err="1">
                <a:latin typeface="Verdana"/>
                <a:cs typeface="Verdana"/>
              </a:rPr>
              <a:t>из</a:t>
            </a:r>
            <a:r>
              <a:rPr sz="1400" b="1" spc="-55" dirty="0" err="1">
                <a:latin typeface="Verdana"/>
                <a:cs typeface="Verdana"/>
              </a:rPr>
              <a:t>м</a:t>
            </a:r>
            <a:r>
              <a:rPr sz="1400" b="1" spc="-80" dirty="0" err="1">
                <a:latin typeface="Verdana"/>
                <a:cs typeface="Verdana"/>
              </a:rPr>
              <a:t>енен</a:t>
            </a:r>
            <a:r>
              <a:rPr sz="1400" b="1" spc="-95" dirty="0" err="1">
                <a:latin typeface="Verdana"/>
                <a:cs typeface="Verdana"/>
              </a:rPr>
              <a:t>и</a:t>
            </a:r>
            <a:r>
              <a:rPr sz="1400" b="1" spc="-110" dirty="0" err="1">
                <a:latin typeface="Verdana"/>
                <a:cs typeface="Verdana"/>
              </a:rPr>
              <a:t>и</a:t>
            </a:r>
            <a:r>
              <a:rPr lang="ru-RU" sz="1400" b="1" dirty="0">
                <a:latin typeface="Verdana"/>
                <a:cs typeface="Verdana"/>
              </a:rPr>
              <a:t> </a:t>
            </a:r>
            <a:r>
              <a:rPr sz="1400" b="1" spc="-65" dirty="0" err="1">
                <a:latin typeface="Verdana"/>
                <a:cs typeface="Verdana"/>
              </a:rPr>
              <a:t>договор</a:t>
            </a:r>
            <a:r>
              <a:rPr sz="1400" b="1" spc="-10" dirty="0" err="1">
                <a:latin typeface="Verdana"/>
                <a:cs typeface="Verdana"/>
              </a:rPr>
              <a:t>а</a:t>
            </a:r>
            <a:r>
              <a:rPr lang="ru-RU" sz="1400" b="1" dirty="0">
                <a:latin typeface="Verdana"/>
                <a:cs typeface="Verdana"/>
              </a:rPr>
              <a:t> </a:t>
            </a:r>
            <a:r>
              <a:rPr sz="1400" b="1" spc="25" dirty="0">
                <a:latin typeface="Verdana"/>
                <a:cs typeface="Verdana"/>
              </a:rPr>
              <a:t>с  </a:t>
            </a:r>
            <a:r>
              <a:rPr sz="1400" b="1" spc="-75" dirty="0" err="1">
                <a:latin typeface="Verdana"/>
                <a:cs typeface="Verdana"/>
              </a:rPr>
              <a:t>сопроводительным</a:t>
            </a:r>
            <a:r>
              <a:rPr sz="1400" b="1" spc="-75" dirty="0">
                <a:latin typeface="Verdana"/>
                <a:cs typeface="Verdana"/>
              </a:rPr>
              <a:t> </a:t>
            </a:r>
            <a:r>
              <a:rPr sz="1400" b="1" spc="-65" dirty="0" err="1">
                <a:latin typeface="Verdana"/>
                <a:cs typeface="Verdana"/>
              </a:rPr>
              <a:t>письмом</a:t>
            </a:r>
            <a:r>
              <a:rPr sz="1400" b="1" spc="-65" dirty="0">
                <a:latin typeface="Verdana"/>
                <a:cs typeface="Verdana"/>
              </a:rPr>
              <a:t> </a:t>
            </a:r>
            <a:r>
              <a:rPr sz="1400" b="1" spc="-70" dirty="0" err="1">
                <a:latin typeface="Verdana"/>
                <a:cs typeface="Verdana"/>
              </a:rPr>
              <a:t>другой</a:t>
            </a:r>
            <a:r>
              <a:rPr sz="1400" b="1" spc="-70" dirty="0">
                <a:latin typeface="Verdana"/>
                <a:cs typeface="Verdana"/>
              </a:rPr>
              <a:t> </a:t>
            </a:r>
            <a:r>
              <a:rPr sz="1400" b="1" spc="-35" dirty="0" err="1">
                <a:latin typeface="Verdana"/>
                <a:cs typeface="Verdana"/>
              </a:rPr>
              <a:t>стороне</a:t>
            </a:r>
            <a:r>
              <a:rPr lang="ru-RU" sz="1400" b="1" spc="-35" dirty="0">
                <a:latin typeface="Verdana"/>
                <a:cs typeface="Verdana"/>
              </a:rPr>
              <a:t>:</a:t>
            </a:r>
            <a:endParaRPr sz="1400" dirty="0">
              <a:latin typeface="Verdana"/>
              <a:cs typeface="Verdana"/>
            </a:endParaRPr>
          </a:p>
          <a:p>
            <a:pPr marL="279400" indent="-143510" algn="just">
              <a:spcBef>
                <a:spcPts val="195"/>
              </a:spcBef>
              <a:buFont typeface="Arial"/>
              <a:buChar char="•"/>
              <a:tabLst>
                <a:tab pos="280035" algn="l"/>
              </a:tabLst>
            </a:pPr>
            <a:r>
              <a:rPr sz="1400" b="1" spc="-65" dirty="0" err="1">
                <a:latin typeface="Verdana"/>
                <a:cs typeface="Verdana"/>
              </a:rPr>
              <a:t>документы</a:t>
            </a:r>
            <a:r>
              <a:rPr sz="1400" b="1" spc="-65" dirty="0">
                <a:latin typeface="Verdana"/>
                <a:cs typeface="Verdana"/>
              </a:rPr>
              <a:t> </a:t>
            </a:r>
            <a:r>
              <a:rPr sz="1400" b="1" spc="-95" dirty="0" err="1">
                <a:latin typeface="Verdana"/>
                <a:cs typeface="Verdana"/>
              </a:rPr>
              <a:t>нужно</a:t>
            </a:r>
            <a:r>
              <a:rPr sz="1400" b="1" spc="-95" dirty="0">
                <a:latin typeface="Verdana"/>
                <a:cs typeface="Verdana"/>
              </a:rPr>
              <a:t> </a:t>
            </a:r>
            <a:r>
              <a:rPr sz="1400" b="1" spc="-70" dirty="0" err="1">
                <a:latin typeface="Verdana"/>
                <a:cs typeface="Verdana"/>
              </a:rPr>
              <a:t>направить</a:t>
            </a:r>
            <a:r>
              <a:rPr sz="1400" b="1" spc="-70" dirty="0">
                <a:latin typeface="Verdana"/>
                <a:cs typeface="Verdana"/>
              </a:rPr>
              <a:t> </a:t>
            </a:r>
            <a:r>
              <a:rPr sz="1400" b="1" spc="-70" dirty="0" err="1">
                <a:latin typeface="Verdana"/>
                <a:cs typeface="Verdana"/>
              </a:rPr>
              <a:t>по</a:t>
            </a:r>
            <a:r>
              <a:rPr sz="1400" b="1" spc="-70" dirty="0">
                <a:latin typeface="Verdana"/>
                <a:cs typeface="Verdana"/>
              </a:rPr>
              <a:t> </a:t>
            </a:r>
            <a:r>
              <a:rPr sz="1400" b="1" spc="-30" dirty="0" err="1">
                <a:latin typeface="Verdana"/>
                <a:cs typeface="Verdana"/>
              </a:rPr>
              <a:t>адресу</a:t>
            </a:r>
            <a:r>
              <a:rPr sz="1400" b="1" spc="-30" dirty="0">
                <a:latin typeface="Verdana"/>
                <a:cs typeface="Verdana"/>
              </a:rPr>
              <a:t>, </a:t>
            </a:r>
            <a:r>
              <a:rPr sz="1400" b="1" spc="-70" dirty="0" err="1">
                <a:latin typeface="Verdana"/>
                <a:cs typeface="Verdana"/>
              </a:rPr>
              <a:t>указанному</a:t>
            </a:r>
            <a:r>
              <a:rPr sz="1400" b="1" spc="-70" dirty="0">
                <a:latin typeface="Verdana"/>
                <a:cs typeface="Verdana"/>
              </a:rPr>
              <a:t> </a:t>
            </a:r>
            <a:r>
              <a:rPr sz="1400" b="1" spc="-114" dirty="0">
                <a:latin typeface="Verdana"/>
                <a:cs typeface="Verdana"/>
              </a:rPr>
              <a:t>в </a:t>
            </a:r>
            <a:r>
              <a:rPr sz="1400" b="1" spc="-120" dirty="0">
                <a:latin typeface="Verdana"/>
                <a:cs typeface="Verdana"/>
              </a:rPr>
              <a:t>ЕГРЮЛ</a:t>
            </a:r>
            <a:r>
              <a:rPr sz="1400" b="1" spc="-15" dirty="0">
                <a:latin typeface="Verdana"/>
                <a:cs typeface="Verdana"/>
              </a:rPr>
              <a:t> </a:t>
            </a:r>
            <a:r>
              <a:rPr sz="1400" b="1" spc="-114" dirty="0" err="1">
                <a:latin typeface="Verdana"/>
                <a:cs typeface="Verdana"/>
              </a:rPr>
              <a:t>или</a:t>
            </a:r>
            <a:r>
              <a:rPr sz="1400" b="1" spc="-114" dirty="0">
                <a:latin typeface="Verdana"/>
                <a:cs typeface="Verdana"/>
              </a:rPr>
              <a:t> </a:t>
            </a:r>
            <a:r>
              <a:rPr sz="1400" b="1" spc="-120" dirty="0">
                <a:latin typeface="Verdana"/>
                <a:cs typeface="Verdana"/>
              </a:rPr>
              <a:t>ЕГРИП,</a:t>
            </a:r>
            <a:endParaRPr sz="1400" dirty="0">
              <a:latin typeface="Verdana"/>
              <a:cs typeface="Verdana"/>
            </a:endParaRPr>
          </a:p>
          <a:p>
            <a:pPr marL="279400" algn="just"/>
            <a:r>
              <a:rPr sz="1400" spc="10" dirty="0">
                <a:latin typeface="Gothic Uralic"/>
                <a:cs typeface="Gothic Uralic"/>
              </a:rPr>
              <a:t>и</a:t>
            </a:r>
            <a:r>
              <a:rPr sz="1400" spc="-15" dirty="0">
                <a:latin typeface="Gothic Uralic"/>
                <a:cs typeface="Gothic Uralic"/>
              </a:rPr>
              <a:t> </a:t>
            </a:r>
            <a:r>
              <a:rPr sz="1400" spc="25" dirty="0" err="1">
                <a:latin typeface="Gothic Uralic"/>
                <a:cs typeface="Gothic Uralic"/>
              </a:rPr>
              <a:t>указанному</a:t>
            </a:r>
            <a:r>
              <a:rPr sz="1400" spc="-45" dirty="0">
                <a:latin typeface="Gothic Uralic"/>
                <a:cs typeface="Gothic Uralic"/>
              </a:rPr>
              <a:t> </a:t>
            </a:r>
            <a:r>
              <a:rPr sz="1400" spc="50" dirty="0" err="1">
                <a:latin typeface="Gothic Uralic"/>
                <a:cs typeface="Gothic Uralic"/>
              </a:rPr>
              <a:t>самим</a:t>
            </a:r>
            <a:r>
              <a:rPr sz="1400" spc="-20" dirty="0">
                <a:latin typeface="Gothic Uralic"/>
                <a:cs typeface="Gothic Uralic"/>
              </a:rPr>
              <a:t> </a:t>
            </a:r>
            <a:r>
              <a:rPr sz="1400" spc="20" dirty="0" err="1">
                <a:latin typeface="Gothic Uralic"/>
                <a:cs typeface="Gothic Uralic"/>
              </a:rPr>
              <a:t>контрагентом</a:t>
            </a:r>
            <a:r>
              <a:rPr sz="1400" spc="20" dirty="0">
                <a:latin typeface="Gothic Uralic"/>
                <a:cs typeface="Gothic Uralic"/>
              </a:rPr>
              <a:t>,</a:t>
            </a:r>
            <a:r>
              <a:rPr sz="1400" spc="-35" dirty="0">
                <a:latin typeface="Gothic Uralic"/>
                <a:cs typeface="Gothic Uralic"/>
              </a:rPr>
              <a:t> </a:t>
            </a:r>
            <a:r>
              <a:rPr sz="1400" spc="25" dirty="0" err="1">
                <a:latin typeface="Gothic Uralic"/>
                <a:cs typeface="Gothic Uralic"/>
              </a:rPr>
              <a:t>например</a:t>
            </a:r>
            <a:r>
              <a:rPr sz="1400" spc="25" dirty="0">
                <a:latin typeface="Gothic Uralic"/>
                <a:cs typeface="Gothic Uralic"/>
              </a:rPr>
              <a:t>,</a:t>
            </a:r>
            <a:r>
              <a:rPr sz="1400" spc="-25" dirty="0">
                <a:latin typeface="Gothic Uralic"/>
                <a:cs typeface="Gothic Uralic"/>
              </a:rPr>
              <a:t> </a:t>
            </a:r>
            <a:r>
              <a:rPr sz="1400" spc="-5" dirty="0">
                <a:latin typeface="Gothic Uralic"/>
                <a:cs typeface="Gothic Uralic"/>
              </a:rPr>
              <a:t>в</a:t>
            </a:r>
            <a:r>
              <a:rPr sz="1400" spc="5" dirty="0">
                <a:latin typeface="Gothic Uralic"/>
                <a:cs typeface="Gothic Uralic"/>
              </a:rPr>
              <a:t> </a:t>
            </a:r>
            <a:r>
              <a:rPr sz="1400" spc="-5" dirty="0" err="1">
                <a:latin typeface="Gothic Uralic"/>
                <a:cs typeface="Gothic Uralic"/>
              </a:rPr>
              <a:t>договоре</a:t>
            </a:r>
            <a:r>
              <a:rPr sz="1400" spc="-5" dirty="0">
                <a:latin typeface="Gothic Uralic"/>
                <a:cs typeface="Gothic Uralic"/>
              </a:rPr>
              <a:t>;</a:t>
            </a:r>
            <a:endParaRPr sz="1400" dirty="0">
              <a:latin typeface="Gothic Uralic"/>
              <a:cs typeface="Gothic Uralic"/>
            </a:endParaRPr>
          </a:p>
          <a:p>
            <a:pPr marL="279400" marR="5080" indent="-143510" algn="just">
              <a:spcBef>
                <a:spcPts val="315"/>
              </a:spcBef>
              <a:buFont typeface="Arial"/>
              <a:buChar char="•"/>
              <a:tabLst>
                <a:tab pos="280035" algn="l"/>
              </a:tabLst>
            </a:pPr>
            <a:r>
              <a:rPr sz="1400" spc="10" dirty="0" err="1">
                <a:latin typeface="Gothic Uralic"/>
                <a:cs typeface="Gothic Uralic"/>
              </a:rPr>
              <a:t>рекомендуется</a:t>
            </a:r>
            <a:r>
              <a:rPr sz="1400" spc="10" dirty="0">
                <a:latin typeface="Gothic Uralic"/>
                <a:cs typeface="Gothic Uralic"/>
              </a:rPr>
              <a:t> </a:t>
            </a:r>
            <a:r>
              <a:rPr sz="1400" b="1" spc="-60" dirty="0" err="1">
                <a:latin typeface="Verdana"/>
                <a:cs typeface="Verdana"/>
              </a:rPr>
              <a:t>отправить</a:t>
            </a:r>
            <a:r>
              <a:rPr sz="1400" b="1" spc="-60" dirty="0">
                <a:latin typeface="Verdana"/>
                <a:cs typeface="Verdana"/>
              </a:rPr>
              <a:t> </a:t>
            </a:r>
            <a:r>
              <a:rPr sz="1400" b="1" spc="-65" dirty="0" err="1">
                <a:latin typeface="Verdana"/>
                <a:cs typeface="Verdana"/>
              </a:rPr>
              <a:t>документы</a:t>
            </a:r>
            <a:r>
              <a:rPr sz="1400" b="1" spc="-65" dirty="0">
                <a:latin typeface="Verdana"/>
                <a:cs typeface="Verdana"/>
              </a:rPr>
              <a:t> </a:t>
            </a:r>
            <a:r>
              <a:rPr sz="1400" b="1" spc="-85" dirty="0" err="1">
                <a:latin typeface="Verdana"/>
                <a:cs typeface="Verdana"/>
              </a:rPr>
              <a:t>заказным</a:t>
            </a:r>
            <a:r>
              <a:rPr sz="1400" b="1" spc="-85" dirty="0">
                <a:latin typeface="Verdana"/>
                <a:cs typeface="Verdana"/>
              </a:rPr>
              <a:t> </a:t>
            </a:r>
            <a:r>
              <a:rPr sz="1400" b="1" spc="-60" dirty="0" err="1">
                <a:latin typeface="Verdana"/>
                <a:cs typeface="Verdana"/>
              </a:rPr>
              <a:t>письмом</a:t>
            </a:r>
            <a:r>
              <a:rPr sz="1400" b="1" spc="-60" dirty="0">
                <a:latin typeface="Verdana"/>
                <a:cs typeface="Verdana"/>
              </a:rPr>
              <a:t> </a:t>
            </a:r>
            <a:r>
              <a:rPr sz="1400" b="1" spc="35" dirty="0">
                <a:latin typeface="Verdana"/>
                <a:cs typeface="Verdana"/>
              </a:rPr>
              <a:t>с </a:t>
            </a:r>
            <a:r>
              <a:rPr sz="1400" b="1" spc="-75" dirty="0" err="1">
                <a:latin typeface="Verdana"/>
                <a:cs typeface="Verdana"/>
              </a:rPr>
              <a:t>описью</a:t>
            </a:r>
            <a:r>
              <a:rPr sz="1400" b="1" spc="-75" dirty="0">
                <a:latin typeface="Verdana"/>
                <a:cs typeface="Verdana"/>
              </a:rPr>
              <a:t>  </a:t>
            </a:r>
            <a:r>
              <a:rPr sz="1400" b="1" spc="-105" dirty="0" err="1">
                <a:latin typeface="Verdana"/>
                <a:cs typeface="Verdana"/>
              </a:rPr>
              <a:t>вложения</a:t>
            </a:r>
            <a:r>
              <a:rPr sz="1400" b="1" spc="-105" dirty="0">
                <a:latin typeface="Verdana"/>
                <a:cs typeface="Verdana"/>
              </a:rPr>
              <a:t> </a:t>
            </a:r>
            <a:r>
              <a:rPr sz="1400" b="1" spc="-95" dirty="0">
                <a:latin typeface="Verdana"/>
                <a:cs typeface="Verdana"/>
              </a:rPr>
              <a:t>и </a:t>
            </a:r>
            <a:r>
              <a:rPr sz="1400" b="1" spc="-65" dirty="0" err="1">
                <a:latin typeface="Verdana"/>
                <a:cs typeface="Verdana"/>
              </a:rPr>
              <a:t>уведомлением</a:t>
            </a:r>
            <a:r>
              <a:rPr sz="1400" b="1" spc="-65" dirty="0">
                <a:latin typeface="Verdana"/>
                <a:cs typeface="Verdana"/>
              </a:rPr>
              <a:t> </a:t>
            </a:r>
            <a:r>
              <a:rPr sz="1400" b="1" spc="-35" dirty="0">
                <a:latin typeface="Verdana"/>
                <a:cs typeface="Verdana"/>
              </a:rPr>
              <a:t>о </a:t>
            </a:r>
            <a:r>
              <a:rPr sz="1400" b="1" spc="-85" dirty="0" err="1">
                <a:latin typeface="Verdana"/>
                <a:cs typeface="Verdana"/>
              </a:rPr>
              <a:t>вручении</a:t>
            </a:r>
            <a:r>
              <a:rPr sz="1400" b="1" spc="-85" dirty="0">
                <a:latin typeface="Verdana"/>
                <a:cs typeface="Verdana"/>
              </a:rPr>
              <a:t>.  </a:t>
            </a:r>
            <a:r>
              <a:rPr sz="1400" spc="-5" dirty="0" err="1">
                <a:latin typeface="Gothic Uralic"/>
                <a:cs typeface="Gothic Uralic"/>
              </a:rPr>
              <a:t>Чтобы</a:t>
            </a:r>
            <a:r>
              <a:rPr sz="1400" spc="-5" dirty="0">
                <a:latin typeface="Gothic Uralic"/>
                <a:cs typeface="Gothic Uralic"/>
              </a:rPr>
              <a:t> </a:t>
            </a:r>
            <a:r>
              <a:rPr sz="1400" spc="10" dirty="0" err="1">
                <a:latin typeface="Gothic Uralic"/>
                <a:cs typeface="Gothic Uralic"/>
              </a:rPr>
              <a:t>оперативно</a:t>
            </a:r>
            <a:r>
              <a:rPr sz="1400" spc="10" dirty="0">
                <a:latin typeface="Gothic Uralic"/>
                <a:cs typeface="Gothic Uralic"/>
              </a:rPr>
              <a:t> </a:t>
            </a:r>
            <a:r>
              <a:rPr sz="1400" spc="-5" dirty="0" err="1">
                <a:latin typeface="Gothic Uralic"/>
                <a:cs typeface="Gothic Uralic"/>
              </a:rPr>
              <a:t>доставить</a:t>
            </a:r>
            <a:r>
              <a:rPr sz="1400" spc="-5" dirty="0">
                <a:latin typeface="Gothic Uralic"/>
                <a:cs typeface="Gothic Uralic"/>
              </a:rPr>
              <a:t>  </a:t>
            </a:r>
            <a:r>
              <a:rPr sz="1400" spc="10" dirty="0" err="1">
                <a:latin typeface="Gothic Uralic"/>
                <a:cs typeface="Gothic Uralic"/>
              </a:rPr>
              <a:t>соглашение</a:t>
            </a:r>
            <a:r>
              <a:rPr sz="1400" spc="10" dirty="0">
                <a:latin typeface="Gothic Uralic"/>
                <a:cs typeface="Gothic Uralic"/>
              </a:rPr>
              <a:t>,</a:t>
            </a:r>
            <a:r>
              <a:rPr sz="1400" spc="-25" dirty="0">
                <a:latin typeface="Gothic Uralic"/>
                <a:cs typeface="Gothic Uralic"/>
              </a:rPr>
              <a:t> </a:t>
            </a:r>
            <a:r>
              <a:rPr sz="1400" spc="45" dirty="0" err="1">
                <a:latin typeface="Gothic Uralic"/>
                <a:cs typeface="Gothic Uralic"/>
              </a:rPr>
              <a:t>можно</a:t>
            </a:r>
            <a:r>
              <a:rPr sz="1400" spc="-15" dirty="0">
                <a:latin typeface="Gothic Uralic"/>
                <a:cs typeface="Gothic Uralic"/>
              </a:rPr>
              <a:t> </a:t>
            </a:r>
            <a:r>
              <a:rPr sz="1400" spc="5" dirty="0" err="1">
                <a:latin typeface="Gothic Uralic"/>
                <a:cs typeface="Gothic Uralic"/>
              </a:rPr>
              <a:t>передать</a:t>
            </a:r>
            <a:r>
              <a:rPr sz="1400" spc="-25" dirty="0">
                <a:latin typeface="Gothic Uralic"/>
                <a:cs typeface="Gothic Uralic"/>
              </a:rPr>
              <a:t> </a:t>
            </a:r>
            <a:r>
              <a:rPr sz="1400" dirty="0" err="1">
                <a:latin typeface="Gothic Uralic"/>
                <a:cs typeface="Gothic Uralic"/>
              </a:rPr>
              <a:t>его</a:t>
            </a:r>
            <a:r>
              <a:rPr sz="1400" spc="-10" dirty="0">
                <a:latin typeface="Gothic Uralic"/>
                <a:cs typeface="Gothic Uralic"/>
              </a:rPr>
              <a:t> </a:t>
            </a:r>
            <a:r>
              <a:rPr sz="1400" spc="20" dirty="0" err="1">
                <a:latin typeface="Gothic Uralic"/>
                <a:cs typeface="Gothic Uralic"/>
              </a:rPr>
              <a:t>курьером</a:t>
            </a:r>
            <a:r>
              <a:rPr sz="1400" spc="-25" dirty="0">
                <a:latin typeface="Gothic Uralic"/>
                <a:cs typeface="Gothic Uralic"/>
              </a:rPr>
              <a:t> </a:t>
            </a:r>
            <a:r>
              <a:rPr sz="1400" dirty="0" err="1">
                <a:latin typeface="Gothic Uralic"/>
                <a:cs typeface="Gothic Uralic"/>
              </a:rPr>
              <a:t>под</a:t>
            </a:r>
            <a:r>
              <a:rPr sz="1400" spc="-15" dirty="0">
                <a:latin typeface="Gothic Uralic"/>
                <a:cs typeface="Gothic Uralic"/>
              </a:rPr>
              <a:t> </a:t>
            </a:r>
            <a:r>
              <a:rPr sz="1400" spc="10" dirty="0" err="1">
                <a:latin typeface="Gothic Uralic"/>
                <a:cs typeface="Gothic Uralic"/>
              </a:rPr>
              <a:t>расписку</a:t>
            </a:r>
            <a:r>
              <a:rPr sz="1400" spc="-25" dirty="0">
                <a:latin typeface="Gothic Uralic"/>
                <a:cs typeface="Gothic Uralic"/>
              </a:rPr>
              <a:t> </a:t>
            </a:r>
            <a:r>
              <a:rPr sz="1400" dirty="0">
                <a:latin typeface="Gothic Uralic"/>
                <a:cs typeface="Gothic Uralic"/>
              </a:rPr>
              <a:t>о</a:t>
            </a:r>
            <a:r>
              <a:rPr sz="1400" spc="5" dirty="0">
                <a:latin typeface="Gothic Uralic"/>
                <a:cs typeface="Gothic Uralic"/>
              </a:rPr>
              <a:t> </a:t>
            </a:r>
            <a:r>
              <a:rPr sz="1400" spc="5" dirty="0" err="1">
                <a:latin typeface="Gothic Uralic"/>
                <a:cs typeface="Gothic Uralic"/>
              </a:rPr>
              <a:t>получении</a:t>
            </a:r>
            <a:r>
              <a:rPr sz="1400" spc="5" dirty="0">
                <a:latin typeface="Gothic Uralic"/>
                <a:cs typeface="Gothic Uralic"/>
              </a:rPr>
              <a:t>;</a:t>
            </a:r>
            <a:endParaRPr sz="1400" dirty="0">
              <a:latin typeface="Gothic Uralic"/>
              <a:cs typeface="Gothic Uralic"/>
            </a:endParaRPr>
          </a:p>
          <a:p>
            <a:pPr marL="279400" marR="5080" indent="-143510" algn="just">
              <a:spcBef>
                <a:spcPts val="315"/>
              </a:spcBef>
              <a:buFont typeface="Arial"/>
              <a:buChar char="•"/>
              <a:tabLst>
                <a:tab pos="280035" algn="l"/>
              </a:tabLst>
            </a:pPr>
            <a:r>
              <a:rPr sz="1400" b="1" spc="-45" dirty="0" err="1">
                <a:latin typeface="Verdana"/>
                <a:cs typeface="Verdana"/>
              </a:rPr>
              <a:t>сохраните</a:t>
            </a:r>
            <a:r>
              <a:rPr sz="1400" b="1" spc="-45" dirty="0">
                <a:latin typeface="Verdana"/>
                <a:cs typeface="Verdana"/>
              </a:rPr>
              <a:t> </a:t>
            </a:r>
            <a:r>
              <a:rPr sz="1400" b="1" spc="-50" dirty="0" err="1">
                <a:latin typeface="Verdana"/>
                <a:cs typeface="Verdana"/>
              </a:rPr>
              <a:t>доказательства</a:t>
            </a:r>
            <a:r>
              <a:rPr sz="1400" b="1" spc="-50" dirty="0">
                <a:latin typeface="Verdana"/>
                <a:cs typeface="Verdana"/>
              </a:rPr>
              <a:t> </a:t>
            </a:r>
            <a:r>
              <a:rPr sz="1400" b="1" spc="-65" dirty="0" err="1">
                <a:latin typeface="Verdana"/>
                <a:cs typeface="Verdana"/>
              </a:rPr>
              <a:t>отправки</a:t>
            </a:r>
            <a:r>
              <a:rPr sz="1400" b="1" spc="-65" dirty="0">
                <a:latin typeface="Verdana"/>
                <a:cs typeface="Verdana"/>
              </a:rPr>
              <a:t> </a:t>
            </a:r>
            <a:r>
              <a:rPr sz="1400" b="1" spc="-60" dirty="0" err="1">
                <a:latin typeface="Verdana"/>
                <a:cs typeface="Verdana"/>
              </a:rPr>
              <a:t>документов</a:t>
            </a:r>
            <a:r>
              <a:rPr sz="1400" b="1" spc="-60" dirty="0">
                <a:latin typeface="Verdana"/>
                <a:cs typeface="Verdana"/>
              </a:rPr>
              <a:t> </a:t>
            </a:r>
            <a:r>
              <a:rPr sz="1400" b="1" spc="-95" dirty="0">
                <a:latin typeface="Verdana"/>
                <a:cs typeface="Verdana"/>
              </a:rPr>
              <a:t>и </a:t>
            </a:r>
            <a:r>
              <a:rPr sz="1400" b="1" spc="-95" dirty="0" err="1">
                <a:latin typeface="Verdana"/>
                <a:cs typeface="Verdana"/>
              </a:rPr>
              <a:t>их</a:t>
            </a:r>
            <a:r>
              <a:rPr sz="1400" b="1" spc="-95" dirty="0">
                <a:latin typeface="Verdana"/>
                <a:cs typeface="Verdana"/>
              </a:rPr>
              <a:t> </a:t>
            </a:r>
            <a:r>
              <a:rPr sz="1400" b="1" spc="-90" dirty="0" err="1">
                <a:latin typeface="Verdana"/>
                <a:cs typeface="Verdana"/>
              </a:rPr>
              <a:t>получения</a:t>
            </a:r>
            <a:r>
              <a:rPr sz="1400" b="1" spc="-90" dirty="0">
                <a:latin typeface="Verdana"/>
                <a:cs typeface="Verdana"/>
              </a:rPr>
              <a:t>  </a:t>
            </a:r>
            <a:r>
              <a:rPr sz="1400" b="1" spc="-55" dirty="0" err="1">
                <a:latin typeface="Verdana"/>
                <a:cs typeface="Verdana"/>
              </a:rPr>
              <a:t>контрагентом</a:t>
            </a:r>
            <a:r>
              <a:rPr sz="1400" b="1" spc="-55" dirty="0">
                <a:latin typeface="Verdana"/>
                <a:cs typeface="Verdana"/>
              </a:rPr>
              <a:t> </a:t>
            </a:r>
            <a:r>
              <a:rPr sz="1400" spc="15" dirty="0">
                <a:latin typeface="Gothic Uralic"/>
                <a:cs typeface="Gothic Uralic"/>
              </a:rPr>
              <a:t>(</a:t>
            </a:r>
            <a:r>
              <a:rPr sz="1400" spc="15" dirty="0" err="1">
                <a:latin typeface="Gothic Uralic"/>
                <a:cs typeface="Gothic Uralic"/>
              </a:rPr>
              <a:t>квитанции</a:t>
            </a:r>
            <a:r>
              <a:rPr sz="1400" spc="15" dirty="0">
                <a:latin typeface="Gothic Uralic"/>
                <a:cs typeface="Gothic Uralic"/>
              </a:rPr>
              <a:t> </a:t>
            </a:r>
            <a:r>
              <a:rPr sz="1400" spc="5" dirty="0" err="1">
                <a:latin typeface="Gothic Uralic"/>
                <a:cs typeface="Gothic Uralic"/>
              </a:rPr>
              <a:t>курьерских</a:t>
            </a:r>
            <a:r>
              <a:rPr sz="1400" spc="5" dirty="0">
                <a:latin typeface="Gothic Uralic"/>
                <a:cs typeface="Gothic Uralic"/>
              </a:rPr>
              <a:t> </a:t>
            </a:r>
            <a:r>
              <a:rPr sz="1400" spc="5" dirty="0" err="1">
                <a:latin typeface="Gothic Uralic"/>
                <a:cs typeface="Gothic Uralic"/>
              </a:rPr>
              <a:t>служб</a:t>
            </a:r>
            <a:r>
              <a:rPr sz="1400" spc="5" dirty="0">
                <a:latin typeface="Gothic Uralic"/>
                <a:cs typeface="Gothic Uralic"/>
              </a:rPr>
              <a:t>, </a:t>
            </a:r>
            <a:r>
              <a:rPr sz="1400" dirty="0" err="1">
                <a:latin typeface="Gothic Uralic"/>
                <a:cs typeface="Gothic Uralic"/>
              </a:rPr>
              <a:t>отчет</a:t>
            </a:r>
            <a:r>
              <a:rPr sz="1400" dirty="0">
                <a:latin typeface="Gothic Uralic"/>
                <a:cs typeface="Gothic Uralic"/>
              </a:rPr>
              <a:t> </a:t>
            </a:r>
            <a:r>
              <a:rPr sz="1400" spc="5" dirty="0" err="1">
                <a:latin typeface="Gothic Uralic"/>
                <a:cs typeface="Gothic Uralic"/>
              </a:rPr>
              <a:t>об</a:t>
            </a:r>
            <a:r>
              <a:rPr sz="1400" spc="5" dirty="0">
                <a:latin typeface="Gothic Uralic"/>
                <a:cs typeface="Gothic Uralic"/>
              </a:rPr>
              <a:t> </a:t>
            </a:r>
            <a:r>
              <a:rPr sz="1400" spc="5" dirty="0" err="1">
                <a:latin typeface="Gothic Uralic"/>
                <a:cs typeface="Gothic Uralic"/>
              </a:rPr>
              <a:t>отслеживании</a:t>
            </a:r>
            <a:r>
              <a:rPr sz="1400" spc="5" dirty="0">
                <a:latin typeface="Gothic Uralic"/>
                <a:cs typeface="Gothic Uralic"/>
              </a:rPr>
              <a:t>  </a:t>
            </a:r>
            <a:r>
              <a:rPr sz="1400" spc="5" dirty="0" err="1">
                <a:latin typeface="Gothic Uralic"/>
                <a:cs typeface="Gothic Uralic"/>
              </a:rPr>
              <a:t>отправления</a:t>
            </a:r>
            <a:r>
              <a:rPr sz="1400" spc="5" dirty="0">
                <a:latin typeface="Gothic Uralic"/>
                <a:cs typeface="Gothic Uralic"/>
              </a:rPr>
              <a:t>, </a:t>
            </a:r>
            <a:r>
              <a:rPr sz="1400" spc="35" dirty="0" err="1">
                <a:latin typeface="Gothic Uralic"/>
                <a:cs typeface="Gothic Uralic"/>
              </a:rPr>
              <a:t>сформированный</a:t>
            </a:r>
            <a:r>
              <a:rPr sz="1400" spc="35" dirty="0">
                <a:latin typeface="Gothic Uralic"/>
                <a:cs typeface="Gothic Uralic"/>
              </a:rPr>
              <a:t> </a:t>
            </a:r>
            <a:r>
              <a:rPr sz="1400" spc="25" dirty="0" err="1">
                <a:latin typeface="Gothic Uralic"/>
                <a:cs typeface="Gothic Uralic"/>
              </a:rPr>
              <a:t>на</a:t>
            </a:r>
            <a:r>
              <a:rPr sz="1400" spc="25" dirty="0">
                <a:latin typeface="Gothic Uralic"/>
                <a:cs typeface="Gothic Uralic"/>
              </a:rPr>
              <a:t> </a:t>
            </a:r>
            <a:r>
              <a:rPr sz="1400" spc="5" dirty="0" err="1">
                <a:latin typeface="Gothic Uralic"/>
                <a:cs typeface="Gothic Uralic"/>
              </a:rPr>
              <a:t>сайте</a:t>
            </a:r>
            <a:r>
              <a:rPr sz="1400" spc="5" dirty="0">
                <a:latin typeface="Gothic Uralic"/>
                <a:cs typeface="Gothic Uralic"/>
              </a:rPr>
              <a:t> </a:t>
            </a:r>
            <a:r>
              <a:rPr sz="1400" dirty="0" err="1">
                <a:latin typeface="Gothic Uralic"/>
                <a:cs typeface="Gothic Uralic"/>
              </a:rPr>
              <a:t>Почты</a:t>
            </a:r>
            <a:r>
              <a:rPr sz="1400" dirty="0">
                <a:latin typeface="Gothic Uralic"/>
                <a:cs typeface="Gothic Uralic"/>
              </a:rPr>
              <a:t> </a:t>
            </a:r>
            <a:r>
              <a:rPr sz="1400" spc="-5" dirty="0" err="1">
                <a:latin typeface="Gothic Uralic"/>
                <a:cs typeface="Gothic Uralic"/>
              </a:rPr>
              <a:t>России</a:t>
            </a:r>
            <a:r>
              <a:rPr sz="1400" spc="-5" dirty="0">
                <a:latin typeface="Gothic Uralic"/>
                <a:cs typeface="Gothic Uralic"/>
              </a:rPr>
              <a:t>, </a:t>
            </a:r>
            <a:r>
              <a:rPr sz="1400" spc="5" dirty="0" err="1">
                <a:latin typeface="Gothic Uralic"/>
                <a:cs typeface="Gothic Uralic"/>
              </a:rPr>
              <a:t>уведомление</a:t>
            </a:r>
            <a:r>
              <a:rPr sz="1400" spc="5" dirty="0">
                <a:latin typeface="Gothic Uralic"/>
                <a:cs typeface="Gothic Uralic"/>
              </a:rPr>
              <a:t> </a:t>
            </a:r>
            <a:r>
              <a:rPr sz="1400" dirty="0">
                <a:latin typeface="Gothic Uralic"/>
                <a:cs typeface="Gothic Uralic"/>
              </a:rPr>
              <a:t>о  </a:t>
            </a:r>
            <a:r>
              <a:rPr sz="1400" dirty="0" err="1">
                <a:latin typeface="Gothic Uralic"/>
                <a:cs typeface="Gothic Uralic"/>
              </a:rPr>
              <a:t>вручении</a:t>
            </a:r>
            <a:r>
              <a:rPr sz="1400" dirty="0">
                <a:latin typeface="Gothic Uralic"/>
                <a:cs typeface="Gothic Uralic"/>
              </a:rPr>
              <a:t>, </a:t>
            </a:r>
            <a:r>
              <a:rPr sz="1400" spc="10" dirty="0" err="1">
                <a:latin typeface="Gothic Uralic"/>
                <a:cs typeface="Gothic Uralic"/>
              </a:rPr>
              <a:t>опись</a:t>
            </a:r>
            <a:r>
              <a:rPr sz="1400" spc="-60" dirty="0">
                <a:latin typeface="Gothic Uralic"/>
                <a:cs typeface="Gothic Uralic"/>
              </a:rPr>
              <a:t> </a:t>
            </a:r>
            <a:r>
              <a:rPr sz="1400" spc="5" dirty="0" err="1">
                <a:latin typeface="Gothic Uralic"/>
                <a:cs typeface="Gothic Uralic"/>
              </a:rPr>
              <a:t>вложений</a:t>
            </a:r>
            <a:r>
              <a:rPr sz="1400" spc="5" dirty="0">
                <a:latin typeface="Gothic Uralic"/>
                <a:cs typeface="Gothic Uralic"/>
              </a:rPr>
              <a:t>).</a:t>
            </a:r>
            <a:endParaRPr sz="1600" dirty="0">
              <a:latin typeface="Gothic Uralic"/>
              <a:cs typeface="Gothic Uralic"/>
            </a:endParaRPr>
          </a:p>
        </p:txBody>
      </p:sp>
      <p:sp>
        <p:nvSpPr>
          <p:cNvPr id="29" name="object 20"/>
          <p:cNvSpPr txBox="1"/>
          <p:nvPr/>
        </p:nvSpPr>
        <p:spPr>
          <a:xfrm>
            <a:off x="7979502" y="6525350"/>
            <a:ext cx="5976845" cy="687368"/>
          </a:xfrm>
          <a:prstGeom prst="rect">
            <a:avLst/>
          </a:prstGeom>
        </p:spPr>
        <p:txBody>
          <a:bodyPr vert="horz" wrap="square" lIns="0" tIns="40640" rIns="0" bIns="0" rtlCol="0">
            <a:spAutoFit/>
          </a:bodyPr>
          <a:lstStyle/>
          <a:p>
            <a:pPr marL="12700" marR="5080" algn="just">
              <a:spcBef>
                <a:spcPts val="320"/>
              </a:spcBef>
            </a:pPr>
            <a:r>
              <a:rPr sz="1400" b="1" spc="-30" dirty="0">
                <a:latin typeface="Verdana"/>
                <a:cs typeface="Verdana"/>
              </a:rPr>
              <a:t>Составьте </a:t>
            </a:r>
            <a:r>
              <a:rPr sz="1400" b="1" spc="-70" dirty="0">
                <a:latin typeface="Verdana"/>
                <a:cs typeface="Verdana"/>
              </a:rPr>
              <a:t>иск </a:t>
            </a:r>
            <a:r>
              <a:rPr sz="1400" b="1" spc="35" dirty="0">
                <a:latin typeface="Verdana"/>
                <a:cs typeface="Verdana"/>
              </a:rPr>
              <a:t>с </a:t>
            </a:r>
            <a:r>
              <a:rPr sz="1400" b="1" spc="-65" dirty="0">
                <a:latin typeface="Verdana"/>
                <a:cs typeface="Verdana"/>
              </a:rPr>
              <a:t>соблюдением требований </a:t>
            </a:r>
            <a:r>
              <a:rPr sz="1400" b="1" spc="-60" dirty="0">
                <a:latin typeface="Verdana"/>
                <a:cs typeface="Verdana"/>
              </a:rPr>
              <a:t>процессуального  </a:t>
            </a:r>
            <a:r>
              <a:rPr sz="1400" b="1" spc="-55" dirty="0">
                <a:latin typeface="Verdana"/>
                <a:cs typeface="Verdana"/>
              </a:rPr>
              <a:t>законодательства</a:t>
            </a:r>
            <a:r>
              <a:rPr sz="1400" spc="-55" dirty="0">
                <a:latin typeface="Gothic Uralic"/>
                <a:cs typeface="Gothic Uralic"/>
              </a:rPr>
              <a:t>, </a:t>
            </a:r>
            <a:r>
              <a:rPr sz="1400" spc="10" dirty="0">
                <a:latin typeface="Gothic Uralic"/>
                <a:cs typeface="Gothic Uralic"/>
              </a:rPr>
              <a:t>приложите </a:t>
            </a:r>
            <a:r>
              <a:rPr sz="1400" spc="35" dirty="0">
                <a:latin typeface="Gothic Uralic"/>
                <a:cs typeface="Gothic Uralic"/>
              </a:rPr>
              <a:t>к </a:t>
            </a:r>
            <a:r>
              <a:rPr sz="1400" spc="45" dirty="0">
                <a:latin typeface="Gothic Uralic"/>
                <a:cs typeface="Gothic Uralic"/>
              </a:rPr>
              <a:t>нему </a:t>
            </a:r>
            <a:r>
              <a:rPr sz="1400" spc="15" dirty="0">
                <a:latin typeface="Gothic Uralic"/>
                <a:cs typeface="Gothic Uralic"/>
              </a:rPr>
              <a:t>необходимые </a:t>
            </a:r>
            <a:r>
              <a:rPr sz="1400" spc="20" dirty="0">
                <a:latin typeface="Gothic Uralic"/>
                <a:cs typeface="Gothic Uralic"/>
              </a:rPr>
              <a:t>документы. </a:t>
            </a:r>
            <a:r>
              <a:rPr sz="1400" spc="30" dirty="0">
                <a:latin typeface="Gothic Uralic"/>
                <a:cs typeface="Gothic Uralic"/>
              </a:rPr>
              <a:t>Иск  </a:t>
            </a:r>
            <a:r>
              <a:rPr sz="1400" spc="45" dirty="0">
                <a:latin typeface="Gothic Uralic"/>
                <a:cs typeface="Gothic Uralic"/>
              </a:rPr>
              <a:t>можно </a:t>
            </a:r>
            <a:r>
              <a:rPr sz="1400" dirty="0">
                <a:latin typeface="Gothic Uralic"/>
                <a:cs typeface="Gothic Uralic"/>
              </a:rPr>
              <a:t>подать </a:t>
            </a:r>
            <a:r>
              <a:rPr sz="1400" spc="-5" dirty="0">
                <a:latin typeface="Gothic Uralic"/>
                <a:cs typeface="Gothic Uralic"/>
              </a:rPr>
              <a:t>в </a:t>
            </a:r>
            <a:r>
              <a:rPr sz="1400" spc="30" dirty="0">
                <a:latin typeface="Gothic Uralic"/>
                <a:cs typeface="Gothic Uralic"/>
              </a:rPr>
              <a:t>бумажной </a:t>
            </a:r>
            <a:r>
              <a:rPr sz="1400" dirty="0">
                <a:latin typeface="Gothic Uralic"/>
                <a:cs typeface="Gothic Uralic"/>
              </a:rPr>
              <a:t>или </a:t>
            </a:r>
            <a:r>
              <a:rPr sz="1400" spc="10" dirty="0">
                <a:latin typeface="Gothic Uralic"/>
                <a:cs typeface="Gothic Uralic"/>
              </a:rPr>
              <a:t>электронной</a:t>
            </a:r>
            <a:r>
              <a:rPr sz="1400" spc="-130" dirty="0">
                <a:latin typeface="Gothic Uralic"/>
                <a:cs typeface="Gothic Uralic"/>
              </a:rPr>
              <a:t> </a:t>
            </a:r>
            <a:r>
              <a:rPr sz="1400" spc="70" dirty="0">
                <a:latin typeface="Gothic Uralic"/>
                <a:cs typeface="Gothic Uralic"/>
              </a:rPr>
              <a:t>форме.</a:t>
            </a:r>
            <a:endParaRPr sz="1400" dirty="0">
              <a:latin typeface="Gothic Uralic"/>
              <a:cs typeface="Gothic Uralic"/>
            </a:endParaRPr>
          </a:p>
        </p:txBody>
      </p:sp>
      <p:sp>
        <p:nvSpPr>
          <p:cNvPr id="30" name="object 22"/>
          <p:cNvSpPr txBox="1"/>
          <p:nvPr/>
        </p:nvSpPr>
        <p:spPr>
          <a:xfrm>
            <a:off x="7979502" y="7381875"/>
            <a:ext cx="5976846" cy="443711"/>
          </a:xfrm>
          <a:prstGeom prst="rect">
            <a:avLst/>
          </a:prstGeom>
        </p:spPr>
        <p:txBody>
          <a:bodyPr vert="horz" wrap="square" lIns="0" tIns="12700" rIns="0" bIns="0" rtlCol="0">
            <a:spAutoFit/>
          </a:bodyPr>
          <a:lstStyle/>
          <a:p>
            <a:pPr marL="12700">
              <a:spcBef>
                <a:spcPts val="100"/>
              </a:spcBef>
            </a:pPr>
            <a:r>
              <a:rPr sz="1400" b="1" spc="-95" dirty="0">
                <a:latin typeface="Verdana"/>
                <a:cs typeface="Verdana"/>
              </a:rPr>
              <a:t>Если </a:t>
            </a:r>
            <a:r>
              <a:rPr sz="1400" b="1" spc="-25" dirty="0">
                <a:latin typeface="Verdana"/>
                <a:cs typeface="Verdana"/>
              </a:rPr>
              <a:t>суд </a:t>
            </a:r>
            <a:r>
              <a:rPr sz="1400" b="1" spc="-65" dirty="0">
                <a:latin typeface="Verdana"/>
                <a:cs typeface="Verdana"/>
              </a:rPr>
              <a:t>удовлетворит </a:t>
            </a:r>
            <a:r>
              <a:rPr sz="1400" b="1" spc="-70" dirty="0">
                <a:latin typeface="Verdana"/>
                <a:cs typeface="Verdana"/>
              </a:rPr>
              <a:t>иск, </a:t>
            </a:r>
            <a:r>
              <a:rPr sz="1400" b="1" spc="-65" dirty="0">
                <a:latin typeface="Verdana"/>
                <a:cs typeface="Verdana"/>
              </a:rPr>
              <a:t>договор </a:t>
            </a:r>
            <a:r>
              <a:rPr sz="1400" b="1" spc="-35" dirty="0">
                <a:latin typeface="Verdana"/>
                <a:cs typeface="Verdana"/>
              </a:rPr>
              <a:t>будет </a:t>
            </a:r>
            <a:r>
              <a:rPr sz="1400" b="1" spc="-50" dirty="0">
                <a:latin typeface="Verdana"/>
                <a:cs typeface="Verdana"/>
              </a:rPr>
              <a:t>считаться</a:t>
            </a:r>
            <a:r>
              <a:rPr sz="1400" b="1" spc="25" dirty="0">
                <a:latin typeface="Verdana"/>
                <a:cs typeface="Verdana"/>
              </a:rPr>
              <a:t> </a:t>
            </a:r>
            <a:r>
              <a:rPr sz="1400" b="1" spc="-90" dirty="0" err="1">
                <a:latin typeface="Verdana"/>
                <a:cs typeface="Verdana"/>
              </a:rPr>
              <a:t>измененным</a:t>
            </a:r>
            <a:r>
              <a:rPr sz="1400" b="1" spc="-90" dirty="0">
                <a:latin typeface="Verdana"/>
                <a:cs typeface="Verdana"/>
              </a:rPr>
              <a:t> </a:t>
            </a:r>
            <a:r>
              <a:rPr sz="1400" b="1" spc="35" dirty="0">
                <a:latin typeface="Verdana"/>
                <a:cs typeface="Verdana"/>
              </a:rPr>
              <a:t>с</a:t>
            </a:r>
            <a:r>
              <a:rPr lang="ru-RU" sz="1400" dirty="0">
                <a:latin typeface="Verdana"/>
                <a:cs typeface="Verdana"/>
              </a:rPr>
              <a:t> </a:t>
            </a:r>
            <a:r>
              <a:rPr sz="1400" b="1" spc="-55" dirty="0" err="1">
                <a:latin typeface="Verdana"/>
                <a:cs typeface="Verdana"/>
              </a:rPr>
              <a:t>даты</a:t>
            </a:r>
            <a:r>
              <a:rPr sz="1400" b="1" spc="-55" dirty="0">
                <a:latin typeface="Verdana"/>
                <a:cs typeface="Verdana"/>
              </a:rPr>
              <a:t>, </a:t>
            </a:r>
            <a:r>
              <a:rPr sz="1400" b="1" spc="-80" dirty="0">
                <a:latin typeface="Verdana"/>
                <a:cs typeface="Verdana"/>
              </a:rPr>
              <a:t>указанной </a:t>
            </a:r>
            <a:r>
              <a:rPr sz="1400" b="1" spc="-130" dirty="0">
                <a:latin typeface="Verdana"/>
                <a:cs typeface="Verdana"/>
              </a:rPr>
              <a:t>в </a:t>
            </a:r>
            <a:r>
              <a:rPr sz="1400" b="1" spc="-65" dirty="0" err="1">
                <a:latin typeface="Verdana"/>
                <a:cs typeface="Verdana"/>
              </a:rPr>
              <a:t>решение</a:t>
            </a:r>
            <a:r>
              <a:rPr sz="1400" b="1" spc="-165" dirty="0">
                <a:latin typeface="Verdana"/>
                <a:cs typeface="Verdana"/>
              </a:rPr>
              <a:t> </a:t>
            </a:r>
            <a:r>
              <a:rPr sz="1400" b="1" spc="-30" dirty="0" err="1">
                <a:latin typeface="Verdana"/>
                <a:cs typeface="Verdana"/>
              </a:rPr>
              <a:t>суда</a:t>
            </a:r>
            <a:r>
              <a:rPr sz="1400" b="1" spc="-30" dirty="0">
                <a:latin typeface="Verdana"/>
                <a:cs typeface="Verdana"/>
              </a:rPr>
              <a:t>.</a:t>
            </a:r>
            <a:endParaRPr sz="1400" dirty="0">
              <a:latin typeface="Verdana"/>
              <a:cs typeface="Verdana"/>
            </a:endParaRPr>
          </a:p>
        </p:txBody>
      </p:sp>
      <p:sp>
        <p:nvSpPr>
          <p:cNvPr id="31" name="object 23"/>
          <p:cNvSpPr txBox="1"/>
          <p:nvPr/>
        </p:nvSpPr>
        <p:spPr>
          <a:xfrm>
            <a:off x="7930762" y="5956144"/>
            <a:ext cx="6012328" cy="471283"/>
          </a:xfrm>
          <a:prstGeom prst="rect">
            <a:avLst/>
          </a:prstGeom>
        </p:spPr>
        <p:txBody>
          <a:bodyPr vert="horz" wrap="square" lIns="0" tIns="40005" rIns="0" bIns="0" rtlCol="0">
            <a:spAutoFit/>
          </a:bodyPr>
          <a:lstStyle/>
          <a:p>
            <a:pPr marL="12700" marR="5080" algn="just">
              <a:spcBef>
                <a:spcPts val="315"/>
              </a:spcBef>
            </a:pPr>
            <a:r>
              <a:rPr sz="1400" b="1" spc="-5" dirty="0">
                <a:latin typeface="Gothic Uralic"/>
                <a:cs typeface="Gothic Uralic"/>
              </a:rPr>
              <a:t>Соберите документы, подтверждающие правомерность вашего  требования и соблюдение досудебного порядка.</a:t>
            </a:r>
          </a:p>
        </p:txBody>
      </p:sp>
      <p:sp>
        <p:nvSpPr>
          <p:cNvPr id="33" name="object 29"/>
          <p:cNvSpPr txBox="1"/>
          <p:nvPr/>
        </p:nvSpPr>
        <p:spPr>
          <a:xfrm>
            <a:off x="8257248" y="8200390"/>
            <a:ext cx="5685841" cy="1051442"/>
          </a:xfrm>
          <a:prstGeom prst="rect">
            <a:avLst/>
          </a:prstGeom>
        </p:spPr>
        <p:txBody>
          <a:bodyPr vert="horz" wrap="square" lIns="0" tIns="40005" rIns="0" bIns="0" rtlCol="0">
            <a:spAutoFit/>
          </a:bodyPr>
          <a:lstStyle/>
          <a:p>
            <a:pPr marL="12700" marR="5080" algn="just">
              <a:lnSpc>
                <a:spcPct val="80000"/>
              </a:lnSpc>
              <a:spcBef>
                <a:spcPts val="315"/>
              </a:spcBef>
            </a:pPr>
            <a:r>
              <a:rPr sz="1400" spc="5" dirty="0">
                <a:latin typeface="Gothic Uralic"/>
                <a:cs typeface="Gothic Uralic"/>
              </a:rPr>
              <a:t>Необходимо </a:t>
            </a:r>
            <a:r>
              <a:rPr sz="1400" dirty="0">
                <a:latin typeface="Gothic Uralic"/>
                <a:cs typeface="Gothic Uralic"/>
              </a:rPr>
              <a:t>определить </a:t>
            </a:r>
            <a:r>
              <a:rPr sz="1400" spc="-5" dirty="0">
                <a:latin typeface="Gothic Uralic"/>
                <a:cs typeface="Gothic Uralic"/>
              </a:rPr>
              <a:t>связь </a:t>
            </a:r>
            <a:r>
              <a:rPr sz="1400" spc="20" dirty="0" err="1">
                <a:latin typeface="Gothic Uralic"/>
                <a:cs typeface="Gothic Uralic"/>
              </a:rPr>
              <a:t>между</a:t>
            </a:r>
            <a:r>
              <a:rPr sz="1400" spc="20" dirty="0">
                <a:latin typeface="Gothic Uralic"/>
                <a:cs typeface="Gothic Uralic"/>
              </a:rPr>
              <a:t> </a:t>
            </a:r>
            <a:r>
              <a:rPr sz="1400" spc="30" dirty="0" err="1">
                <a:latin typeface="Gothic Uralic"/>
                <a:cs typeface="Gothic Uralic"/>
              </a:rPr>
              <a:t>наступившими</a:t>
            </a:r>
            <a:r>
              <a:rPr lang="ru-RU" sz="1400" spc="30" dirty="0">
                <a:latin typeface="Gothic Uralic"/>
                <a:cs typeface="Gothic Uralic"/>
              </a:rPr>
              <a:t> </a:t>
            </a:r>
            <a:r>
              <a:rPr sz="1400" spc="20" dirty="0" err="1">
                <a:latin typeface="Gothic Uralic"/>
                <a:cs typeface="Gothic Uralic"/>
              </a:rPr>
              <a:t>отрицательными</a:t>
            </a:r>
            <a:r>
              <a:rPr sz="1400" spc="20" dirty="0">
                <a:latin typeface="Gothic Uralic"/>
                <a:cs typeface="Gothic Uralic"/>
              </a:rPr>
              <a:t>  </a:t>
            </a:r>
            <a:r>
              <a:rPr sz="1400" spc="10" dirty="0">
                <a:latin typeface="Gothic Uralic"/>
                <a:cs typeface="Gothic Uralic"/>
              </a:rPr>
              <a:t>последствиями </a:t>
            </a:r>
            <a:r>
              <a:rPr sz="1400" spc="-30" dirty="0">
                <a:latin typeface="Gothic Uralic"/>
                <a:cs typeface="Gothic Uralic"/>
              </a:rPr>
              <a:t>для </a:t>
            </a:r>
            <a:r>
              <a:rPr sz="1400" spc="15" dirty="0">
                <a:latin typeface="Gothic Uralic"/>
                <a:cs typeface="Gothic Uralic"/>
              </a:rPr>
              <a:t>предпринимателя </a:t>
            </a:r>
            <a:r>
              <a:rPr sz="1400" spc="5" dirty="0">
                <a:latin typeface="Gothic Uralic"/>
                <a:cs typeface="Gothic Uralic"/>
              </a:rPr>
              <a:t>и </a:t>
            </a:r>
            <a:r>
              <a:rPr sz="1400" spc="20" dirty="0" err="1">
                <a:latin typeface="Gothic Uralic"/>
                <a:cs typeface="Gothic Uralic"/>
              </a:rPr>
              <a:t>невозможностью</a:t>
            </a:r>
            <a:r>
              <a:rPr lang="ru-RU" sz="1400" spc="20" dirty="0">
                <a:latin typeface="Gothic Uralic"/>
                <a:cs typeface="Gothic Uralic"/>
              </a:rPr>
              <a:t> </a:t>
            </a:r>
            <a:r>
              <a:rPr sz="1400" spc="10" dirty="0" err="1">
                <a:latin typeface="Gothic Uralic"/>
                <a:cs typeface="Gothic Uralic"/>
              </a:rPr>
              <a:t>исполнения</a:t>
            </a:r>
            <a:r>
              <a:rPr sz="1400" spc="10" dirty="0">
                <a:latin typeface="Gothic Uralic"/>
                <a:cs typeface="Gothic Uralic"/>
              </a:rPr>
              <a:t>.</a:t>
            </a:r>
            <a:r>
              <a:rPr lang="ru-RU" sz="1400" spc="10" dirty="0">
                <a:latin typeface="Gothic Uralic"/>
                <a:cs typeface="Gothic Uralic"/>
              </a:rPr>
              <a:t> </a:t>
            </a:r>
            <a:r>
              <a:rPr sz="1400" b="1" spc="-165" dirty="0">
                <a:latin typeface="Verdana"/>
                <a:cs typeface="Verdana"/>
              </a:rPr>
              <a:t>В</a:t>
            </a:r>
            <a:r>
              <a:rPr lang="ru-RU" sz="1400" b="1" spc="-165" dirty="0">
                <a:latin typeface="Verdana"/>
                <a:cs typeface="Verdana"/>
              </a:rPr>
              <a:t> </a:t>
            </a:r>
            <a:r>
              <a:rPr sz="1400" b="1" spc="-75" dirty="0" err="1">
                <a:latin typeface="Verdana"/>
                <a:cs typeface="Verdana"/>
              </a:rPr>
              <a:t>противном</a:t>
            </a:r>
            <a:r>
              <a:rPr sz="1400" b="1" spc="-75" dirty="0">
                <a:latin typeface="Verdana"/>
                <a:cs typeface="Verdana"/>
              </a:rPr>
              <a:t> </a:t>
            </a:r>
            <a:r>
              <a:rPr sz="1400" b="1" spc="-55" dirty="0">
                <a:latin typeface="Verdana"/>
                <a:cs typeface="Verdana"/>
              </a:rPr>
              <a:t>случае </a:t>
            </a:r>
            <a:r>
              <a:rPr sz="1400" b="1" spc="-65" dirty="0">
                <a:latin typeface="Verdana"/>
                <a:cs typeface="Verdana"/>
              </a:rPr>
              <a:t>действия последнего </a:t>
            </a:r>
            <a:r>
              <a:rPr sz="1400" b="1" spc="-55" dirty="0">
                <a:latin typeface="Verdana"/>
                <a:cs typeface="Verdana"/>
              </a:rPr>
              <a:t>могут </a:t>
            </a:r>
            <a:r>
              <a:rPr sz="1400" b="1" spc="-80" dirty="0">
                <a:latin typeface="Verdana"/>
                <a:cs typeface="Verdana"/>
              </a:rPr>
              <a:t>быть </a:t>
            </a:r>
            <a:r>
              <a:rPr sz="1400" b="1" spc="-85" dirty="0">
                <a:latin typeface="Verdana"/>
                <a:cs typeface="Verdana"/>
              </a:rPr>
              <a:t>восприняты  </a:t>
            </a:r>
            <a:r>
              <a:rPr sz="1400" b="1" spc="-40" dirty="0">
                <a:latin typeface="Verdana"/>
                <a:cs typeface="Verdana"/>
              </a:rPr>
              <a:t>судом, </a:t>
            </a:r>
            <a:r>
              <a:rPr sz="1400" b="1" spc="-85" dirty="0">
                <a:latin typeface="Verdana"/>
                <a:cs typeface="Verdana"/>
              </a:rPr>
              <a:t>как </a:t>
            </a:r>
            <a:r>
              <a:rPr sz="1400" b="1" spc="-50" dirty="0">
                <a:latin typeface="Verdana"/>
                <a:cs typeface="Verdana"/>
              </a:rPr>
              <a:t>недобросовестные </a:t>
            </a:r>
            <a:r>
              <a:rPr sz="1400" spc="-5" dirty="0">
                <a:latin typeface="Gothic Uralic"/>
                <a:cs typeface="Gothic Uralic"/>
              </a:rPr>
              <a:t>(ст.10 ГК</a:t>
            </a:r>
            <a:r>
              <a:rPr sz="1400" spc="25" dirty="0">
                <a:latin typeface="Gothic Uralic"/>
                <a:cs typeface="Gothic Uralic"/>
              </a:rPr>
              <a:t> </a:t>
            </a:r>
            <a:r>
              <a:rPr sz="1400" spc="-20" dirty="0">
                <a:latin typeface="Gothic Uralic"/>
                <a:cs typeface="Gothic Uralic"/>
              </a:rPr>
              <a:t>РФ)</a:t>
            </a:r>
            <a:endParaRPr lang="ru-RU" sz="1400" spc="-20" dirty="0">
              <a:latin typeface="Gothic Uralic"/>
              <a:cs typeface="Gothic Uralic"/>
            </a:endParaRPr>
          </a:p>
          <a:p>
            <a:pPr marL="12700" marR="5080">
              <a:lnSpc>
                <a:spcPct val="80000"/>
              </a:lnSpc>
              <a:spcBef>
                <a:spcPts val="315"/>
              </a:spcBef>
            </a:pPr>
            <a:endParaRPr sz="900" dirty="0">
              <a:latin typeface="Gothic Uralic"/>
              <a:cs typeface="Gothic Uralic"/>
            </a:endParaRPr>
          </a:p>
        </p:txBody>
      </p:sp>
      <p:sp>
        <p:nvSpPr>
          <p:cNvPr id="34" name="object 27"/>
          <p:cNvSpPr txBox="1"/>
          <p:nvPr/>
        </p:nvSpPr>
        <p:spPr>
          <a:xfrm>
            <a:off x="7433157" y="9515475"/>
            <a:ext cx="6523190" cy="897682"/>
          </a:xfrm>
          <a:prstGeom prst="rect">
            <a:avLst/>
          </a:prstGeom>
        </p:spPr>
        <p:txBody>
          <a:bodyPr vert="horz" wrap="square" lIns="0" tIns="35560" rIns="0" bIns="0" rtlCol="0">
            <a:spAutoFit/>
          </a:bodyPr>
          <a:lstStyle/>
          <a:p>
            <a:pPr marL="12700" marR="5080" algn="just">
              <a:spcBef>
                <a:spcPts val="280"/>
              </a:spcBef>
            </a:pPr>
            <a:r>
              <a:rPr sz="1400" b="1" spc="-60" dirty="0">
                <a:latin typeface="Verdana"/>
                <a:cs typeface="Verdana"/>
              </a:rPr>
              <a:t>Нормативные </a:t>
            </a:r>
            <a:r>
              <a:rPr sz="1400" b="1" spc="-65" dirty="0">
                <a:latin typeface="Verdana"/>
                <a:cs typeface="Verdana"/>
              </a:rPr>
              <a:t>акты: </a:t>
            </a:r>
            <a:r>
              <a:rPr sz="1400" spc="25" dirty="0">
                <a:latin typeface="Gothic Uralic"/>
                <a:cs typeface="Gothic Uralic"/>
              </a:rPr>
              <a:t>п. </a:t>
            </a:r>
            <a:r>
              <a:rPr sz="1400" dirty="0">
                <a:latin typeface="Gothic Uralic"/>
                <a:cs typeface="Gothic Uralic"/>
              </a:rPr>
              <a:t>1 </a:t>
            </a:r>
            <a:r>
              <a:rPr sz="1400" spc="5" dirty="0">
                <a:latin typeface="Gothic Uralic"/>
                <a:cs typeface="Gothic Uralic"/>
              </a:rPr>
              <a:t>ст. </a:t>
            </a:r>
            <a:r>
              <a:rPr sz="1400" dirty="0">
                <a:latin typeface="Gothic Uralic"/>
                <a:cs typeface="Gothic Uralic"/>
              </a:rPr>
              <a:t>452 ГК </a:t>
            </a:r>
            <a:r>
              <a:rPr sz="1400" spc="-15" dirty="0">
                <a:latin typeface="Gothic Uralic"/>
                <a:cs typeface="Gothic Uralic"/>
              </a:rPr>
              <a:t>РФ; </a:t>
            </a:r>
            <a:r>
              <a:rPr sz="1400" spc="25" dirty="0">
                <a:latin typeface="Gothic Uralic"/>
                <a:cs typeface="Gothic Uralic"/>
              </a:rPr>
              <a:t>п. </a:t>
            </a:r>
            <a:r>
              <a:rPr sz="1400" dirty="0">
                <a:latin typeface="Gothic Uralic"/>
                <a:cs typeface="Gothic Uralic"/>
              </a:rPr>
              <a:t>1 </a:t>
            </a:r>
            <a:r>
              <a:rPr sz="1400" spc="-15" dirty="0">
                <a:latin typeface="Gothic Uralic"/>
                <a:cs typeface="Gothic Uralic"/>
              </a:rPr>
              <a:t>ч. </a:t>
            </a:r>
            <a:r>
              <a:rPr sz="1400" dirty="0">
                <a:latin typeface="Gothic Uralic"/>
                <a:cs typeface="Gothic Uralic"/>
              </a:rPr>
              <a:t>3 </a:t>
            </a:r>
            <a:r>
              <a:rPr sz="1400" spc="5" dirty="0">
                <a:latin typeface="Gothic Uralic"/>
                <a:cs typeface="Gothic Uralic"/>
              </a:rPr>
              <a:t>ст. </a:t>
            </a:r>
            <a:r>
              <a:rPr sz="1400" dirty="0">
                <a:latin typeface="Gothic Uralic"/>
                <a:cs typeface="Gothic Uralic"/>
              </a:rPr>
              <a:t>21 </a:t>
            </a:r>
            <a:r>
              <a:rPr sz="1400" spc="-5" dirty="0">
                <a:latin typeface="Gothic Uralic"/>
                <a:cs typeface="Gothic Uralic"/>
              </a:rPr>
              <a:t>Федерального  </a:t>
            </a:r>
            <a:r>
              <a:rPr sz="1400" spc="15" dirty="0">
                <a:latin typeface="Gothic Uralic"/>
                <a:cs typeface="Gothic Uralic"/>
              </a:rPr>
              <a:t>закона</a:t>
            </a:r>
            <a:r>
              <a:rPr sz="1400" spc="-30" dirty="0">
                <a:latin typeface="Gothic Uralic"/>
                <a:cs typeface="Gothic Uralic"/>
              </a:rPr>
              <a:t> </a:t>
            </a:r>
            <a:r>
              <a:rPr sz="1400" dirty="0">
                <a:latin typeface="Gothic Uralic"/>
                <a:cs typeface="Gothic Uralic"/>
              </a:rPr>
              <a:t>о</a:t>
            </a:r>
            <a:r>
              <a:rPr sz="1400" spc="-10" dirty="0">
                <a:latin typeface="Gothic Uralic"/>
                <a:cs typeface="Gothic Uralic"/>
              </a:rPr>
              <a:t> </a:t>
            </a:r>
            <a:r>
              <a:rPr sz="1400" spc="5" dirty="0">
                <a:latin typeface="Gothic Uralic"/>
                <a:cs typeface="Gothic Uralic"/>
              </a:rPr>
              <a:t>государственной</a:t>
            </a:r>
            <a:r>
              <a:rPr sz="1400" spc="-30" dirty="0">
                <a:latin typeface="Gothic Uralic"/>
                <a:cs typeface="Gothic Uralic"/>
              </a:rPr>
              <a:t> </a:t>
            </a:r>
            <a:r>
              <a:rPr sz="1400" spc="10" dirty="0">
                <a:latin typeface="Gothic Uralic"/>
                <a:cs typeface="Gothic Uralic"/>
              </a:rPr>
              <a:t>регистрации</a:t>
            </a:r>
            <a:r>
              <a:rPr sz="1400" spc="-15" dirty="0">
                <a:latin typeface="Gothic Uralic"/>
                <a:cs typeface="Gothic Uralic"/>
              </a:rPr>
              <a:t> </a:t>
            </a:r>
            <a:r>
              <a:rPr sz="1400" spc="10" dirty="0">
                <a:latin typeface="Gothic Uralic"/>
                <a:cs typeface="Gothic Uralic"/>
              </a:rPr>
              <a:t>недвижимости;</a:t>
            </a:r>
            <a:r>
              <a:rPr sz="1400" spc="-30" dirty="0">
                <a:latin typeface="Gothic Uralic"/>
                <a:cs typeface="Gothic Uralic"/>
              </a:rPr>
              <a:t> </a:t>
            </a:r>
            <a:r>
              <a:rPr sz="1400" spc="25" dirty="0">
                <a:latin typeface="Gothic Uralic"/>
                <a:cs typeface="Gothic Uralic"/>
              </a:rPr>
              <a:t>п.</a:t>
            </a:r>
            <a:r>
              <a:rPr sz="1400" dirty="0">
                <a:latin typeface="Gothic Uralic"/>
                <a:cs typeface="Gothic Uralic"/>
              </a:rPr>
              <a:t> 2</a:t>
            </a:r>
            <a:r>
              <a:rPr sz="1400" spc="-5" dirty="0">
                <a:latin typeface="Gothic Uralic"/>
                <a:cs typeface="Gothic Uralic"/>
              </a:rPr>
              <a:t> </a:t>
            </a:r>
            <a:r>
              <a:rPr sz="1400" spc="5" dirty="0">
                <a:latin typeface="Gothic Uralic"/>
                <a:cs typeface="Gothic Uralic"/>
              </a:rPr>
              <a:t>ст.</a:t>
            </a:r>
            <a:r>
              <a:rPr sz="1400" dirty="0">
                <a:latin typeface="Gothic Uralic"/>
                <a:cs typeface="Gothic Uralic"/>
              </a:rPr>
              <a:t> 452  ГК </a:t>
            </a:r>
            <a:r>
              <a:rPr sz="1400" spc="-15" dirty="0">
                <a:latin typeface="Gothic Uralic"/>
                <a:cs typeface="Gothic Uralic"/>
              </a:rPr>
              <a:t>РФ, </a:t>
            </a:r>
            <a:r>
              <a:rPr sz="1400" spc="10" dirty="0">
                <a:latin typeface="Gothic Uralic"/>
                <a:cs typeface="Gothic Uralic"/>
              </a:rPr>
              <a:t>Позиция </a:t>
            </a:r>
            <a:r>
              <a:rPr sz="1400" dirty="0">
                <a:latin typeface="Gothic Uralic"/>
                <a:cs typeface="Gothic Uralic"/>
              </a:rPr>
              <a:t>ВС </a:t>
            </a:r>
            <a:r>
              <a:rPr sz="1400" spc="-15" dirty="0">
                <a:latin typeface="Gothic Uralic"/>
                <a:cs typeface="Gothic Uralic"/>
              </a:rPr>
              <a:t>РФ, ВАС РФ; </a:t>
            </a:r>
            <a:r>
              <a:rPr sz="1400" spc="5" dirty="0">
                <a:latin typeface="Gothic Uralic"/>
                <a:cs typeface="Gothic Uralic"/>
              </a:rPr>
              <a:t>ст. </a:t>
            </a:r>
            <a:r>
              <a:rPr sz="1400" dirty="0">
                <a:latin typeface="Gothic Uralic"/>
                <a:cs typeface="Gothic Uralic"/>
              </a:rPr>
              <a:t>165.1 ГК </a:t>
            </a:r>
            <a:r>
              <a:rPr sz="1400" spc="-15" dirty="0">
                <a:latin typeface="Gothic Uralic"/>
                <a:cs typeface="Gothic Uralic"/>
              </a:rPr>
              <a:t>РФ; ч. </a:t>
            </a:r>
            <a:r>
              <a:rPr sz="1400" dirty="0">
                <a:latin typeface="Gothic Uralic"/>
                <a:cs typeface="Gothic Uralic"/>
              </a:rPr>
              <a:t>4 </a:t>
            </a:r>
            <a:r>
              <a:rPr sz="1400" spc="5" dirty="0">
                <a:latin typeface="Gothic Uralic"/>
                <a:cs typeface="Gothic Uralic"/>
              </a:rPr>
              <a:t>ст. </a:t>
            </a:r>
            <a:r>
              <a:rPr sz="1400" dirty="0">
                <a:latin typeface="Gothic Uralic"/>
                <a:cs typeface="Gothic Uralic"/>
              </a:rPr>
              <a:t>3 ГПК </a:t>
            </a:r>
            <a:r>
              <a:rPr sz="1400" spc="-15" dirty="0">
                <a:latin typeface="Gothic Uralic"/>
                <a:cs typeface="Gothic Uralic"/>
              </a:rPr>
              <a:t>РФ; ч. </a:t>
            </a:r>
            <a:r>
              <a:rPr sz="1400" dirty="0">
                <a:latin typeface="Gothic Uralic"/>
                <a:cs typeface="Gothic Uralic"/>
              </a:rPr>
              <a:t>5  </a:t>
            </a:r>
            <a:r>
              <a:rPr sz="1400" spc="5" dirty="0">
                <a:latin typeface="Gothic Uralic"/>
                <a:cs typeface="Gothic Uralic"/>
              </a:rPr>
              <a:t>ст. </a:t>
            </a:r>
            <a:r>
              <a:rPr sz="1400" dirty="0">
                <a:latin typeface="Gothic Uralic"/>
                <a:cs typeface="Gothic Uralic"/>
              </a:rPr>
              <a:t>4 </a:t>
            </a:r>
            <a:r>
              <a:rPr sz="1400" spc="-10" dirty="0">
                <a:latin typeface="Gothic Uralic"/>
                <a:cs typeface="Gothic Uralic"/>
              </a:rPr>
              <a:t>АПК </a:t>
            </a:r>
            <a:r>
              <a:rPr sz="1400" spc="-15" dirty="0">
                <a:latin typeface="Gothic Uralic"/>
                <a:cs typeface="Gothic Uralic"/>
              </a:rPr>
              <a:t>РФ; ч. </a:t>
            </a:r>
            <a:r>
              <a:rPr sz="1400" dirty="0">
                <a:latin typeface="Gothic Uralic"/>
                <a:cs typeface="Gothic Uralic"/>
              </a:rPr>
              <a:t>1 </a:t>
            </a:r>
            <a:r>
              <a:rPr sz="1400" spc="5" dirty="0">
                <a:latin typeface="Gothic Uralic"/>
                <a:cs typeface="Gothic Uralic"/>
              </a:rPr>
              <a:t>ст. </a:t>
            </a:r>
            <a:r>
              <a:rPr sz="1400" dirty="0">
                <a:latin typeface="Gothic Uralic"/>
                <a:cs typeface="Gothic Uralic"/>
              </a:rPr>
              <a:t>125 </a:t>
            </a:r>
            <a:r>
              <a:rPr sz="1400" spc="-10" dirty="0">
                <a:latin typeface="Gothic Uralic"/>
                <a:cs typeface="Gothic Uralic"/>
              </a:rPr>
              <a:t>АПК </a:t>
            </a:r>
            <a:r>
              <a:rPr sz="1400" spc="-15" dirty="0">
                <a:latin typeface="Gothic Uralic"/>
                <a:cs typeface="Gothic Uralic"/>
              </a:rPr>
              <a:t>РФ, ч. </a:t>
            </a:r>
            <a:r>
              <a:rPr sz="1400" spc="-5" dirty="0">
                <a:latin typeface="Gothic Uralic"/>
                <a:cs typeface="Gothic Uralic"/>
              </a:rPr>
              <a:t>1.1 </a:t>
            </a:r>
            <a:r>
              <a:rPr sz="1400" spc="5" dirty="0">
                <a:latin typeface="Gothic Uralic"/>
                <a:cs typeface="Gothic Uralic"/>
              </a:rPr>
              <a:t>ст. </a:t>
            </a:r>
            <a:r>
              <a:rPr sz="1400" dirty="0">
                <a:latin typeface="Gothic Uralic"/>
                <a:cs typeface="Gothic Uralic"/>
              </a:rPr>
              <a:t>3 ГПК </a:t>
            </a:r>
            <a:r>
              <a:rPr sz="1400" spc="-15" dirty="0">
                <a:latin typeface="Gothic Uralic"/>
                <a:cs typeface="Gothic Uralic"/>
              </a:rPr>
              <a:t>РФ; </a:t>
            </a:r>
            <a:r>
              <a:rPr sz="1400" spc="25" dirty="0">
                <a:latin typeface="Gothic Uralic"/>
                <a:cs typeface="Gothic Uralic"/>
              </a:rPr>
              <a:t>п. </a:t>
            </a:r>
            <a:r>
              <a:rPr sz="1400" dirty="0">
                <a:latin typeface="Gothic Uralic"/>
                <a:cs typeface="Gothic Uralic"/>
              </a:rPr>
              <a:t>3 </a:t>
            </a:r>
            <a:r>
              <a:rPr sz="1400" spc="5" dirty="0">
                <a:latin typeface="Gothic Uralic"/>
                <a:cs typeface="Gothic Uralic"/>
              </a:rPr>
              <a:t>ст. </a:t>
            </a:r>
            <a:r>
              <a:rPr sz="1400" dirty="0">
                <a:latin typeface="Gothic Uralic"/>
                <a:cs typeface="Gothic Uralic"/>
              </a:rPr>
              <a:t>453 ГК</a:t>
            </a:r>
            <a:r>
              <a:rPr sz="1400" spc="85" dirty="0">
                <a:latin typeface="Gothic Uralic"/>
                <a:cs typeface="Gothic Uralic"/>
              </a:rPr>
              <a:t> </a:t>
            </a:r>
            <a:r>
              <a:rPr sz="1400" spc="-15" dirty="0">
                <a:latin typeface="Gothic Uralic"/>
                <a:cs typeface="Gothic Uralic"/>
              </a:rPr>
              <a:t>РФ</a:t>
            </a:r>
            <a:endParaRPr sz="1400" dirty="0">
              <a:latin typeface="Gothic Uralic"/>
              <a:cs typeface="Gothic Uralic"/>
            </a:endParaRPr>
          </a:p>
        </p:txBody>
      </p:sp>
      <p:sp>
        <p:nvSpPr>
          <p:cNvPr id="8" name="Прямоугольник 7"/>
          <p:cNvSpPr/>
          <p:nvPr/>
        </p:nvSpPr>
        <p:spPr>
          <a:xfrm>
            <a:off x="7850604" y="5087745"/>
            <a:ext cx="6105744" cy="738664"/>
          </a:xfrm>
          <a:prstGeom prst="rect">
            <a:avLst/>
          </a:prstGeom>
        </p:spPr>
        <p:txBody>
          <a:bodyPr wrap="square">
            <a:spAutoFit/>
          </a:bodyPr>
          <a:lstStyle/>
          <a:p>
            <a:pPr algn="just"/>
            <a:r>
              <a:rPr lang="ru-RU" sz="1400" b="1" dirty="0"/>
              <a:t>Е</a:t>
            </a:r>
            <a:r>
              <a:rPr lang="ru-RU" sz="1400" b="1" spc="-5" dirty="0">
                <a:latin typeface="Gothic Uralic"/>
                <a:cs typeface="Gothic Uralic"/>
              </a:rPr>
              <a:t>сли сторона не ответит на предложение либо ответит на него  отказом</a:t>
            </a:r>
            <a:r>
              <a:rPr lang="ru-RU" sz="1400" spc="-5" dirty="0">
                <a:latin typeface="Gothic Uralic"/>
                <a:cs typeface="Gothic Uralic"/>
              </a:rPr>
              <a:t>, вы можете попробовать изменить договор в судебном  порядке.</a:t>
            </a:r>
          </a:p>
        </p:txBody>
      </p:sp>
      <p:sp>
        <p:nvSpPr>
          <p:cNvPr id="36" name="object 7"/>
          <p:cNvSpPr txBox="1"/>
          <p:nvPr/>
        </p:nvSpPr>
        <p:spPr>
          <a:xfrm>
            <a:off x="7427141" y="1636330"/>
            <a:ext cx="461645" cy="748282"/>
          </a:xfrm>
          <a:prstGeom prst="rect">
            <a:avLst/>
          </a:prstGeom>
        </p:spPr>
        <p:txBody>
          <a:bodyPr vert="horz" wrap="square" lIns="0" tIns="253365" rIns="0" bIns="0" rtlCol="0">
            <a:spAutoFit/>
          </a:bodyPr>
          <a:lstStyle/>
          <a:p>
            <a:pPr marL="12700">
              <a:lnSpc>
                <a:spcPct val="100000"/>
              </a:lnSpc>
              <a:spcBef>
                <a:spcPts val="1995"/>
              </a:spcBef>
            </a:pPr>
            <a:r>
              <a:rPr sz="3200" b="1" spc="-70" dirty="0">
                <a:solidFill>
                  <a:srgbClr val="EF5237"/>
                </a:solidFill>
                <a:latin typeface="Arial"/>
                <a:cs typeface="Arial"/>
              </a:rPr>
              <a:t>0</a:t>
            </a:r>
            <a:r>
              <a:rPr lang="ru-RU" sz="3200" b="1" spc="-70" dirty="0">
                <a:solidFill>
                  <a:srgbClr val="EF5237"/>
                </a:solidFill>
                <a:latin typeface="Arial"/>
                <a:cs typeface="Arial"/>
              </a:rPr>
              <a:t>5</a:t>
            </a:r>
            <a:endParaRPr lang="ru-RU" sz="3200" dirty="0">
              <a:solidFill>
                <a:srgbClr val="EF5237"/>
              </a:solidFill>
              <a:latin typeface="Arial"/>
              <a:cs typeface="Arial"/>
            </a:endParaRPr>
          </a:p>
        </p:txBody>
      </p:sp>
      <p:pic>
        <p:nvPicPr>
          <p:cNvPr id="37" name="Рисунок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472" y="8312725"/>
            <a:ext cx="624616" cy="624616"/>
          </a:xfrm>
          <a:prstGeom prst="rect">
            <a:avLst/>
          </a:prstGeom>
        </p:spPr>
      </p:pic>
      <p:sp>
        <p:nvSpPr>
          <p:cNvPr id="35" name="Прямоугольник 3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8" name="Рисунок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438441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38" name="object 3"/>
          <p:cNvSpPr txBox="1"/>
          <p:nvPr/>
        </p:nvSpPr>
        <p:spPr>
          <a:xfrm>
            <a:off x="1129846" y="2422177"/>
            <a:ext cx="5996873" cy="3563796"/>
          </a:xfrm>
          <a:prstGeom prst="rect">
            <a:avLst/>
          </a:prstGeom>
        </p:spPr>
        <p:txBody>
          <a:bodyPr vert="horz" wrap="square" lIns="0" tIns="21590" rIns="0" bIns="0" rtlCol="0">
            <a:spAutoFit/>
          </a:bodyPr>
          <a:lstStyle/>
          <a:p>
            <a:pPr marL="12700" algn="just">
              <a:spcBef>
                <a:spcPts val="170"/>
              </a:spcBef>
            </a:pPr>
            <a:r>
              <a:rPr sz="1200" b="1" spc="-70" dirty="0">
                <a:latin typeface="Verdana"/>
                <a:cs typeface="Verdana"/>
              </a:rPr>
              <a:t>Подготовьте соглашение </a:t>
            </a:r>
            <a:r>
              <a:rPr sz="1200" b="1" spc="-45" dirty="0">
                <a:latin typeface="Verdana"/>
                <a:cs typeface="Verdana"/>
              </a:rPr>
              <a:t>о </a:t>
            </a:r>
            <a:r>
              <a:rPr sz="1200" b="1" spc="-60" dirty="0">
                <a:latin typeface="Verdana"/>
                <a:cs typeface="Verdana"/>
              </a:rPr>
              <a:t>расторжении</a:t>
            </a:r>
            <a:r>
              <a:rPr sz="1200" b="1" spc="-30" dirty="0">
                <a:latin typeface="Verdana"/>
                <a:cs typeface="Verdana"/>
              </a:rPr>
              <a:t> </a:t>
            </a:r>
            <a:r>
              <a:rPr sz="1200" b="1" spc="-60" dirty="0">
                <a:latin typeface="Verdana"/>
                <a:cs typeface="Verdana"/>
              </a:rPr>
              <a:t>договора</a:t>
            </a:r>
            <a:endParaRPr sz="1200" dirty="0">
              <a:latin typeface="Verdana"/>
              <a:cs typeface="Verdana"/>
            </a:endParaRPr>
          </a:p>
          <a:p>
            <a:pPr marL="12700" marR="8255" algn="just">
              <a:spcBef>
                <a:spcPts val="290"/>
              </a:spcBef>
            </a:pPr>
            <a:r>
              <a:rPr sz="1200" spc="15" dirty="0">
                <a:latin typeface="Gothic Uralic"/>
                <a:cs typeface="Gothic Uralic"/>
              </a:rPr>
              <a:t>Соглашение </a:t>
            </a:r>
            <a:r>
              <a:rPr sz="1200" spc="-5" dirty="0">
                <a:latin typeface="Gothic Uralic"/>
                <a:cs typeface="Gothic Uralic"/>
              </a:rPr>
              <a:t>о </a:t>
            </a:r>
            <a:r>
              <a:rPr sz="1200" spc="5" dirty="0">
                <a:latin typeface="Gothic Uralic"/>
                <a:cs typeface="Gothic Uralic"/>
              </a:rPr>
              <a:t>расторжении </a:t>
            </a:r>
            <a:r>
              <a:rPr sz="1200" spc="30" dirty="0">
                <a:latin typeface="Gothic Uralic"/>
                <a:cs typeface="Gothic Uralic"/>
              </a:rPr>
              <a:t>по </a:t>
            </a:r>
            <a:r>
              <a:rPr sz="1200" spc="45" dirty="0">
                <a:latin typeface="Gothic Uralic"/>
                <a:cs typeface="Gothic Uralic"/>
              </a:rPr>
              <a:t>общему </a:t>
            </a:r>
            <a:r>
              <a:rPr sz="1200" spc="5" dirty="0">
                <a:latin typeface="Gothic Uralic"/>
                <a:cs typeface="Gothic Uralic"/>
              </a:rPr>
              <a:t>правилу </a:t>
            </a:r>
            <a:r>
              <a:rPr sz="1200" spc="-5" dirty="0">
                <a:latin typeface="Gothic Uralic"/>
                <a:cs typeface="Gothic Uralic"/>
              </a:rPr>
              <a:t>составляется в </a:t>
            </a:r>
            <a:r>
              <a:rPr sz="1200" spc="10" dirty="0">
                <a:latin typeface="Gothic Uralic"/>
                <a:cs typeface="Gothic Uralic"/>
              </a:rPr>
              <a:t>простой  </a:t>
            </a:r>
            <a:r>
              <a:rPr sz="1200" spc="30" dirty="0">
                <a:latin typeface="Gothic Uralic"/>
                <a:cs typeface="Gothic Uralic"/>
              </a:rPr>
              <a:t>письменной </a:t>
            </a:r>
            <a:r>
              <a:rPr sz="1200" spc="85" dirty="0">
                <a:latin typeface="Gothic Uralic"/>
                <a:cs typeface="Gothic Uralic"/>
              </a:rPr>
              <a:t>форме </a:t>
            </a:r>
            <a:r>
              <a:rPr sz="1200" spc="30" dirty="0">
                <a:latin typeface="Gothic Uralic"/>
                <a:cs typeface="Gothic Uralic"/>
              </a:rPr>
              <a:t>по </a:t>
            </a:r>
            <a:r>
              <a:rPr sz="1200" spc="20" dirty="0">
                <a:latin typeface="Gothic Uralic"/>
                <a:cs typeface="Gothic Uralic"/>
              </a:rPr>
              <a:t>одному экземпляру</a:t>
            </a:r>
            <a:r>
              <a:rPr sz="1200" spc="-180" dirty="0">
                <a:latin typeface="Gothic Uralic"/>
                <a:cs typeface="Gothic Uralic"/>
              </a:rPr>
              <a:t> </a:t>
            </a:r>
            <a:r>
              <a:rPr sz="1200" spc="-30" dirty="0">
                <a:latin typeface="Gothic Uralic"/>
                <a:cs typeface="Gothic Uralic"/>
              </a:rPr>
              <a:t>для </a:t>
            </a:r>
            <a:r>
              <a:rPr sz="1200" dirty="0">
                <a:latin typeface="Gothic Uralic"/>
                <a:cs typeface="Gothic Uralic"/>
              </a:rPr>
              <a:t>каждой </a:t>
            </a:r>
            <a:r>
              <a:rPr sz="1200" spc="10" dirty="0">
                <a:latin typeface="Gothic Uralic"/>
                <a:cs typeface="Gothic Uralic"/>
              </a:rPr>
              <a:t>стороны.</a:t>
            </a:r>
            <a:endParaRPr sz="1200" dirty="0">
              <a:latin typeface="Gothic Uralic"/>
              <a:cs typeface="Gothic Uralic"/>
            </a:endParaRPr>
          </a:p>
          <a:p>
            <a:pPr marL="12700" algn="just">
              <a:spcBef>
                <a:spcPts val="125"/>
              </a:spcBef>
            </a:pPr>
            <a:r>
              <a:rPr sz="1200" b="1" spc="-145" dirty="0">
                <a:latin typeface="Verdana"/>
                <a:cs typeface="Verdana"/>
              </a:rPr>
              <a:t>В </a:t>
            </a:r>
            <a:r>
              <a:rPr sz="1200" b="1" spc="-60" dirty="0">
                <a:latin typeface="Verdana"/>
                <a:cs typeface="Verdana"/>
              </a:rPr>
              <a:t>соглашение </a:t>
            </a:r>
            <a:r>
              <a:rPr sz="1200" b="1" spc="-90" dirty="0" err="1">
                <a:latin typeface="Verdana"/>
                <a:cs typeface="Verdana"/>
              </a:rPr>
              <a:t>нужно</a:t>
            </a:r>
            <a:r>
              <a:rPr sz="1200" b="1" spc="-125" dirty="0">
                <a:latin typeface="Verdana"/>
                <a:cs typeface="Verdana"/>
              </a:rPr>
              <a:t> </a:t>
            </a:r>
            <a:r>
              <a:rPr sz="1200" b="1" spc="-100" dirty="0" err="1">
                <a:latin typeface="Verdana"/>
                <a:cs typeface="Verdana"/>
              </a:rPr>
              <a:t>включить</a:t>
            </a:r>
            <a:r>
              <a:rPr sz="1200" b="1" spc="-100" dirty="0">
                <a:latin typeface="Verdana"/>
                <a:cs typeface="Verdana"/>
              </a:rPr>
              <a:t>:</a:t>
            </a:r>
            <a:endParaRPr lang="ru-RU" sz="1200" dirty="0">
              <a:latin typeface="Verdana"/>
              <a:cs typeface="Verdana"/>
            </a:endParaRPr>
          </a:p>
          <a:p>
            <a:pPr marL="184150" indent="-171450" algn="just">
              <a:spcBef>
                <a:spcPts val="125"/>
              </a:spcBef>
              <a:buFont typeface="Arial" panose="020B0604020202020204" pitchFamily="34" charset="0"/>
              <a:buChar char="•"/>
            </a:pPr>
            <a:r>
              <a:rPr sz="1200" b="1" spc="5" dirty="0" err="1">
                <a:latin typeface="Gothic Uralic"/>
                <a:cs typeface="Gothic Uralic"/>
              </a:rPr>
              <a:t>причину</a:t>
            </a:r>
            <a:r>
              <a:rPr sz="1200" b="1" spc="5" dirty="0">
                <a:latin typeface="Gothic Uralic"/>
                <a:cs typeface="Gothic Uralic"/>
              </a:rPr>
              <a:t> расторжения договора </a:t>
            </a:r>
            <a:r>
              <a:rPr sz="1200" spc="5" dirty="0">
                <a:latin typeface="Gothic Uralic"/>
                <a:cs typeface="Gothic Uralic"/>
              </a:rPr>
              <a:t>(с доказательствами обстоятельств  непреодолимой </a:t>
            </a:r>
            <a:r>
              <a:rPr sz="1200" spc="5" dirty="0" err="1">
                <a:latin typeface="Gothic Uralic"/>
                <a:cs typeface="Gothic Uralic"/>
              </a:rPr>
              <a:t>силы</a:t>
            </a:r>
            <a:r>
              <a:rPr sz="1200" spc="5" dirty="0">
                <a:latin typeface="Gothic Uralic"/>
                <a:cs typeface="Gothic Uralic"/>
              </a:rPr>
              <a:t>);</a:t>
            </a:r>
            <a:endParaRPr lang="ru-RU" sz="1200" spc="5" dirty="0">
              <a:latin typeface="Gothic Uralic"/>
              <a:cs typeface="Gothic Uralic"/>
            </a:endParaRPr>
          </a:p>
          <a:p>
            <a:pPr marL="184150" indent="-171450" algn="just">
              <a:spcBef>
                <a:spcPts val="125"/>
              </a:spcBef>
              <a:buFont typeface="Arial" panose="020B0604020202020204" pitchFamily="34" charset="0"/>
              <a:buChar char="•"/>
            </a:pPr>
            <a:r>
              <a:rPr sz="1200" b="1" spc="5" dirty="0" err="1">
                <a:latin typeface="Gothic Uralic"/>
                <a:cs typeface="Gothic Uralic"/>
              </a:rPr>
              <a:t>наименование</a:t>
            </a:r>
            <a:r>
              <a:rPr sz="1200" b="1" spc="5" dirty="0">
                <a:latin typeface="Gothic Uralic"/>
                <a:cs typeface="Gothic Uralic"/>
              </a:rPr>
              <a:t> и </a:t>
            </a:r>
            <a:r>
              <a:rPr sz="1200" b="1" spc="5" dirty="0" err="1">
                <a:latin typeface="Gothic Uralic"/>
                <a:cs typeface="Gothic Uralic"/>
              </a:rPr>
              <a:t>реквизиты</a:t>
            </a:r>
            <a:r>
              <a:rPr sz="1200" b="1" spc="5" dirty="0">
                <a:latin typeface="Gothic Uralic"/>
                <a:cs typeface="Gothic Uralic"/>
              </a:rPr>
              <a:t> </a:t>
            </a:r>
            <a:r>
              <a:rPr sz="1200" b="1" spc="5" dirty="0" err="1">
                <a:latin typeface="Gothic Uralic"/>
                <a:cs typeface="Gothic Uralic"/>
              </a:rPr>
              <a:t>сторон</a:t>
            </a:r>
            <a:r>
              <a:rPr sz="1200" b="1" spc="5" dirty="0">
                <a:latin typeface="Gothic Uralic"/>
                <a:cs typeface="Gothic Uralic"/>
              </a:rPr>
              <a:t>;</a:t>
            </a:r>
            <a:endParaRPr lang="ru-RU" sz="1200" b="1" spc="5" dirty="0">
              <a:latin typeface="Gothic Uralic"/>
              <a:cs typeface="Gothic Uralic"/>
            </a:endParaRPr>
          </a:p>
          <a:p>
            <a:pPr marL="184150" indent="-171450" algn="just">
              <a:spcBef>
                <a:spcPts val="125"/>
              </a:spcBef>
              <a:buFont typeface="Arial" panose="020B0604020202020204" pitchFamily="34" charset="0"/>
              <a:buChar char="•"/>
            </a:pPr>
            <a:r>
              <a:rPr sz="1200" b="1" spc="5" dirty="0" err="1">
                <a:latin typeface="Gothic Uralic"/>
                <a:cs typeface="Gothic Uralic"/>
              </a:rPr>
              <a:t>наименование</a:t>
            </a:r>
            <a:r>
              <a:rPr sz="1200" b="1" spc="5" dirty="0">
                <a:latin typeface="Gothic Uralic"/>
                <a:cs typeface="Gothic Uralic"/>
              </a:rPr>
              <a:t>, </a:t>
            </a:r>
            <a:r>
              <a:rPr sz="1200" b="1" spc="5" dirty="0" err="1">
                <a:latin typeface="Gothic Uralic"/>
                <a:cs typeface="Gothic Uralic"/>
              </a:rPr>
              <a:t>дату</a:t>
            </a:r>
            <a:r>
              <a:rPr sz="1200" b="1" spc="5" dirty="0">
                <a:latin typeface="Gothic Uralic"/>
                <a:cs typeface="Gothic Uralic"/>
              </a:rPr>
              <a:t> и </a:t>
            </a:r>
            <a:r>
              <a:rPr sz="1200" b="1" spc="5" dirty="0" err="1">
                <a:latin typeface="Gothic Uralic"/>
                <a:cs typeface="Gothic Uralic"/>
              </a:rPr>
              <a:t>номер</a:t>
            </a:r>
            <a:r>
              <a:rPr sz="1200" b="1" spc="5" dirty="0">
                <a:latin typeface="Gothic Uralic"/>
                <a:cs typeface="Gothic Uralic"/>
              </a:rPr>
              <a:t> </a:t>
            </a:r>
            <a:r>
              <a:rPr sz="1200" b="1" spc="5" dirty="0" err="1">
                <a:latin typeface="Gothic Uralic"/>
                <a:cs typeface="Gothic Uralic"/>
              </a:rPr>
              <a:t>расторгаемого</a:t>
            </a:r>
            <a:r>
              <a:rPr sz="1200" b="1" spc="5" dirty="0">
                <a:latin typeface="Gothic Uralic"/>
                <a:cs typeface="Gothic Uralic"/>
              </a:rPr>
              <a:t> </a:t>
            </a:r>
            <a:r>
              <a:rPr sz="1200" b="1" spc="5" dirty="0" err="1">
                <a:latin typeface="Gothic Uralic"/>
                <a:cs typeface="Gothic Uralic"/>
              </a:rPr>
              <a:t>договора</a:t>
            </a:r>
            <a:r>
              <a:rPr sz="1200" b="1" spc="5" dirty="0">
                <a:latin typeface="Gothic Uralic"/>
                <a:cs typeface="Gothic Uralic"/>
              </a:rPr>
              <a:t>;</a:t>
            </a:r>
            <a:endParaRPr lang="ru-RU" sz="1200" b="1" spc="5" dirty="0">
              <a:latin typeface="Gothic Uralic"/>
              <a:cs typeface="Gothic Uralic"/>
            </a:endParaRPr>
          </a:p>
          <a:p>
            <a:pPr marL="184150" indent="-171450" algn="just">
              <a:spcBef>
                <a:spcPts val="125"/>
              </a:spcBef>
              <a:buFont typeface="Arial" panose="020B0604020202020204" pitchFamily="34" charset="0"/>
              <a:buChar char="•"/>
            </a:pPr>
            <a:r>
              <a:rPr sz="1200" b="1" dirty="0">
                <a:latin typeface="Gothic Uralic"/>
                <a:cs typeface="Gothic Uralic"/>
              </a:rPr>
              <a:t>Ф.И.О., </a:t>
            </a:r>
            <a:r>
              <a:rPr sz="1200" b="1" spc="5" dirty="0">
                <a:latin typeface="Gothic Uralic"/>
                <a:cs typeface="Gothic Uralic"/>
              </a:rPr>
              <a:t>должность и </a:t>
            </a:r>
            <a:r>
              <a:rPr sz="1200" b="1" spc="10" dirty="0">
                <a:latin typeface="Gothic Uralic"/>
                <a:cs typeface="Gothic Uralic"/>
              </a:rPr>
              <a:t>основание </a:t>
            </a:r>
            <a:r>
              <a:rPr sz="1200" b="1" spc="15" dirty="0">
                <a:latin typeface="Gothic Uralic"/>
                <a:cs typeface="Gothic Uralic"/>
              </a:rPr>
              <a:t>полномочий лиц, подписывающих</a:t>
            </a:r>
            <a:r>
              <a:rPr sz="1200" b="1" spc="-165" dirty="0">
                <a:latin typeface="Gothic Uralic"/>
                <a:cs typeface="Gothic Uralic"/>
              </a:rPr>
              <a:t> </a:t>
            </a:r>
            <a:r>
              <a:rPr sz="1200" b="1" spc="15" dirty="0">
                <a:latin typeface="Gothic Uralic"/>
                <a:cs typeface="Gothic Uralic"/>
              </a:rPr>
              <a:t>соглашение</a:t>
            </a:r>
            <a:r>
              <a:rPr sz="1200" spc="15" dirty="0">
                <a:latin typeface="Gothic Uralic"/>
                <a:cs typeface="Gothic Uralic"/>
              </a:rPr>
              <a:t>.</a:t>
            </a:r>
            <a:endParaRPr sz="1200" dirty="0">
              <a:latin typeface="Gothic Uralic"/>
              <a:cs typeface="Gothic Uralic"/>
            </a:endParaRPr>
          </a:p>
          <a:p>
            <a:pPr marL="12700" marR="6350" algn="just">
              <a:spcBef>
                <a:spcPts val="300"/>
              </a:spcBef>
            </a:pPr>
            <a:r>
              <a:rPr sz="1200" b="1" spc="-80" dirty="0">
                <a:latin typeface="Verdana"/>
                <a:cs typeface="Verdana"/>
              </a:rPr>
              <a:t>Дополнительно </a:t>
            </a:r>
            <a:r>
              <a:rPr sz="1200" spc="-5" dirty="0">
                <a:latin typeface="Gothic Uralic"/>
                <a:cs typeface="Gothic Uralic"/>
              </a:rPr>
              <a:t>в </a:t>
            </a:r>
            <a:r>
              <a:rPr sz="1200" spc="10" dirty="0">
                <a:latin typeface="Gothic Uralic"/>
                <a:cs typeface="Gothic Uralic"/>
              </a:rPr>
              <a:t>соглашении </a:t>
            </a:r>
            <a:r>
              <a:rPr sz="1200" spc="40" dirty="0">
                <a:latin typeface="Gothic Uralic"/>
                <a:cs typeface="Gothic Uralic"/>
              </a:rPr>
              <a:t>можно </a:t>
            </a:r>
            <a:r>
              <a:rPr sz="1200" spc="10" dirty="0">
                <a:latin typeface="Gothic Uralic"/>
                <a:cs typeface="Gothic Uralic"/>
              </a:rPr>
              <a:t>прописать </a:t>
            </a:r>
            <a:r>
              <a:rPr sz="1200" spc="25" dirty="0">
                <a:latin typeface="Gothic Uralic"/>
                <a:cs typeface="Gothic Uralic"/>
              </a:rPr>
              <a:t>нерешенные </a:t>
            </a:r>
            <a:r>
              <a:rPr sz="1200" spc="10" dirty="0">
                <a:latin typeface="Gothic Uralic"/>
                <a:cs typeface="Gothic Uralic"/>
              </a:rPr>
              <a:t>вопросы </a:t>
            </a:r>
            <a:r>
              <a:rPr sz="1200" spc="5" dirty="0">
                <a:latin typeface="Gothic Uralic"/>
                <a:cs typeface="Gothic Uralic"/>
              </a:rPr>
              <a:t>и </a:t>
            </a:r>
            <a:r>
              <a:rPr sz="1200" spc="-10" dirty="0">
                <a:latin typeface="Gothic Uralic"/>
                <a:cs typeface="Gothic Uralic"/>
              </a:rPr>
              <a:t>условия,  </a:t>
            </a:r>
            <a:r>
              <a:rPr sz="1200" spc="15" dirty="0">
                <a:latin typeface="Gothic Uralic"/>
                <a:cs typeface="Gothic Uralic"/>
              </a:rPr>
              <a:t>связанные </a:t>
            </a:r>
            <a:r>
              <a:rPr sz="1200" dirty="0">
                <a:latin typeface="Gothic Uralic"/>
                <a:cs typeface="Gothic Uralic"/>
              </a:rPr>
              <a:t>с</a:t>
            </a:r>
            <a:r>
              <a:rPr sz="1200" spc="-50" dirty="0">
                <a:latin typeface="Gothic Uralic"/>
                <a:cs typeface="Gothic Uralic"/>
              </a:rPr>
              <a:t> </a:t>
            </a:r>
            <a:r>
              <a:rPr sz="1200" spc="15" dirty="0" err="1">
                <a:latin typeface="Gothic Uralic"/>
                <a:cs typeface="Gothic Uralic"/>
              </a:rPr>
              <a:t>расторжением</a:t>
            </a:r>
            <a:r>
              <a:rPr sz="1200" spc="15" dirty="0">
                <a:latin typeface="Gothic Uralic"/>
                <a:cs typeface="Gothic Uralic"/>
              </a:rPr>
              <a:t>:</a:t>
            </a:r>
            <a:endParaRPr lang="ru-RU" sz="1200" dirty="0">
              <a:latin typeface="Gothic Uralic"/>
              <a:cs typeface="Gothic Uralic"/>
            </a:endParaRPr>
          </a:p>
          <a:p>
            <a:pPr marL="184150" marR="6350" indent="-171450" algn="just">
              <a:spcBef>
                <a:spcPts val="300"/>
              </a:spcBef>
              <a:buFont typeface="Arial" panose="020B0604020202020204" pitchFamily="34" charset="0"/>
              <a:buChar char="•"/>
            </a:pPr>
            <a:r>
              <a:rPr sz="1200" b="1" spc="-25" dirty="0" err="1">
                <a:latin typeface="Verdana"/>
                <a:cs typeface="Verdana"/>
              </a:rPr>
              <a:t>дата</a:t>
            </a:r>
            <a:r>
              <a:rPr sz="1200" b="1" spc="-25" dirty="0">
                <a:latin typeface="Verdana"/>
                <a:cs typeface="Verdana"/>
              </a:rPr>
              <a:t>, </a:t>
            </a:r>
            <a:r>
              <a:rPr sz="1200" b="1" spc="35" dirty="0">
                <a:latin typeface="Verdana"/>
                <a:cs typeface="Verdana"/>
              </a:rPr>
              <a:t>с </a:t>
            </a:r>
            <a:r>
              <a:rPr sz="1200" b="1" spc="-55" dirty="0">
                <a:latin typeface="Verdana"/>
                <a:cs typeface="Verdana"/>
              </a:rPr>
              <a:t>которой </a:t>
            </a:r>
            <a:r>
              <a:rPr sz="1200" b="1" spc="-60" dirty="0">
                <a:latin typeface="Verdana"/>
                <a:cs typeface="Verdana"/>
              </a:rPr>
              <a:t>договор </a:t>
            </a:r>
            <a:r>
              <a:rPr sz="1200" b="1" spc="-40" dirty="0">
                <a:latin typeface="Verdana"/>
                <a:cs typeface="Verdana"/>
              </a:rPr>
              <a:t>считается </a:t>
            </a:r>
            <a:r>
              <a:rPr sz="1200" b="1" spc="-70" dirty="0">
                <a:latin typeface="Verdana"/>
                <a:cs typeface="Verdana"/>
              </a:rPr>
              <a:t>прекратившим </a:t>
            </a:r>
            <a:r>
              <a:rPr sz="1200" b="1" spc="-45" dirty="0">
                <a:latin typeface="Verdana"/>
                <a:cs typeface="Verdana"/>
              </a:rPr>
              <a:t>действие</a:t>
            </a:r>
            <a:r>
              <a:rPr sz="1200" spc="-45" dirty="0">
                <a:latin typeface="Gothic Uralic"/>
                <a:cs typeface="Gothic Uralic"/>
              </a:rPr>
              <a:t>, </a:t>
            </a:r>
            <a:r>
              <a:rPr sz="1200" spc="-5" dirty="0">
                <a:latin typeface="Gothic Uralic"/>
                <a:cs typeface="Gothic Uralic"/>
              </a:rPr>
              <a:t>если </a:t>
            </a:r>
            <a:r>
              <a:rPr sz="1200" spc="10" dirty="0">
                <a:latin typeface="Gothic Uralic"/>
                <a:cs typeface="Gothic Uralic"/>
              </a:rPr>
              <a:t>вы </a:t>
            </a:r>
            <a:r>
              <a:rPr sz="1200" spc="5" dirty="0">
                <a:latin typeface="Gothic Uralic"/>
                <a:cs typeface="Gothic Uralic"/>
              </a:rPr>
              <a:t>хотите,  чтобы </a:t>
            </a:r>
            <a:r>
              <a:rPr sz="1200" spc="20" dirty="0">
                <a:latin typeface="Gothic Uralic"/>
                <a:cs typeface="Gothic Uralic"/>
              </a:rPr>
              <a:t>она </a:t>
            </a:r>
            <a:r>
              <a:rPr sz="1200" spc="-5" dirty="0">
                <a:latin typeface="Gothic Uralic"/>
                <a:cs typeface="Gothic Uralic"/>
              </a:rPr>
              <a:t>отличалась </a:t>
            </a:r>
            <a:r>
              <a:rPr sz="1200" spc="10" dirty="0">
                <a:latin typeface="Gothic Uralic"/>
                <a:cs typeface="Gothic Uralic"/>
              </a:rPr>
              <a:t>от </a:t>
            </a:r>
            <a:r>
              <a:rPr sz="1200" dirty="0">
                <a:latin typeface="Gothic Uralic"/>
                <a:cs typeface="Gothic Uralic"/>
              </a:rPr>
              <a:t>даты </a:t>
            </a:r>
            <a:r>
              <a:rPr sz="1200" spc="10" dirty="0" err="1">
                <a:latin typeface="Gothic Uralic"/>
                <a:cs typeface="Gothic Uralic"/>
              </a:rPr>
              <a:t>подписания</a:t>
            </a:r>
            <a:r>
              <a:rPr sz="1200" spc="-120" dirty="0">
                <a:latin typeface="Gothic Uralic"/>
                <a:cs typeface="Gothic Uralic"/>
              </a:rPr>
              <a:t> </a:t>
            </a:r>
            <a:r>
              <a:rPr sz="1200" spc="10" dirty="0" err="1">
                <a:latin typeface="Gothic Uralic"/>
                <a:cs typeface="Gothic Uralic"/>
              </a:rPr>
              <a:t>соглашения</a:t>
            </a:r>
            <a:r>
              <a:rPr sz="1200" spc="10" dirty="0">
                <a:latin typeface="Gothic Uralic"/>
                <a:cs typeface="Gothic Uralic"/>
              </a:rPr>
              <a:t>;</a:t>
            </a:r>
            <a:endParaRPr lang="ru-RU" sz="1200" dirty="0">
              <a:latin typeface="Gothic Uralic"/>
              <a:cs typeface="Gothic Uralic"/>
            </a:endParaRPr>
          </a:p>
          <a:p>
            <a:pPr marL="184150" marR="6350" indent="-171450" algn="just">
              <a:spcBef>
                <a:spcPts val="300"/>
              </a:spcBef>
              <a:buFont typeface="Arial" panose="020B0604020202020204" pitchFamily="34" charset="0"/>
              <a:buChar char="•"/>
            </a:pPr>
            <a:r>
              <a:rPr sz="1200" b="1" spc="-40" dirty="0" err="1">
                <a:latin typeface="Verdana"/>
                <a:cs typeface="Verdana"/>
              </a:rPr>
              <a:t>срок</a:t>
            </a:r>
            <a:r>
              <a:rPr sz="1200" b="1" spc="-40" dirty="0">
                <a:latin typeface="Verdana"/>
                <a:cs typeface="Verdana"/>
              </a:rPr>
              <a:t> </a:t>
            </a:r>
            <a:r>
              <a:rPr sz="1200" b="1" spc="-60" dirty="0">
                <a:latin typeface="Verdana"/>
                <a:cs typeface="Verdana"/>
              </a:rPr>
              <a:t>возврата </a:t>
            </a:r>
            <a:r>
              <a:rPr sz="1200" b="1" spc="-65" dirty="0">
                <a:latin typeface="Verdana"/>
                <a:cs typeface="Verdana"/>
              </a:rPr>
              <a:t>документов, оборудования </a:t>
            </a:r>
            <a:r>
              <a:rPr sz="1200" b="1" spc="-95" dirty="0">
                <a:latin typeface="Verdana"/>
                <a:cs typeface="Verdana"/>
              </a:rPr>
              <a:t>и </a:t>
            </a:r>
            <a:r>
              <a:rPr sz="1200" b="1" spc="-80" dirty="0">
                <a:latin typeface="Verdana"/>
                <a:cs typeface="Verdana"/>
              </a:rPr>
              <a:t>иного </a:t>
            </a:r>
            <a:r>
              <a:rPr sz="1200" b="1" spc="-40" dirty="0">
                <a:latin typeface="Verdana"/>
                <a:cs typeface="Verdana"/>
              </a:rPr>
              <a:t>имущества</a:t>
            </a:r>
            <a:r>
              <a:rPr sz="1200" spc="-40" dirty="0">
                <a:latin typeface="Gothic Uralic"/>
                <a:cs typeface="Gothic Uralic"/>
              </a:rPr>
              <a:t>, </a:t>
            </a:r>
            <a:r>
              <a:rPr sz="1200" spc="5" dirty="0">
                <a:latin typeface="Gothic Uralic"/>
                <a:cs typeface="Gothic Uralic"/>
              </a:rPr>
              <a:t>которое  </a:t>
            </a:r>
            <a:r>
              <a:rPr sz="1200" spc="-5" dirty="0">
                <a:latin typeface="Gothic Uralic"/>
                <a:cs typeface="Gothic Uralic"/>
              </a:rPr>
              <a:t>передавалось </a:t>
            </a:r>
            <a:r>
              <a:rPr sz="1200" spc="5" dirty="0">
                <a:latin typeface="Gothic Uralic"/>
                <a:cs typeface="Gothic Uralic"/>
              </a:rPr>
              <a:t>исполнителю </a:t>
            </a:r>
            <a:r>
              <a:rPr sz="1200" spc="-30" dirty="0">
                <a:latin typeface="Gothic Uralic"/>
                <a:cs typeface="Gothic Uralic"/>
              </a:rPr>
              <a:t>для </a:t>
            </a:r>
            <a:r>
              <a:rPr sz="1200" spc="5" dirty="0">
                <a:latin typeface="Gothic Uralic"/>
                <a:cs typeface="Gothic Uralic"/>
              </a:rPr>
              <a:t>оказания </a:t>
            </a:r>
            <a:r>
              <a:rPr sz="1200" spc="-10" dirty="0">
                <a:latin typeface="Gothic Uralic"/>
                <a:cs typeface="Gothic Uralic"/>
              </a:rPr>
              <a:t>услуг </a:t>
            </a:r>
            <a:r>
              <a:rPr sz="1200" spc="5" dirty="0">
                <a:latin typeface="Gothic Uralic"/>
                <a:cs typeface="Gothic Uralic"/>
              </a:rPr>
              <a:t>и </a:t>
            </a:r>
            <a:r>
              <a:rPr sz="1200" dirty="0">
                <a:latin typeface="Gothic Uralic"/>
                <a:cs typeface="Gothic Uralic"/>
              </a:rPr>
              <a:t>должно </a:t>
            </a:r>
            <a:r>
              <a:rPr sz="1200" spc="15" dirty="0">
                <a:latin typeface="Gothic Uralic"/>
                <a:cs typeface="Gothic Uralic"/>
              </a:rPr>
              <a:t>быть возвращено.  </a:t>
            </a:r>
            <a:r>
              <a:rPr sz="1200" spc="5" dirty="0">
                <a:latin typeface="Gothic Uralic"/>
                <a:cs typeface="Gothic Uralic"/>
              </a:rPr>
              <a:t>Вернуть </a:t>
            </a:r>
            <a:r>
              <a:rPr sz="1200" spc="25" dirty="0">
                <a:latin typeface="Gothic Uralic"/>
                <a:cs typeface="Gothic Uralic"/>
              </a:rPr>
              <a:t>имущество </a:t>
            </a:r>
            <a:r>
              <a:rPr sz="1200" spc="5" dirty="0">
                <a:latin typeface="Gothic Uralic"/>
                <a:cs typeface="Gothic Uralic"/>
              </a:rPr>
              <a:t>исполнитель </a:t>
            </a:r>
            <a:r>
              <a:rPr sz="1200" dirty="0">
                <a:latin typeface="Gothic Uralic"/>
                <a:cs typeface="Gothic Uralic"/>
              </a:rPr>
              <a:t>должен </a:t>
            </a:r>
            <a:r>
              <a:rPr sz="1200" spc="-5" dirty="0">
                <a:latin typeface="Gothic Uralic"/>
                <a:cs typeface="Gothic Uralic"/>
              </a:rPr>
              <a:t>в </a:t>
            </a:r>
            <a:r>
              <a:rPr sz="1200" spc="20" dirty="0">
                <a:latin typeface="Gothic Uralic"/>
                <a:cs typeface="Gothic Uralic"/>
              </a:rPr>
              <a:t>любом </a:t>
            </a:r>
            <a:r>
              <a:rPr sz="1200" spc="-10" dirty="0">
                <a:latin typeface="Gothic Uralic"/>
                <a:cs typeface="Gothic Uralic"/>
              </a:rPr>
              <a:t>случае, </a:t>
            </a:r>
            <a:r>
              <a:rPr sz="1200" spc="25" dirty="0">
                <a:latin typeface="Gothic Uralic"/>
                <a:cs typeface="Gothic Uralic"/>
              </a:rPr>
              <a:t>но </a:t>
            </a:r>
            <a:r>
              <a:rPr sz="1200" spc="15" dirty="0">
                <a:latin typeface="Gothic Uralic"/>
                <a:cs typeface="Gothic Uralic"/>
              </a:rPr>
              <a:t>так </a:t>
            </a:r>
            <a:r>
              <a:rPr sz="1200" spc="10" dirty="0">
                <a:latin typeface="Gothic Uralic"/>
                <a:cs typeface="Gothic Uralic"/>
              </a:rPr>
              <a:t>вы </a:t>
            </a:r>
            <a:r>
              <a:rPr sz="1200" spc="-5" dirty="0">
                <a:latin typeface="Gothic Uralic"/>
                <a:cs typeface="Gothic Uralic"/>
              </a:rPr>
              <a:t>будете  </a:t>
            </a:r>
            <a:r>
              <a:rPr sz="1200" spc="25" dirty="0">
                <a:latin typeface="Gothic Uralic"/>
                <a:cs typeface="Gothic Uralic"/>
              </a:rPr>
              <a:t>понимать, </a:t>
            </a:r>
            <a:r>
              <a:rPr sz="1200" spc="-5" dirty="0">
                <a:latin typeface="Gothic Uralic"/>
                <a:cs typeface="Gothic Uralic"/>
              </a:rPr>
              <a:t>когда </a:t>
            </a:r>
            <a:r>
              <a:rPr sz="1200" dirty="0">
                <a:latin typeface="Gothic Uralic"/>
                <a:cs typeface="Gothic Uralic"/>
              </a:rPr>
              <a:t>это </a:t>
            </a:r>
            <a:r>
              <a:rPr sz="1200" spc="5" dirty="0">
                <a:latin typeface="Gothic Uralic"/>
                <a:cs typeface="Gothic Uralic"/>
              </a:rPr>
              <a:t>должно</a:t>
            </a:r>
            <a:r>
              <a:rPr sz="1200" spc="-100" dirty="0">
                <a:latin typeface="Gothic Uralic"/>
                <a:cs typeface="Gothic Uralic"/>
              </a:rPr>
              <a:t> </a:t>
            </a:r>
            <a:r>
              <a:rPr sz="1200" spc="10" dirty="0">
                <a:latin typeface="Gothic Uralic"/>
                <a:cs typeface="Gothic Uralic"/>
              </a:rPr>
              <a:t>произойти.</a:t>
            </a:r>
            <a:endParaRPr sz="1200" dirty="0">
              <a:latin typeface="Gothic Uralic"/>
              <a:cs typeface="Gothic Uralic"/>
            </a:endParaRPr>
          </a:p>
        </p:txBody>
      </p:sp>
      <p:sp>
        <p:nvSpPr>
          <p:cNvPr id="42" name="object 7"/>
          <p:cNvSpPr txBox="1"/>
          <p:nvPr/>
        </p:nvSpPr>
        <p:spPr>
          <a:xfrm>
            <a:off x="779687" y="5922557"/>
            <a:ext cx="6398194" cy="468718"/>
          </a:xfrm>
          <a:prstGeom prst="rect">
            <a:avLst/>
          </a:prstGeom>
        </p:spPr>
        <p:txBody>
          <a:bodyPr vert="horz" wrap="square" lIns="0" tIns="98425" rIns="0" bIns="0" rtlCol="0">
            <a:spAutoFit/>
          </a:bodyPr>
          <a:lstStyle/>
          <a:p>
            <a:pPr marL="447675" marR="30480" indent="-410209">
              <a:spcBef>
                <a:spcPts val="775"/>
              </a:spcBef>
              <a:tabLst>
                <a:tab pos="447675" algn="l"/>
              </a:tabLst>
            </a:pPr>
            <a:r>
              <a:rPr sz="1200" b="1" spc="-52" baseline="-26234" dirty="0">
                <a:solidFill>
                  <a:srgbClr val="0528A1"/>
                </a:solidFill>
                <a:latin typeface="Arial"/>
                <a:cs typeface="Arial"/>
              </a:rPr>
              <a:t>	</a:t>
            </a:r>
            <a:r>
              <a:rPr sz="1200" b="1" spc="-80" dirty="0">
                <a:latin typeface="Verdana"/>
                <a:cs typeface="Verdana"/>
              </a:rPr>
              <a:t>Подпишите </a:t>
            </a:r>
            <a:r>
              <a:rPr sz="1200" b="1" spc="-90" dirty="0">
                <a:latin typeface="Verdana"/>
                <a:cs typeface="Verdana"/>
              </a:rPr>
              <a:t>уполномоченным </a:t>
            </a:r>
            <a:r>
              <a:rPr sz="1200" b="1" spc="-80" dirty="0">
                <a:latin typeface="Verdana"/>
                <a:cs typeface="Verdana"/>
              </a:rPr>
              <a:t>лицом </a:t>
            </a:r>
            <a:r>
              <a:rPr sz="1200" b="1" spc="-70" dirty="0">
                <a:latin typeface="Verdana"/>
                <a:cs typeface="Verdana"/>
              </a:rPr>
              <a:t>соглашение </a:t>
            </a:r>
            <a:r>
              <a:rPr sz="1200" spc="20" dirty="0">
                <a:latin typeface="Gothic Uralic"/>
                <a:cs typeface="Gothic Uralic"/>
              </a:rPr>
              <a:t>(например, </a:t>
            </a:r>
            <a:r>
              <a:rPr sz="1200" spc="10" dirty="0">
                <a:latin typeface="Gothic Uralic"/>
                <a:cs typeface="Gothic Uralic"/>
              </a:rPr>
              <a:t>директором  </a:t>
            </a:r>
            <a:r>
              <a:rPr sz="1200" dirty="0">
                <a:latin typeface="Gothic Uralic"/>
                <a:cs typeface="Gothic Uralic"/>
              </a:rPr>
              <a:t>либо </a:t>
            </a:r>
            <a:r>
              <a:rPr sz="1200" spc="35" dirty="0">
                <a:latin typeface="Gothic Uralic"/>
                <a:cs typeface="Gothic Uralic"/>
              </a:rPr>
              <a:t>лицом, </a:t>
            </a:r>
            <a:r>
              <a:rPr sz="1200" spc="15" dirty="0">
                <a:latin typeface="Gothic Uralic"/>
                <a:cs typeface="Gothic Uralic"/>
              </a:rPr>
              <a:t>действующим </a:t>
            </a:r>
            <a:r>
              <a:rPr sz="1200" spc="30" dirty="0">
                <a:latin typeface="Gothic Uralic"/>
                <a:cs typeface="Gothic Uralic"/>
              </a:rPr>
              <a:t>на </a:t>
            </a:r>
            <a:r>
              <a:rPr sz="1200" spc="10" dirty="0">
                <a:latin typeface="Gothic Uralic"/>
                <a:cs typeface="Gothic Uralic"/>
              </a:rPr>
              <a:t>основании</a:t>
            </a:r>
            <a:r>
              <a:rPr sz="1200" spc="-100" dirty="0">
                <a:latin typeface="Gothic Uralic"/>
                <a:cs typeface="Gothic Uralic"/>
              </a:rPr>
              <a:t> </a:t>
            </a:r>
            <a:r>
              <a:rPr sz="1200" dirty="0">
                <a:latin typeface="Gothic Uralic"/>
                <a:cs typeface="Gothic Uralic"/>
              </a:rPr>
              <a:t>доверенности).</a:t>
            </a:r>
          </a:p>
        </p:txBody>
      </p:sp>
      <p:sp>
        <p:nvSpPr>
          <p:cNvPr id="45" name="object 10"/>
          <p:cNvSpPr txBox="1"/>
          <p:nvPr/>
        </p:nvSpPr>
        <p:spPr>
          <a:xfrm>
            <a:off x="1218697" y="6577486"/>
            <a:ext cx="5916887" cy="197490"/>
          </a:xfrm>
          <a:prstGeom prst="rect">
            <a:avLst/>
          </a:prstGeom>
        </p:spPr>
        <p:txBody>
          <a:bodyPr vert="horz" wrap="square" lIns="0" tIns="12700" rIns="0" bIns="0" rtlCol="0">
            <a:spAutoFit/>
          </a:bodyPr>
          <a:lstStyle/>
          <a:p>
            <a:pPr marL="12700">
              <a:lnSpc>
                <a:spcPct val="100000"/>
              </a:lnSpc>
              <a:spcBef>
                <a:spcPts val="100"/>
              </a:spcBef>
            </a:pPr>
            <a:r>
              <a:rPr sz="1200" b="1" spc="-30" dirty="0">
                <a:latin typeface="Verdana"/>
                <a:cs typeface="Verdana"/>
              </a:rPr>
              <a:t>Составьте </a:t>
            </a:r>
            <a:r>
              <a:rPr sz="1200" b="1" spc="-65" dirty="0">
                <a:latin typeface="Verdana"/>
                <a:cs typeface="Verdana"/>
              </a:rPr>
              <a:t>сопроводительное </a:t>
            </a:r>
            <a:r>
              <a:rPr sz="1200" b="1" spc="-70" dirty="0">
                <a:latin typeface="Verdana"/>
                <a:cs typeface="Verdana"/>
              </a:rPr>
              <a:t>письмо </a:t>
            </a:r>
            <a:r>
              <a:rPr sz="1200" b="1" spc="-125" dirty="0">
                <a:latin typeface="Verdana"/>
                <a:cs typeface="Verdana"/>
              </a:rPr>
              <a:t>к</a:t>
            </a:r>
            <a:r>
              <a:rPr sz="1200" b="1" spc="-105" dirty="0">
                <a:latin typeface="Verdana"/>
                <a:cs typeface="Verdana"/>
              </a:rPr>
              <a:t> </a:t>
            </a:r>
            <a:r>
              <a:rPr sz="1200" b="1" spc="-75" dirty="0">
                <a:latin typeface="Verdana"/>
                <a:cs typeface="Verdana"/>
              </a:rPr>
              <a:t>соглашению.</a:t>
            </a:r>
            <a:endParaRPr sz="1050" dirty="0">
              <a:latin typeface="Verdana"/>
              <a:cs typeface="Verdana"/>
            </a:endParaRPr>
          </a:p>
        </p:txBody>
      </p:sp>
      <p:sp>
        <p:nvSpPr>
          <p:cNvPr id="49" name="object 13"/>
          <p:cNvSpPr txBox="1"/>
          <p:nvPr/>
        </p:nvSpPr>
        <p:spPr>
          <a:xfrm>
            <a:off x="1208167" y="7031295"/>
            <a:ext cx="5929186" cy="1404231"/>
          </a:xfrm>
          <a:prstGeom prst="rect">
            <a:avLst/>
          </a:prstGeom>
        </p:spPr>
        <p:txBody>
          <a:bodyPr vert="horz" wrap="square" lIns="0" tIns="21590" rIns="0" bIns="0" rtlCol="0">
            <a:spAutoFit/>
          </a:bodyPr>
          <a:lstStyle/>
          <a:p>
            <a:pPr marL="12700" algn="just">
              <a:spcBef>
                <a:spcPts val="170"/>
              </a:spcBef>
            </a:pPr>
            <a:r>
              <a:rPr sz="1200" b="1" spc="-65" dirty="0">
                <a:latin typeface="Verdana"/>
                <a:cs typeface="Verdana"/>
              </a:rPr>
              <a:t>Направьте </a:t>
            </a:r>
            <a:r>
              <a:rPr sz="1200" b="1" spc="-70" dirty="0">
                <a:latin typeface="Verdana"/>
                <a:cs typeface="Verdana"/>
              </a:rPr>
              <a:t>соглашение </a:t>
            </a:r>
            <a:r>
              <a:rPr sz="1200" b="1" spc="-45" dirty="0">
                <a:latin typeface="Verdana"/>
                <a:cs typeface="Verdana"/>
              </a:rPr>
              <a:t>о </a:t>
            </a:r>
            <a:r>
              <a:rPr sz="1200" b="1" spc="-60" dirty="0">
                <a:latin typeface="Verdana"/>
                <a:cs typeface="Verdana"/>
              </a:rPr>
              <a:t>расторжении договора </a:t>
            </a:r>
            <a:r>
              <a:rPr sz="1200" b="1" spc="-70" dirty="0">
                <a:latin typeface="Verdana"/>
                <a:cs typeface="Verdana"/>
              </a:rPr>
              <a:t>другой</a:t>
            </a:r>
            <a:r>
              <a:rPr sz="1200" b="1" spc="-25" dirty="0">
                <a:latin typeface="Verdana"/>
                <a:cs typeface="Verdana"/>
              </a:rPr>
              <a:t> </a:t>
            </a:r>
            <a:r>
              <a:rPr sz="1200" b="1" spc="-35" dirty="0">
                <a:latin typeface="Verdana"/>
                <a:cs typeface="Verdana"/>
              </a:rPr>
              <a:t>стороне</a:t>
            </a:r>
            <a:endParaRPr sz="1200" dirty="0">
              <a:latin typeface="Verdana"/>
              <a:cs typeface="Verdana"/>
            </a:endParaRPr>
          </a:p>
          <a:p>
            <a:pPr marL="12700" marR="5080" algn="just">
              <a:spcBef>
                <a:spcPts val="290"/>
              </a:spcBef>
            </a:pPr>
            <a:r>
              <a:rPr sz="1200" spc="10" dirty="0">
                <a:latin typeface="Gothic Uralic"/>
                <a:cs typeface="Gothic Uralic"/>
              </a:rPr>
              <a:t>Рекомендуется </a:t>
            </a:r>
            <a:r>
              <a:rPr sz="1200" spc="-5" dirty="0">
                <a:latin typeface="Gothic Uralic"/>
                <a:cs typeface="Gothic Uralic"/>
              </a:rPr>
              <a:t>все </a:t>
            </a:r>
            <a:r>
              <a:rPr sz="1200" spc="20" dirty="0">
                <a:latin typeface="Gothic Uralic"/>
                <a:cs typeface="Gothic Uralic"/>
              </a:rPr>
              <a:t>экземпляры </a:t>
            </a:r>
            <a:r>
              <a:rPr sz="1200" spc="10" dirty="0">
                <a:latin typeface="Gothic Uralic"/>
                <a:cs typeface="Gothic Uralic"/>
              </a:rPr>
              <a:t>подписанного </a:t>
            </a:r>
            <a:r>
              <a:rPr sz="1200" dirty="0">
                <a:latin typeface="Gothic Uralic"/>
                <a:cs typeface="Gothic Uralic"/>
              </a:rPr>
              <a:t>с </a:t>
            </a:r>
            <a:r>
              <a:rPr sz="1200" spc="20" dirty="0">
                <a:latin typeface="Gothic Uralic"/>
                <a:cs typeface="Gothic Uralic"/>
              </a:rPr>
              <a:t>Вашей </a:t>
            </a:r>
            <a:r>
              <a:rPr sz="1200" spc="15" dirty="0">
                <a:latin typeface="Gothic Uralic"/>
                <a:cs typeface="Gothic Uralic"/>
              </a:rPr>
              <a:t>стороны  </a:t>
            </a:r>
            <a:r>
              <a:rPr sz="1200" spc="10" dirty="0">
                <a:latin typeface="Gothic Uralic"/>
                <a:cs typeface="Gothic Uralic"/>
              </a:rPr>
              <a:t>соглашения направить стороне </a:t>
            </a:r>
            <a:r>
              <a:rPr sz="1200" spc="25" dirty="0">
                <a:latin typeface="Gothic Uralic"/>
                <a:cs typeface="Gothic Uralic"/>
              </a:rPr>
              <a:t>вместе </a:t>
            </a:r>
            <a:r>
              <a:rPr sz="1200" dirty="0">
                <a:latin typeface="Gothic Uralic"/>
                <a:cs typeface="Gothic Uralic"/>
              </a:rPr>
              <a:t>с </a:t>
            </a:r>
            <a:r>
              <a:rPr sz="1200" spc="15" dirty="0">
                <a:latin typeface="Gothic Uralic"/>
                <a:cs typeface="Gothic Uralic"/>
              </a:rPr>
              <a:t>сопроводительным </a:t>
            </a:r>
            <a:r>
              <a:rPr sz="1200" spc="40" dirty="0">
                <a:latin typeface="Gothic Uralic"/>
                <a:cs typeface="Gothic Uralic"/>
              </a:rPr>
              <a:t>письмом, </a:t>
            </a:r>
            <a:r>
              <a:rPr sz="1200" spc="-5" dirty="0">
                <a:latin typeface="Gothic Uralic"/>
                <a:cs typeface="Gothic Uralic"/>
              </a:rPr>
              <a:t>в  </a:t>
            </a:r>
            <a:r>
              <a:rPr sz="1200" spc="25" dirty="0">
                <a:latin typeface="Gothic Uralic"/>
                <a:cs typeface="Gothic Uralic"/>
              </a:rPr>
              <a:t>котором</a:t>
            </a:r>
            <a:r>
              <a:rPr sz="1200" spc="-15" dirty="0">
                <a:latin typeface="Gothic Uralic"/>
                <a:cs typeface="Gothic Uralic"/>
              </a:rPr>
              <a:t> </a:t>
            </a:r>
            <a:r>
              <a:rPr sz="1200" spc="5" dirty="0">
                <a:latin typeface="Gothic Uralic"/>
                <a:cs typeface="Gothic Uralic"/>
              </a:rPr>
              <a:t>указать:</a:t>
            </a:r>
            <a:endParaRPr sz="1200" dirty="0">
              <a:latin typeface="Gothic Uralic"/>
              <a:cs typeface="Gothic Uralic"/>
            </a:endParaRPr>
          </a:p>
          <a:p>
            <a:pPr marL="184785" marR="5715" indent="-172720" algn="just">
              <a:spcBef>
                <a:spcPts val="300"/>
              </a:spcBef>
              <a:buFont typeface="Arial"/>
              <a:buChar char="•"/>
              <a:tabLst>
                <a:tab pos="185420" algn="l"/>
              </a:tabLst>
            </a:pPr>
            <a:r>
              <a:rPr sz="1200" b="1" spc="-90" dirty="0">
                <a:latin typeface="Verdana"/>
                <a:cs typeface="Verdana"/>
              </a:rPr>
              <a:t>желание </a:t>
            </a:r>
            <a:r>
              <a:rPr sz="1200" b="1" spc="-50" dirty="0">
                <a:latin typeface="Verdana"/>
                <a:cs typeface="Verdana"/>
              </a:rPr>
              <a:t>расторгнуть </a:t>
            </a:r>
            <a:r>
              <a:rPr sz="1200" b="1" spc="-65" dirty="0">
                <a:latin typeface="Verdana"/>
                <a:cs typeface="Verdana"/>
              </a:rPr>
              <a:t>договор </a:t>
            </a:r>
            <a:r>
              <a:rPr sz="1200" spc="-15" dirty="0">
                <a:latin typeface="Gothic Uralic"/>
                <a:cs typeface="Gothic Uralic"/>
              </a:rPr>
              <a:t>(с </a:t>
            </a:r>
            <a:r>
              <a:rPr sz="1200" spc="20" dirty="0">
                <a:latin typeface="Gothic Uralic"/>
                <a:cs typeface="Gothic Uralic"/>
              </a:rPr>
              <a:t>указанием </a:t>
            </a:r>
            <a:r>
              <a:rPr sz="1200" spc="-5" dirty="0">
                <a:latin typeface="Gothic Uralic"/>
                <a:cs typeface="Gothic Uralic"/>
              </a:rPr>
              <a:t>его </a:t>
            </a:r>
            <a:r>
              <a:rPr sz="1200" dirty="0">
                <a:latin typeface="Gothic Uralic"/>
                <a:cs typeface="Gothic Uralic"/>
              </a:rPr>
              <a:t>реквизитов) </a:t>
            </a:r>
            <a:r>
              <a:rPr sz="1200" spc="30" dirty="0">
                <a:latin typeface="Gothic Uralic"/>
                <a:cs typeface="Gothic Uralic"/>
              </a:rPr>
              <a:t>на </a:t>
            </a:r>
            <a:r>
              <a:rPr sz="1200" spc="-5" dirty="0">
                <a:latin typeface="Gothic Uralic"/>
                <a:cs typeface="Gothic Uralic"/>
              </a:rPr>
              <a:t>условиях,  </a:t>
            </a:r>
            <a:r>
              <a:rPr sz="1200" spc="20" dirty="0">
                <a:latin typeface="Gothic Uralic"/>
                <a:cs typeface="Gothic Uralic"/>
              </a:rPr>
              <a:t>изложенных </a:t>
            </a:r>
            <a:r>
              <a:rPr sz="1200" spc="-5" dirty="0">
                <a:latin typeface="Gothic Uralic"/>
                <a:cs typeface="Gothic Uralic"/>
              </a:rPr>
              <a:t>в </a:t>
            </a:r>
            <a:r>
              <a:rPr sz="1200" spc="30" dirty="0">
                <a:latin typeface="Gothic Uralic"/>
                <a:cs typeface="Gothic Uralic"/>
              </a:rPr>
              <a:t>приложенном</a:t>
            </a:r>
            <a:r>
              <a:rPr sz="1200" spc="-60" dirty="0">
                <a:latin typeface="Gothic Uralic"/>
                <a:cs typeface="Gothic Uralic"/>
              </a:rPr>
              <a:t> </a:t>
            </a:r>
            <a:r>
              <a:rPr sz="1200" spc="15" dirty="0">
                <a:latin typeface="Gothic Uralic"/>
                <a:cs typeface="Gothic Uralic"/>
              </a:rPr>
              <a:t>соглашении;</a:t>
            </a:r>
            <a:endParaRPr sz="1200" dirty="0">
              <a:latin typeface="Gothic Uralic"/>
              <a:cs typeface="Gothic Uralic"/>
            </a:endParaRPr>
          </a:p>
          <a:p>
            <a:pPr marL="184785" indent="-172720" algn="just">
              <a:spcBef>
                <a:spcPts val="85"/>
              </a:spcBef>
              <a:buFont typeface="Arial"/>
              <a:buChar char="•"/>
              <a:tabLst>
                <a:tab pos="185420" algn="l"/>
              </a:tabLst>
            </a:pPr>
            <a:r>
              <a:rPr sz="1200" b="1" spc="-95" dirty="0">
                <a:latin typeface="Verdana"/>
                <a:cs typeface="Verdana"/>
              </a:rPr>
              <a:t>причину </a:t>
            </a:r>
            <a:r>
              <a:rPr sz="1200" b="1" spc="-65" dirty="0">
                <a:latin typeface="Verdana"/>
                <a:cs typeface="Verdana"/>
              </a:rPr>
              <a:t>расторжения договора </a:t>
            </a:r>
            <a:r>
              <a:rPr sz="1200" spc="-15" dirty="0">
                <a:latin typeface="Gothic Uralic"/>
                <a:cs typeface="Gothic Uralic"/>
              </a:rPr>
              <a:t>(с </a:t>
            </a:r>
            <a:r>
              <a:rPr sz="1200" spc="5" dirty="0">
                <a:latin typeface="Gothic Uralic"/>
                <a:cs typeface="Gothic Uralic"/>
              </a:rPr>
              <a:t>доказательствами</a:t>
            </a:r>
            <a:r>
              <a:rPr sz="1200" spc="10" dirty="0">
                <a:latin typeface="Gothic Uralic"/>
                <a:cs typeface="Gothic Uralic"/>
              </a:rPr>
              <a:t> </a:t>
            </a:r>
            <a:r>
              <a:rPr sz="1200" dirty="0">
                <a:latin typeface="Gothic Uralic"/>
                <a:cs typeface="Gothic Uralic"/>
              </a:rPr>
              <a:t>обстоятельств</a:t>
            </a:r>
          </a:p>
          <a:p>
            <a:pPr marL="184785" algn="just"/>
            <a:r>
              <a:rPr sz="1200" spc="10" dirty="0">
                <a:latin typeface="Gothic Uralic"/>
                <a:cs typeface="Gothic Uralic"/>
              </a:rPr>
              <a:t>непреодолимой</a:t>
            </a:r>
            <a:r>
              <a:rPr sz="1200" spc="-20" dirty="0">
                <a:latin typeface="Gothic Uralic"/>
                <a:cs typeface="Gothic Uralic"/>
              </a:rPr>
              <a:t> </a:t>
            </a:r>
            <a:r>
              <a:rPr sz="1200" dirty="0">
                <a:latin typeface="Gothic Uralic"/>
                <a:cs typeface="Gothic Uralic"/>
              </a:rPr>
              <a:t>силы).</a:t>
            </a:r>
            <a:endParaRPr sz="900" dirty="0">
              <a:latin typeface="Gothic Uralic"/>
              <a:cs typeface="Gothic Uralic"/>
            </a:endParaRPr>
          </a:p>
        </p:txBody>
      </p:sp>
      <p:sp>
        <p:nvSpPr>
          <p:cNvPr id="50" name="object 14"/>
          <p:cNvSpPr txBox="1"/>
          <p:nvPr/>
        </p:nvSpPr>
        <p:spPr>
          <a:xfrm>
            <a:off x="7806172" y="2470655"/>
            <a:ext cx="6208789" cy="2137124"/>
          </a:xfrm>
          <a:prstGeom prst="rect">
            <a:avLst/>
          </a:prstGeom>
        </p:spPr>
        <p:txBody>
          <a:bodyPr vert="horz" wrap="square" lIns="0" tIns="28575" rIns="0" bIns="0" rtlCol="0">
            <a:spAutoFit/>
          </a:bodyPr>
          <a:lstStyle/>
          <a:p>
            <a:pPr marL="12700" marR="5080" algn="just">
              <a:spcBef>
                <a:spcPts val="225"/>
              </a:spcBef>
            </a:pPr>
            <a:r>
              <a:rPr sz="1200" spc="-5" dirty="0">
                <a:latin typeface="Gothic Uralic"/>
                <a:cs typeface="Gothic Uralic"/>
              </a:rPr>
              <a:t>При </a:t>
            </a:r>
            <a:r>
              <a:rPr sz="1200" spc="10" dirty="0">
                <a:latin typeface="Gothic Uralic"/>
                <a:cs typeface="Gothic Uralic"/>
              </a:rPr>
              <a:t>отправке соглашения </a:t>
            </a:r>
            <a:r>
              <a:rPr sz="1200" spc="5" dirty="0">
                <a:latin typeface="Gothic Uralic"/>
                <a:cs typeface="Gothic Uralic"/>
              </a:rPr>
              <a:t>и </a:t>
            </a:r>
            <a:r>
              <a:rPr sz="1200" dirty="0">
                <a:latin typeface="Gothic Uralic"/>
                <a:cs typeface="Gothic Uralic"/>
              </a:rPr>
              <a:t>сопроводительного </a:t>
            </a:r>
            <a:r>
              <a:rPr sz="1200" spc="35" dirty="0">
                <a:latin typeface="Gothic Uralic"/>
                <a:cs typeface="Gothic Uralic"/>
              </a:rPr>
              <a:t>письма </a:t>
            </a:r>
            <a:r>
              <a:rPr sz="1200" b="1" spc="-75" dirty="0">
                <a:latin typeface="Verdana"/>
                <a:cs typeface="Verdana"/>
              </a:rPr>
              <a:t>учитывайте  </a:t>
            </a:r>
            <a:r>
              <a:rPr sz="1200" b="1" spc="-80" dirty="0">
                <a:latin typeface="Verdana"/>
                <a:cs typeface="Verdana"/>
              </a:rPr>
              <a:t>правила </a:t>
            </a:r>
            <a:r>
              <a:rPr sz="1200" b="1" spc="-110" dirty="0">
                <a:latin typeface="Verdana"/>
                <a:cs typeface="Verdana"/>
              </a:rPr>
              <a:t>для </a:t>
            </a:r>
            <a:r>
              <a:rPr sz="1200" b="1" spc="-90" dirty="0">
                <a:latin typeface="Verdana"/>
                <a:cs typeface="Verdana"/>
              </a:rPr>
              <a:t>направления </a:t>
            </a:r>
            <a:r>
              <a:rPr sz="1200" b="1" spc="-80" dirty="0">
                <a:latin typeface="Verdana"/>
                <a:cs typeface="Verdana"/>
              </a:rPr>
              <a:t>юридически </a:t>
            </a:r>
            <a:r>
              <a:rPr sz="1200" b="1" spc="-100" dirty="0">
                <a:latin typeface="Verdana"/>
                <a:cs typeface="Verdana"/>
              </a:rPr>
              <a:t>значимых </a:t>
            </a:r>
            <a:r>
              <a:rPr sz="1200" b="1" spc="-55" dirty="0">
                <a:latin typeface="Verdana"/>
                <a:cs typeface="Verdana"/>
              </a:rPr>
              <a:t>сообщений</a:t>
            </a:r>
            <a:r>
              <a:rPr sz="1200" spc="-55" dirty="0">
                <a:latin typeface="Gothic Uralic"/>
                <a:cs typeface="Gothic Uralic"/>
              </a:rPr>
              <a:t>. </a:t>
            </a:r>
            <a:r>
              <a:rPr sz="1200" dirty="0">
                <a:latin typeface="Gothic Uralic"/>
                <a:cs typeface="Gothic Uralic"/>
              </a:rPr>
              <a:t>Так, </a:t>
            </a:r>
            <a:r>
              <a:rPr sz="1200" spc="30" dirty="0">
                <a:latin typeface="Gothic Uralic"/>
                <a:cs typeface="Gothic Uralic"/>
              </a:rPr>
              <a:t>по  </a:t>
            </a:r>
            <a:r>
              <a:rPr sz="1200" spc="45" dirty="0">
                <a:latin typeface="Gothic Uralic"/>
                <a:cs typeface="Gothic Uralic"/>
              </a:rPr>
              <a:t>общему </a:t>
            </a:r>
            <a:r>
              <a:rPr sz="1200" spc="5" dirty="0">
                <a:latin typeface="Gothic Uralic"/>
                <a:cs typeface="Gothic Uralic"/>
              </a:rPr>
              <a:t>правилу </a:t>
            </a:r>
            <a:r>
              <a:rPr sz="1200" spc="25" dirty="0">
                <a:latin typeface="Gothic Uralic"/>
                <a:cs typeface="Gothic Uralic"/>
              </a:rPr>
              <a:t>документы </a:t>
            </a:r>
            <a:r>
              <a:rPr sz="1200" spc="30" dirty="0">
                <a:latin typeface="Gothic Uralic"/>
                <a:cs typeface="Gothic Uralic"/>
              </a:rPr>
              <a:t>нужно </a:t>
            </a:r>
            <a:r>
              <a:rPr sz="1200" spc="10" dirty="0">
                <a:latin typeface="Gothic Uralic"/>
                <a:cs typeface="Gothic Uralic"/>
              </a:rPr>
              <a:t>направить </a:t>
            </a:r>
            <a:r>
              <a:rPr sz="1200" spc="30" dirty="0">
                <a:latin typeface="Gothic Uralic"/>
                <a:cs typeface="Gothic Uralic"/>
              </a:rPr>
              <a:t>по </a:t>
            </a:r>
            <a:r>
              <a:rPr sz="1200" spc="-15" dirty="0">
                <a:latin typeface="Gothic Uralic"/>
                <a:cs typeface="Gothic Uralic"/>
              </a:rPr>
              <a:t>адресу, </a:t>
            </a:r>
            <a:r>
              <a:rPr sz="1200" spc="25" dirty="0">
                <a:latin typeface="Gothic Uralic"/>
                <a:cs typeface="Gothic Uralic"/>
              </a:rPr>
              <a:t>указанному  </a:t>
            </a:r>
            <a:r>
              <a:rPr sz="1200" spc="-5" dirty="0">
                <a:latin typeface="Gothic Uralic"/>
                <a:cs typeface="Gothic Uralic"/>
              </a:rPr>
              <a:t>в </a:t>
            </a:r>
            <a:r>
              <a:rPr sz="1200" spc="5" dirty="0">
                <a:latin typeface="Gothic Uralic"/>
                <a:cs typeface="Gothic Uralic"/>
              </a:rPr>
              <a:t>ЕГРЮЛ </a:t>
            </a:r>
            <a:r>
              <a:rPr sz="1200" dirty="0">
                <a:latin typeface="Gothic Uralic"/>
                <a:cs typeface="Gothic Uralic"/>
              </a:rPr>
              <a:t>или ЕГРИП, </a:t>
            </a:r>
            <a:r>
              <a:rPr sz="1200" spc="5" dirty="0">
                <a:latin typeface="Gothic Uralic"/>
                <a:cs typeface="Gothic Uralic"/>
              </a:rPr>
              <a:t>и </a:t>
            </a:r>
            <a:r>
              <a:rPr sz="1200" spc="25" dirty="0">
                <a:latin typeface="Gothic Uralic"/>
                <a:cs typeface="Gothic Uralic"/>
              </a:rPr>
              <a:t>указанному </a:t>
            </a:r>
            <a:r>
              <a:rPr sz="1200" spc="55" dirty="0">
                <a:latin typeface="Gothic Uralic"/>
                <a:cs typeface="Gothic Uralic"/>
              </a:rPr>
              <a:t>самим </a:t>
            </a:r>
            <a:r>
              <a:rPr sz="1200" spc="20" dirty="0">
                <a:latin typeface="Gothic Uralic"/>
                <a:cs typeface="Gothic Uralic"/>
              </a:rPr>
              <a:t>контрагентом, </a:t>
            </a:r>
            <a:r>
              <a:rPr sz="1200" spc="25" dirty="0">
                <a:latin typeface="Gothic Uralic"/>
                <a:cs typeface="Gothic Uralic"/>
              </a:rPr>
              <a:t>например,  </a:t>
            </a:r>
            <a:r>
              <a:rPr sz="1200" spc="-5" dirty="0">
                <a:latin typeface="Gothic Uralic"/>
                <a:cs typeface="Gothic Uralic"/>
              </a:rPr>
              <a:t>в </a:t>
            </a:r>
            <a:r>
              <a:rPr sz="1200" spc="-10" dirty="0">
                <a:latin typeface="Gothic Uralic"/>
                <a:cs typeface="Gothic Uralic"/>
              </a:rPr>
              <a:t>договоре.</a:t>
            </a:r>
            <a:endParaRPr sz="1200" dirty="0">
              <a:latin typeface="Gothic Uralic"/>
              <a:cs typeface="Gothic Uralic"/>
            </a:endParaRPr>
          </a:p>
          <a:p>
            <a:pPr marL="184785" marR="5080" indent="-172720" algn="just">
              <a:spcBef>
                <a:spcPts val="305"/>
              </a:spcBef>
              <a:buFont typeface="Arial"/>
              <a:buChar char="•"/>
              <a:tabLst>
                <a:tab pos="185420" algn="l"/>
              </a:tabLst>
            </a:pPr>
            <a:r>
              <a:rPr sz="1200" spc="10" dirty="0">
                <a:latin typeface="Gothic Uralic"/>
                <a:cs typeface="Gothic Uralic"/>
              </a:rPr>
              <a:t>Рекомендуется </a:t>
            </a:r>
            <a:r>
              <a:rPr sz="1200" b="1" spc="-65" dirty="0">
                <a:latin typeface="Verdana"/>
                <a:cs typeface="Verdana"/>
              </a:rPr>
              <a:t>отправить документы </a:t>
            </a:r>
            <a:r>
              <a:rPr sz="1200" b="1" spc="-80" dirty="0">
                <a:latin typeface="Verdana"/>
                <a:cs typeface="Verdana"/>
              </a:rPr>
              <a:t>заказным </a:t>
            </a:r>
            <a:r>
              <a:rPr sz="1200" b="1" spc="-60" dirty="0">
                <a:latin typeface="Verdana"/>
                <a:cs typeface="Verdana"/>
              </a:rPr>
              <a:t>письмом </a:t>
            </a:r>
            <a:r>
              <a:rPr sz="1200" b="1" spc="35" dirty="0">
                <a:latin typeface="Verdana"/>
                <a:cs typeface="Verdana"/>
              </a:rPr>
              <a:t>с </a:t>
            </a:r>
            <a:r>
              <a:rPr sz="1200" b="1" spc="-75" dirty="0">
                <a:latin typeface="Verdana"/>
                <a:cs typeface="Verdana"/>
              </a:rPr>
              <a:t>описью  </a:t>
            </a:r>
            <a:r>
              <a:rPr sz="1200" b="1" spc="-105" dirty="0">
                <a:latin typeface="Verdana"/>
                <a:cs typeface="Verdana"/>
              </a:rPr>
              <a:t>вложения </a:t>
            </a:r>
            <a:r>
              <a:rPr sz="1200" b="1" spc="-95" dirty="0">
                <a:latin typeface="Verdana"/>
                <a:cs typeface="Verdana"/>
              </a:rPr>
              <a:t>и </a:t>
            </a:r>
            <a:r>
              <a:rPr sz="1200" b="1" spc="-65" dirty="0">
                <a:latin typeface="Verdana"/>
                <a:cs typeface="Verdana"/>
              </a:rPr>
              <a:t>уведомлением </a:t>
            </a:r>
            <a:r>
              <a:rPr sz="1200" b="1" spc="-35" dirty="0">
                <a:latin typeface="Verdana"/>
                <a:cs typeface="Verdana"/>
              </a:rPr>
              <a:t>о </a:t>
            </a:r>
            <a:r>
              <a:rPr sz="1200" b="1" spc="-85" dirty="0">
                <a:latin typeface="Verdana"/>
                <a:cs typeface="Verdana"/>
              </a:rPr>
              <a:t>вручении. </a:t>
            </a:r>
            <a:r>
              <a:rPr sz="1200" spc="-5" dirty="0">
                <a:latin typeface="Gothic Uralic"/>
                <a:cs typeface="Gothic Uralic"/>
              </a:rPr>
              <a:t>Чтобы </a:t>
            </a:r>
            <a:r>
              <a:rPr sz="1200" spc="10" dirty="0">
                <a:latin typeface="Gothic Uralic"/>
                <a:cs typeface="Gothic Uralic"/>
              </a:rPr>
              <a:t>оперативно </a:t>
            </a:r>
            <a:r>
              <a:rPr sz="1200" spc="-5" dirty="0">
                <a:latin typeface="Gothic Uralic"/>
                <a:cs typeface="Gothic Uralic"/>
              </a:rPr>
              <a:t>доставить  </a:t>
            </a:r>
            <a:r>
              <a:rPr sz="1200" spc="10" dirty="0">
                <a:latin typeface="Gothic Uralic"/>
                <a:cs typeface="Gothic Uralic"/>
              </a:rPr>
              <a:t>соглашение,</a:t>
            </a:r>
            <a:r>
              <a:rPr sz="1200" spc="-25" dirty="0">
                <a:latin typeface="Gothic Uralic"/>
                <a:cs typeface="Gothic Uralic"/>
              </a:rPr>
              <a:t> </a:t>
            </a:r>
            <a:r>
              <a:rPr sz="1200" spc="45" dirty="0">
                <a:latin typeface="Gothic Uralic"/>
                <a:cs typeface="Gothic Uralic"/>
              </a:rPr>
              <a:t>можно</a:t>
            </a:r>
            <a:r>
              <a:rPr sz="1200" spc="-15" dirty="0">
                <a:latin typeface="Gothic Uralic"/>
                <a:cs typeface="Gothic Uralic"/>
              </a:rPr>
              <a:t> </a:t>
            </a:r>
            <a:r>
              <a:rPr sz="1200" spc="5" dirty="0">
                <a:latin typeface="Gothic Uralic"/>
                <a:cs typeface="Gothic Uralic"/>
              </a:rPr>
              <a:t>передать</a:t>
            </a:r>
            <a:r>
              <a:rPr sz="1200" spc="-25" dirty="0">
                <a:latin typeface="Gothic Uralic"/>
                <a:cs typeface="Gothic Uralic"/>
              </a:rPr>
              <a:t> </a:t>
            </a:r>
            <a:r>
              <a:rPr sz="1200" dirty="0">
                <a:latin typeface="Gothic Uralic"/>
                <a:cs typeface="Gothic Uralic"/>
              </a:rPr>
              <a:t>его</a:t>
            </a:r>
            <a:r>
              <a:rPr sz="1200" spc="-10" dirty="0">
                <a:latin typeface="Gothic Uralic"/>
                <a:cs typeface="Gothic Uralic"/>
              </a:rPr>
              <a:t> </a:t>
            </a:r>
            <a:r>
              <a:rPr sz="1200" spc="20" dirty="0">
                <a:latin typeface="Gothic Uralic"/>
                <a:cs typeface="Gothic Uralic"/>
              </a:rPr>
              <a:t>курьером</a:t>
            </a:r>
            <a:r>
              <a:rPr sz="1200" spc="-25" dirty="0">
                <a:latin typeface="Gothic Uralic"/>
                <a:cs typeface="Gothic Uralic"/>
              </a:rPr>
              <a:t> </a:t>
            </a:r>
            <a:r>
              <a:rPr sz="1200" dirty="0">
                <a:latin typeface="Gothic Uralic"/>
                <a:cs typeface="Gothic Uralic"/>
              </a:rPr>
              <a:t>под</a:t>
            </a:r>
            <a:r>
              <a:rPr sz="1200" spc="-15" dirty="0">
                <a:latin typeface="Gothic Uralic"/>
                <a:cs typeface="Gothic Uralic"/>
              </a:rPr>
              <a:t> </a:t>
            </a:r>
            <a:r>
              <a:rPr sz="1200" spc="10" dirty="0">
                <a:latin typeface="Gothic Uralic"/>
                <a:cs typeface="Gothic Uralic"/>
              </a:rPr>
              <a:t>расписку</a:t>
            </a:r>
            <a:r>
              <a:rPr sz="1200" spc="-30" dirty="0">
                <a:latin typeface="Gothic Uralic"/>
                <a:cs typeface="Gothic Uralic"/>
              </a:rPr>
              <a:t> </a:t>
            </a:r>
            <a:r>
              <a:rPr sz="1200" dirty="0">
                <a:latin typeface="Gothic Uralic"/>
                <a:cs typeface="Gothic Uralic"/>
              </a:rPr>
              <a:t>о</a:t>
            </a:r>
            <a:r>
              <a:rPr sz="1200" spc="10" dirty="0">
                <a:latin typeface="Gothic Uralic"/>
                <a:cs typeface="Gothic Uralic"/>
              </a:rPr>
              <a:t> </a:t>
            </a:r>
            <a:r>
              <a:rPr sz="1200" spc="5" dirty="0">
                <a:latin typeface="Gothic Uralic"/>
                <a:cs typeface="Gothic Uralic"/>
              </a:rPr>
              <a:t>получении.</a:t>
            </a:r>
            <a:endParaRPr sz="1200" dirty="0">
              <a:latin typeface="Gothic Uralic"/>
              <a:cs typeface="Gothic Uralic"/>
            </a:endParaRPr>
          </a:p>
          <a:p>
            <a:pPr marL="184785" marR="5080" indent="-172720" algn="just">
              <a:spcBef>
                <a:spcPts val="310"/>
              </a:spcBef>
              <a:buFont typeface="Arial"/>
              <a:buChar char="•"/>
              <a:tabLst>
                <a:tab pos="185420" algn="l"/>
              </a:tabLst>
            </a:pPr>
            <a:r>
              <a:rPr sz="1200" spc="10" dirty="0">
                <a:latin typeface="Gothic Uralic"/>
                <a:cs typeface="Gothic Uralic"/>
              </a:rPr>
              <a:t>Рекомендуется </a:t>
            </a:r>
            <a:r>
              <a:rPr sz="1200" spc="5" dirty="0">
                <a:latin typeface="Gothic Uralic"/>
                <a:cs typeface="Gothic Uralic"/>
              </a:rPr>
              <a:t>сохранить </a:t>
            </a:r>
            <a:r>
              <a:rPr sz="1200" dirty="0">
                <a:latin typeface="Gothic Uralic"/>
                <a:cs typeface="Gothic Uralic"/>
              </a:rPr>
              <a:t>доказательства </a:t>
            </a:r>
            <a:r>
              <a:rPr sz="1200" spc="10" dirty="0">
                <a:latin typeface="Gothic Uralic"/>
                <a:cs typeface="Gothic Uralic"/>
              </a:rPr>
              <a:t>отправки </a:t>
            </a:r>
            <a:r>
              <a:rPr sz="1200" spc="15" dirty="0">
                <a:latin typeface="Gothic Uralic"/>
                <a:cs typeface="Gothic Uralic"/>
              </a:rPr>
              <a:t>документов </a:t>
            </a:r>
            <a:r>
              <a:rPr sz="1200" spc="5" dirty="0">
                <a:latin typeface="Gothic Uralic"/>
                <a:cs typeface="Gothic Uralic"/>
              </a:rPr>
              <a:t>и </a:t>
            </a:r>
            <a:r>
              <a:rPr sz="1200" dirty="0">
                <a:latin typeface="Gothic Uralic"/>
                <a:cs typeface="Gothic Uralic"/>
              </a:rPr>
              <a:t>их  получения </a:t>
            </a:r>
            <a:r>
              <a:rPr sz="1200" spc="20" dirty="0">
                <a:latin typeface="Gothic Uralic"/>
                <a:cs typeface="Gothic Uralic"/>
              </a:rPr>
              <a:t>контрагентом. </a:t>
            </a:r>
            <a:r>
              <a:rPr sz="1200" dirty="0">
                <a:latin typeface="Gothic Uralic"/>
                <a:cs typeface="Gothic Uralic"/>
              </a:rPr>
              <a:t>Это </a:t>
            </a:r>
            <a:r>
              <a:rPr sz="1200" spc="25" dirty="0">
                <a:latin typeface="Gothic Uralic"/>
                <a:cs typeface="Gothic Uralic"/>
              </a:rPr>
              <a:t>могут </a:t>
            </a:r>
            <a:r>
              <a:rPr sz="1200" spc="10" dirty="0">
                <a:latin typeface="Gothic Uralic"/>
                <a:cs typeface="Gothic Uralic"/>
              </a:rPr>
              <a:t>быть, </a:t>
            </a:r>
            <a:r>
              <a:rPr sz="1200" spc="-5" dirty="0">
                <a:latin typeface="Gothic Uralic"/>
                <a:cs typeface="Gothic Uralic"/>
              </a:rPr>
              <a:t>в </a:t>
            </a:r>
            <a:r>
              <a:rPr sz="1200" dirty="0">
                <a:latin typeface="Gothic Uralic"/>
                <a:cs typeface="Gothic Uralic"/>
              </a:rPr>
              <a:t>частности, </a:t>
            </a:r>
            <a:r>
              <a:rPr sz="1200" spc="20" dirty="0">
                <a:latin typeface="Gothic Uralic"/>
                <a:cs typeface="Gothic Uralic"/>
              </a:rPr>
              <a:t>квитанции </a:t>
            </a:r>
            <a:r>
              <a:rPr sz="1200" spc="5" dirty="0">
                <a:latin typeface="Gothic Uralic"/>
                <a:cs typeface="Gothic Uralic"/>
              </a:rPr>
              <a:t>курьерских  </a:t>
            </a:r>
            <a:r>
              <a:rPr sz="1200" dirty="0">
                <a:latin typeface="Gothic Uralic"/>
                <a:cs typeface="Gothic Uralic"/>
              </a:rPr>
              <a:t>служб, отчет </a:t>
            </a:r>
            <a:r>
              <a:rPr sz="1200" spc="5" dirty="0">
                <a:latin typeface="Gothic Uralic"/>
                <a:cs typeface="Gothic Uralic"/>
              </a:rPr>
              <a:t>об отслеживании отправления, </a:t>
            </a:r>
            <a:r>
              <a:rPr sz="1200" spc="35" dirty="0">
                <a:latin typeface="Gothic Uralic"/>
                <a:cs typeface="Gothic Uralic"/>
              </a:rPr>
              <a:t>сформированный </a:t>
            </a:r>
            <a:r>
              <a:rPr sz="1200" spc="25" dirty="0">
                <a:latin typeface="Gothic Uralic"/>
                <a:cs typeface="Gothic Uralic"/>
              </a:rPr>
              <a:t>на </a:t>
            </a:r>
            <a:r>
              <a:rPr sz="1200" dirty="0">
                <a:latin typeface="Gothic Uralic"/>
                <a:cs typeface="Gothic Uralic"/>
              </a:rPr>
              <a:t>сайте  </a:t>
            </a:r>
            <a:r>
              <a:rPr sz="1200" spc="5" dirty="0">
                <a:latin typeface="Gothic Uralic"/>
                <a:cs typeface="Gothic Uralic"/>
              </a:rPr>
              <a:t>Почты </a:t>
            </a:r>
            <a:r>
              <a:rPr sz="1200" dirty="0">
                <a:latin typeface="Gothic Uralic"/>
                <a:cs typeface="Gothic Uralic"/>
              </a:rPr>
              <a:t>России, </a:t>
            </a:r>
            <a:r>
              <a:rPr sz="1200" spc="10" dirty="0">
                <a:latin typeface="Gothic Uralic"/>
                <a:cs typeface="Gothic Uralic"/>
              </a:rPr>
              <a:t>уведомление </a:t>
            </a:r>
            <a:r>
              <a:rPr sz="1200" dirty="0">
                <a:latin typeface="Gothic Uralic"/>
                <a:cs typeface="Gothic Uralic"/>
              </a:rPr>
              <a:t>о вручении, </a:t>
            </a:r>
            <a:r>
              <a:rPr sz="1200" spc="10" dirty="0">
                <a:latin typeface="Gothic Uralic"/>
                <a:cs typeface="Gothic Uralic"/>
              </a:rPr>
              <a:t>опись</a:t>
            </a:r>
            <a:r>
              <a:rPr sz="1200" spc="-120" dirty="0">
                <a:latin typeface="Gothic Uralic"/>
                <a:cs typeface="Gothic Uralic"/>
              </a:rPr>
              <a:t> </a:t>
            </a:r>
            <a:r>
              <a:rPr sz="1200" spc="10" dirty="0">
                <a:latin typeface="Gothic Uralic"/>
                <a:cs typeface="Gothic Uralic"/>
              </a:rPr>
              <a:t>вложений.</a:t>
            </a:r>
            <a:endParaRPr sz="1200" dirty="0">
              <a:latin typeface="Gothic Uralic"/>
              <a:cs typeface="Gothic Uralic"/>
            </a:endParaRPr>
          </a:p>
        </p:txBody>
      </p:sp>
      <p:sp>
        <p:nvSpPr>
          <p:cNvPr id="54" name="object 18"/>
          <p:cNvSpPr txBox="1"/>
          <p:nvPr/>
        </p:nvSpPr>
        <p:spPr>
          <a:xfrm>
            <a:off x="7806172" y="4782997"/>
            <a:ext cx="6175706" cy="410369"/>
          </a:xfrm>
          <a:prstGeom prst="rect">
            <a:avLst/>
          </a:prstGeom>
        </p:spPr>
        <p:txBody>
          <a:bodyPr vert="horz" wrap="square" lIns="0" tIns="40640" rIns="0" bIns="0" rtlCol="0">
            <a:spAutoFit/>
          </a:bodyPr>
          <a:lstStyle/>
          <a:p>
            <a:pPr marL="12700" marR="5080" algn="just">
              <a:spcBef>
                <a:spcPts val="320"/>
              </a:spcBef>
            </a:pPr>
            <a:r>
              <a:rPr sz="1200" b="1" spc="-95" dirty="0">
                <a:latin typeface="Verdana"/>
                <a:cs typeface="Verdana"/>
              </a:rPr>
              <a:t>Если </a:t>
            </a:r>
            <a:r>
              <a:rPr sz="1200" b="1" spc="-35" dirty="0">
                <a:latin typeface="Verdana"/>
                <a:cs typeface="Verdana"/>
              </a:rPr>
              <a:t>сторона </a:t>
            </a:r>
            <a:r>
              <a:rPr sz="1200" b="1" spc="-70" dirty="0">
                <a:latin typeface="Verdana"/>
                <a:cs typeface="Verdana"/>
              </a:rPr>
              <a:t>не </a:t>
            </a:r>
            <a:r>
              <a:rPr sz="1200" b="1" spc="-50" dirty="0">
                <a:latin typeface="Verdana"/>
                <a:cs typeface="Verdana"/>
              </a:rPr>
              <a:t>ответит </a:t>
            </a:r>
            <a:r>
              <a:rPr sz="1200" b="1" spc="-60" dirty="0">
                <a:latin typeface="Verdana"/>
                <a:cs typeface="Verdana"/>
              </a:rPr>
              <a:t>на </a:t>
            </a:r>
            <a:r>
              <a:rPr sz="1200" b="1" spc="-80" dirty="0">
                <a:latin typeface="Verdana"/>
                <a:cs typeface="Verdana"/>
              </a:rPr>
              <a:t>предложение </a:t>
            </a:r>
            <a:r>
              <a:rPr sz="1200" b="1" spc="-85" dirty="0">
                <a:latin typeface="Verdana"/>
                <a:cs typeface="Verdana"/>
              </a:rPr>
              <a:t>либо </a:t>
            </a:r>
            <a:r>
              <a:rPr sz="1200" b="1" spc="-45" dirty="0">
                <a:latin typeface="Verdana"/>
                <a:cs typeface="Verdana"/>
              </a:rPr>
              <a:t>ответит </a:t>
            </a:r>
            <a:r>
              <a:rPr sz="1200" b="1" spc="-60" dirty="0">
                <a:latin typeface="Verdana"/>
                <a:cs typeface="Verdana"/>
              </a:rPr>
              <a:t>на </a:t>
            </a:r>
            <a:r>
              <a:rPr sz="1200" b="1" spc="-80" dirty="0">
                <a:latin typeface="Verdana"/>
                <a:cs typeface="Verdana"/>
              </a:rPr>
              <a:t>него  </a:t>
            </a:r>
            <a:r>
              <a:rPr sz="1200" b="1" spc="-50" dirty="0">
                <a:latin typeface="Verdana"/>
                <a:cs typeface="Verdana"/>
              </a:rPr>
              <a:t>отказом</a:t>
            </a:r>
            <a:r>
              <a:rPr sz="1200" spc="-50" dirty="0">
                <a:latin typeface="Gothic Uralic"/>
                <a:cs typeface="Gothic Uralic"/>
              </a:rPr>
              <a:t>, </a:t>
            </a:r>
            <a:r>
              <a:rPr sz="1200" spc="10" dirty="0">
                <a:latin typeface="Gothic Uralic"/>
                <a:cs typeface="Gothic Uralic"/>
              </a:rPr>
              <a:t>вы </a:t>
            </a:r>
            <a:r>
              <a:rPr sz="1200" spc="30" dirty="0">
                <a:latin typeface="Gothic Uralic"/>
                <a:cs typeface="Gothic Uralic"/>
              </a:rPr>
              <a:t>можете </a:t>
            </a:r>
            <a:r>
              <a:rPr sz="1200" spc="10" dirty="0">
                <a:latin typeface="Gothic Uralic"/>
                <a:cs typeface="Gothic Uralic"/>
              </a:rPr>
              <a:t>попробовать </a:t>
            </a:r>
            <a:r>
              <a:rPr sz="1200" spc="5" dirty="0">
                <a:latin typeface="Gothic Uralic"/>
                <a:cs typeface="Gothic Uralic"/>
              </a:rPr>
              <a:t>расторгнуть </a:t>
            </a:r>
            <a:r>
              <a:rPr sz="1200" spc="-10" dirty="0">
                <a:latin typeface="Gothic Uralic"/>
                <a:cs typeface="Gothic Uralic"/>
              </a:rPr>
              <a:t>договор </a:t>
            </a:r>
            <a:r>
              <a:rPr sz="1200" spc="-5" dirty="0">
                <a:latin typeface="Gothic Uralic"/>
                <a:cs typeface="Gothic Uralic"/>
              </a:rPr>
              <a:t>в </a:t>
            </a:r>
            <a:r>
              <a:rPr sz="1200" spc="15" dirty="0">
                <a:latin typeface="Gothic Uralic"/>
                <a:cs typeface="Gothic Uralic"/>
              </a:rPr>
              <a:t>судебном  </a:t>
            </a:r>
            <a:r>
              <a:rPr sz="1200" spc="-5" dirty="0">
                <a:latin typeface="Gothic Uralic"/>
                <a:cs typeface="Gothic Uralic"/>
              </a:rPr>
              <a:t>порядке.</a:t>
            </a:r>
            <a:endParaRPr sz="1200" dirty="0">
              <a:latin typeface="Gothic Uralic"/>
              <a:cs typeface="Gothic Uralic"/>
            </a:endParaRPr>
          </a:p>
        </p:txBody>
      </p:sp>
      <p:sp>
        <p:nvSpPr>
          <p:cNvPr id="56" name="object 20"/>
          <p:cNvSpPr txBox="1"/>
          <p:nvPr/>
        </p:nvSpPr>
        <p:spPr>
          <a:xfrm>
            <a:off x="7822259" y="5809394"/>
            <a:ext cx="6196746" cy="595035"/>
          </a:xfrm>
          <a:prstGeom prst="rect">
            <a:avLst/>
          </a:prstGeom>
        </p:spPr>
        <p:txBody>
          <a:bodyPr vert="horz" wrap="square" lIns="0" tIns="40640" rIns="0" bIns="0" rtlCol="0">
            <a:spAutoFit/>
          </a:bodyPr>
          <a:lstStyle/>
          <a:p>
            <a:pPr marL="12700" marR="5080" algn="just">
              <a:spcBef>
                <a:spcPts val="320"/>
              </a:spcBef>
            </a:pPr>
            <a:r>
              <a:rPr sz="1200" b="1" spc="-30" dirty="0">
                <a:latin typeface="Verdana"/>
                <a:cs typeface="Verdana"/>
              </a:rPr>
              <a:t>Составьте </a:t>
            </a:r>
            <a:r>
              <a:rPr sz="1200" b="1" spc="-70" dirty="0">
                <a:latin typeface="Verdana"/>
                <a:cs typeface="Verdana"/>
              </a:rPr>
              <a:t>иск </a:t>
            </a:r>
            <a:r>
              <a:rPr sz="1200" b="1" spc="35" dirty="0">
                <a:latin typeface="Verdana"/>
                <a:cs typeface="Verdana"/>
              </a:rPr>
              <a:t>с </a:t>
            </a:r>
            <a:r>
              <a:rPr sz="1200" b="1" spc="-65" dirty="0">
                <a:latin typeface="Verdana"/>
                <a:cs typeface="Verdana"/>
              </a:rPr>
              <a:t>соблюдением требований </a:t>
            </a:r>
            <a:r>
              <a:rPr sz="1200" b="1" spc="-60" dirty="0">
                <a:latin typeface="Verdana"/>
                <a:cs typeface="Verdana"/>
              </a:rPr>
              <a:t>процессуального  </a:t>
            </a:r>
            <a:r>
              <a:rPr sz="1200" b="1" spc="-55" dirty="0">
                <a:latin typeface="Verdana"/>
                <a:cs typeface="Verdana"/>
              </a:rPr>
              <a:t>законодательства</a:t>
            </a:r>
            <a:r>
              <a:rPr sz="1200" spc="-55" dirty="0">
                <a:latin typeface="Gothic Uralic"/>
                <a:cs typeface="Gothic Uralic"/>
              </a:rPr>
              <a:t>, </a:t>
            </a:r>
            <a:r>
              <a:rPr sz="1200" spc="10" dirty="0">
                <a:latin typeface="Gothic Uralic"/>
                <a:cs typeface="Gothic Uralic"/>
              </a:rPr>
              <a:t>приложите </a:t>
            </a:r>
            <a:r>
              <a:rPr sz="1200" spc="35" dirty="0">
                <a:latin typeface="Gothic Uralic"/>
                <a:cs typeface="Gothic Uralic"/>
              </a:rPr>
              <a:t>к </a:t>
            </a:r>
            <a:r>
              <a:rPr sz="1200" spc="45" dirty="0">
                <a:latin typeface="Gothic Uralic"/>
                <a:cs typeface="Gothic Uralic"/>
              </a:rPr>
              <a:t>нему </a:t>
            </a:r>
            <a:r>
              <a:rPr sz="1200" spc="10" dirty="0">
                <a:latin typeface="Gothic Uralic"/>
                <a:cs typeface="Gothic Uralic"/>
              </a:rPr>
              <a:t>необходимые </a:t>
            </a:r>
            <a:r>
              <a:rPr sz="1200" spc="20" dirty="0">
                <a:latin typeface="Gothic Uralic"/>
                <a:cs typeface="Gothic Uralic"/>
              </a:rPr>
              <a:t>документы. </a:t>
            </a:r>
            <a:r>
              <a:rPr sz="1200" spc="30" dirty="0">
                <a:latin typeface="Gothic Uralic"/>
                <a:cs typeface="Gothic Uralic"/>
              </a:rPr>
              <a:t>Иск  </a:t>
            </a:r>
            <a:r>
              <a:rPr sz="1200" spc="45" dirty="0">
                <a:latin typeface="Gothic Uralic"/>
                <a:cs typeface="Gothic Uralic"/>
              </a:rPr>
              <a:t>можно </a:t>
            </a:r>
            <a:r>
              <a:rPr sz="1200" dirty="0">
                <a:latin typeface="Gothic Uralic"/>
                <a:cs typeface="Gothic Uralic"/>
              </a:rPr>
              <a:t>подать </a:t>
            </a:r>
            <a:r>
              <a:rPr sz="1200" spc="-5" dirty="0">
                <a:latin typeface="Gothic Uralic"/>
                <a:cs typeface="Gothic Uralic"/>
              </a:rPr>
              <a:t>в </a:t>
            </a:r>
            <a:r>
              <a:rPr sz="1200" spc="30" dirty="0">
                <a:latin typeface="Gothic Uralic"/>
                <a:cs typeface="Gothic Uralic"/>
              </a:rPr>
              <a:t>бумажной </a:t>
            </a:r>
            <a:r>
              <a:rPr sz="1200" dirty="0">
                <a:latin typeface="Gothic Uralic"/>
                <a:cs typeface="Gothic Uralic"/>
              </a:rPr>
              <a:t>или </a:t>
            </a:r>
            <a:r>
              <a:rPr sz="1200" spc="10" dirty="0">
                <a:latin typeface="Gothic Uralic"/>
                <a:cs typeface="Gothic Uralic"/>
              </a:rPr>
              <a:t>электронной</a:t>
            </a:r>
            <a:r>
              <a:rPr sz="1200" spc="-130" dirty="0">
                <a:latin typeface="Gothic Uralic"/>
                <a:cs typeface="Gothic Uralic"/>
              </a:rPr>
              <a:t> </a:t>
            </a:r>
            <a:r>
              <a:rPr sz="1200" spc="70" dirty="0">
                <a:latin typeface="Gothic Uralic"/>
                <a:cs typeface="Gothic Uralic"/>
              </a:rPr>
              <a:t>форме.</a:t>
            </a:r>
            <a:endParaRPr sz="1200" dirty="0">
              <a:latin typeface="Gothic Uralic"/>
              <a:cs typeface="Gothic Uralic"/>
            </a:endParaRPr>
          </a:p>
        </p:txBody>
      </p:sp>
      <p:sp>
        <p:nvSpPr>
          <p:cNvPr id="58" name="object 22"/>
          <p:cNvSpPr txBox="1"/>
          <p:nvPr/>
        </p:nvSpPr>
        <p:spPr>
          <a:xfrm>
            <a:off x="7807992" y="6521365"/>
            <a:ext cx="6196746" cy="409728"/>
          </a:xfrm>
          <a:prstGeom prst="rect">
            <a:avLst/>
          </a:prstGeom>
        </p:spPr>
        <p:txBody>
          <a:bodyPr vert="horz" wrap="square" lIns="0" tIns="40005" rIns="0" bIns="0" rtlCol="0">
            <a:spAutoFit/>
          </a:bodyPr>
          <a:lstStyle/>
          <a:p>
            <a:pPr marL="12700" marR="5080">
              <a:spcBef>
                <a:spcPts val="315"/>
              </a:spcBef>
            </a:pPr>
            <a:r>
              <a:rPr sz="1200" b="1" spc="-95" dirty="0">
                <a:latin typeface="Verdana"/>
                <a:cs typeface="Verdana"/>
              </a:rPr>
              <a:t>Если </a:t>
            </a:r>
            <a:r>
              <a:rPr sz="1200" b="1" spc="-25" dirty="0">
                <a:latin typeface="Verdana"/>
                <a:cs typeface="Verdana"/>
              </a:rPr>
              <a:t>суд </a:t>
            </a:r>
            <a:r>
              <a:rPr sz="1200" b="1" spc="-65" dirty="0">
                <a:latin typeface="Verdana"/>
                <a:cs typeface="Verdana"/>
              </a:rPr>
              <a:t>удовлетворит </a:t>
            </a:r>
            <a:r>
              <a:rPr sz="1200" b="1" spc="-70" dirty="0">
                <a:latin typeface="Verdana"/>
                <a:cs typeface="Verdana"/>
              </a:rPr>
              <a:t>иск, </a:t>
            </a:r>
            <a:r>
              <a:rPr sz="1200" b="1" spc="-65" dirty="0">
                <a:latin typeface="Verdana"/>
                <a:cs typeface="Verdana"/>
              </a:rPr>
              <a:t>договор </a:t>
            </a:r>
            <a:r>
              <a:rPr sz="1200" b="1" spc="-35" dirty="0">
                <a:latin typeface="Verdana"/>
                <a:cs typeface="Verdana"/>
              </a:rPr>
              <a:t>будет </a:t>
            </a:r>
            <a:r>
              <a:rPr sz="1200" b="1" spc="-50" dirty="0">
                <a:latin typeface="Verdana"/>
                <a:cs typeface="Verdana"/>
              </a:rPr>
              <a:t>считаться расторгнутым  </a:t>
            </a:r>
            <a:r>
              <a:rPr sz="1200" b="1" spc="35" dirty="0">
                <a:latin typeface="Verdana"/>
                <a:cs typeface="Verdana"/>
              </a:rPr>
              <a:t>с </a:t>
            </a:r>
            <a:r>
              <a:rPr sz="1200" b="1" spc="-55" dirty="0">
                <a:latin typeface="Verdana"/>
                <a:cs typeface="Verdana"/>
              </a:rPr>
              <a:t>даты, </a:t>
            </a:r>
            <a:r>
              <a:rPr sz="1200" b="1" spc="-80" dirty="0">
                <a:latin typeface="Verdana"/>
                <a:cs typeface="Verdana"/>
              </a:rPr>
              <a:t>указанной </a:t>
            </a:r>
            <a:r>
              <a:rPr sz="1200" b="1" spc="-130" dirty="0">
                <a:latin typeface="Verdana"/>
                <a:cs typeface="Verdana"/>
              </a:rPr>
              <a:t>в </a:t>
            </a:r>
            <a:r>
              <a:rPr sz="1200" b="1" spc="-65" dirty="0">
                <a:latin typeface="Verdana"/>
                <a:cs typeface="Verdana"/>
              </a:rPr>
              <a:t>решение</a:t>
            </a:r>
            <a:r>
              <a:rPr sz="1200" b="1" spc="-100" dirty="0">
                <a:latin typeface="Verdana"/>
                <a:cs typeface="Verdana"/>
              </a:rPr>
              <a:t> </a:t>
            </a:r>
            <a:r>
              <a:rPr sz="1200" b="1" spc="-30" dirty="0">
                <a:latin typeface="Verdana"/>
                <a:cs typeface="Verdana"/>
              </a:rPr>
              <a:t>суда.</a:t>
            </a:r>
            <a:endParaRPr sz="900" dirty="0">
              <a:latin typeface="Verdana"/>
              <a:cs typeface="Verdana"/>
            </a:endParaRPr>
          </a:p>
        </p:txBody>
      </p:sp>
      <p:sp>
        <p:nvSpPr>
          <p:cNvPr id="59" name="object 23"/>
          <p:cNvSpPr txBox="1"/>
          <p:nvPr/>
        </p:nvSpPr>
        <p:spPr>
          <a:xfrm>
            <a:off x="7815385" y="5310302"/>
            <a:ext cx="6213907" cy="382156"/>
          </a:xfrm>
          <a:prstGeom prst="rect">
            <a:avLst/>
          </a:prstGeom>
        </p:spPr>
        <p:txBody>
          <a:bodyPr vert="horz" wrap="square" lIns="0" tIns="12700" rIns="0" bIns="0" rtlCol="0">
            <a:spAutoFit/>
          </a:bodyPr>
          <a:lstStyle/>
          <a:p>
            <a:pPr marL="12700">
              <a:spcBef>
                <a:spcPts val="100"/>
              </a:spcBef>
            </a:pPr>
            <a:r>
              <a:rPr sz="1200" b="1" spc="-35" dirty="0">
                <a:latin typeface="Verdana"/>
                <a:cs typeface="Verdana"/>
              </a:rPr>
              <a:t>Соберите </a:t>
            </a:r>
            <a:r>
              <a:rPr sz="1200" b="1" spc="-70" dirty="0">
                <a:latin typeface="Verdana"/>
                <a:cs typeface="Verdana"/>
              </a:rPr>
              <a:t>документы, </a:t>
            </a:r>
            <a:r>
              <a:rPr sz="1200" b="1" spc="-65" dirty="0">
                <a:latin typeface="Verdana"/>
                <a:cs typeface="Verdana"/>
              </a:rPr>
              <a:t>подтверждающие </a:t>
            </a:r>
            <a:r>
              <a:rPr sz="1200" b="1" spc="-55" dirty="0">
                <a:latin typeface="Verdana"/>
                <a:cs typeface="Verdana"/>
              </a:rPr>
              <a:t>правомерность</a:t>
            </a:r>
            <a:r>
              <a:rPr sz="1200" b="1" spc="90" dirty="0">
                <a:latin typeface="Verdana"/>
                <a:cs typeface="Verdana"/>
              </a:rPr>
              <a:t> </a:t>
            </a:r>
            <a:r>
              <a:rPr sz="1200" b="1" spc="-70" dirty="0">
                <a:latin typeface="Verdana"/>
                <a:cs typeface="Verdana"/>
              </a:rPr>
              <a:t>вашего</a:t>
            </a:r>
            <a:endParaRPr sz="1200" dirty="0">
              <a:latin typeface="Verdana"/>
              <a:cs typeface="Verdana"/>
            </a:endParaRPr>
          </a:p>
          <a:p>
            <a:pPr marL="12700"/>
            <a:r>
              <a:rPr sz="1200" b="1" spc="-70" dirty="0">
                <a:latin typeface="Verdana"/>
                <a:cs typeface="Verdana"/>
              </a:rPr>
              <a:t>требования </a:t>
            </a:r>
            <a:r>
              <a:rPr sz="1200" b="1" spc="-110" dirty="0">
                <a:latin typeface="Verdana"/>
                <a:cs typeface="Verdana"/>
              </a:rPr>
              <a:t>и </a:t>
            </a:r>
            <a:r>
              <a:rPr sz="1200" b="1" spc="-65" dirty="0">
                <a:latin typeface="Verdana"/>
                <a:cs typeface="Verdana"/>
              </a:rPr>
              <a:t>соблюдение </a:t>
            </a:r>
            <a:r>
              <a:rPr sz="1200" b="1" spc="-50" dirty="0">
                <a:latin typeface="Verdana"/>
                <a:cs typeface="Verdana"/>
              </a:rPr>
              <a:t>досудебного</a:t>
            </a:r>
            <a:r>
              <a:rPr sz="1200" b="1" spc="-10" dirty="0">
                <a:latin typeface="Verdana"/>
                <a:cs typeface="Verdana"/>
              </a:rPr>
              <a:t> </a:t>
            </a:r>
            <a:r>
              <a:rPr sz="1200" b="1" spc="-75" dirty="0">
                <a:latin typeface="Verdana"/>
                <a:cs typeface="Verdana"/>
              </a:rPr>
              <a:t>порядка.</a:t>
            </a:r>
            <a:endParaRPr sz="900" dirty="0">
              <a:latin typeface="Verdana"/>
              <a:cs typeface="Verdana"/>
            </a:endParaRPr>
          </a:p>
        </p:txBody>
      </p:sp>
      <p:sp>
        <p:nvSpPr>
          <p:cNvPr id="64" name="object 2"/>
          <p:cNvSpPr txBox="1">
            <a:spLocks noGrp="1"/>
          </p:cNvSpPr>
          <p:nvPr>
            <p:ph type="title"/>
          </p:nvPr>
        </p:nvSpPr>
        <p:spPr>
          <a:xfrm>
            <a:off x="613152" y="1048452"/>
            <a:ext cx="10650325" cy="750847"/>
          </a:xfrm>
          <a:prstGeom prst="rect">
            <a:avLst/>
          </a:prstGeom>
        </p:spPr>
        <p:txBody>
          <a:bodyPr vert="horz" wrap="square" lIns="0" tIns="12065" rIns="0" bIns="0" rtlCol="0">
            <a:spAutoFit/>
          </a:bodyPr>
          <a:lstStyle/>
          <a:p>
            <a:pPr marL="12700">
              <a:spcBef>
                <a:spcPts val="95"/>
              </a:spcBef>
            </a:pPr>
            <a:r>
              <a:rPr sz="2400" kern="1200" spc="-95" dirty="0" err="1">
                <a:solidFill>
                  <a:srgbClr val="EF5237"/>
                </a:solidFill>
                <a:latin typeface="Verdana"/>
                <a:ea typeface="+mn-ea"/>
                <a:cs typeface="Verdana"/>
              </a:rPr>
              <a:t>Расторжение</a:t>
            </a:r>
            <a:r>
              <a:rPr sz="2400" kern="1200" spc="-95" dirty="0">
                <a:solidFill>
                  <a:srgbClr val="EF5237"/>
                </a:solidFill>
                <a:latin typeface="Verdana"/>
                <a:ea typeface="+mn-ea"/>
                <a:cs typeface="Verdana"/>
              </a:rPr>
              <a:t> </a:t>
            </a:r>
            <a:r>
              <a:rPr sz="2400" kern="1200" spc="-95" dirty="0" err="1">
                <a:solidFill>
                  <a:srgbClr val="EF5237"/>
                </a:solidFill>
                <a:latin typeface="Verdana"/>
                <a:ea typeface="+mn-ea"/>
                <a:cs typeface="Verdana"/>
              </a:rPr>
              <a:t>договоров</a:t>
            </a:r>
            <a:r>
              <a:rPr lang="ru-RU" sz="2400" kern="1200" spc="-95" dirty="0">
                <a:solidFill>
                  <a:srgbClr val="EF5237"/>
                </a:solidFill>
                <a:latin typeface="Verdana"/>
                <a:ea typeface="+mn-ea"/>
                <a:cs typeface="Verdana"/>
              </a:rPr>
              <a:t> </a:t>
            </a:r>
            <a:r>
              <a:rPr sz="2400" b="0" kern="1200" spc="-95" dirty="0" err="1">
                <a:solidFill>
                  <a:srgbClr val="EF5237"/>
                </a:solidFill>
                <a:latin typeface="Verdana"/>
                <a:ea typeface="+mn-ea"/>
                <a:cs typeface="Verdana"/>
              </a:rPr>
              <a:t>при</a:t>
            </a:r>
            <a:r>
              <a:rPr sz="2400" b="0" kern="1200" spc="-95" dirty="0">
                <a:solidFill>
                  <a:srgbClr val="EF5237"/>
                </a:solidFill>
                <a:latin typeface="Verdana"/>
                <a:ea typeface="+mn-ea"/>
                <a:cs typeface="Verdana"/>
              </a:rPr>
              <a:t> </a:t>
            </a:r>
            <a:r>
              <a:rPr sz="2400" b="0" kern="1200" spc="-95" dirty="0" err="1">
                <a:solidFill>
                  <a:srgbClr val="EF5237"/>
                </a:solidFill>
                <a:latin typeface="Verdana"/>
                <a:ea typeface="+mn-ea"/>
                <a:cs typeface="Verdana"/>
              </a:rPr>
              <a:t>наступлении</a:t>
            </a:r>
            <a:r>
              <a:rPr sz="2400" b="0" kern="1200" spc="-95" dirty="0">
                <a:solidFill>
                  <a:srgbClr val="EF5237"/>
                </a:solidFill>
                <a:latin typeface="Verdana"/>
                <a:ea typeface="+mn-ea"/>
                <a:cs typeface="Verdana"/>
              </a:rPr>
              <a:t> </a:t>
            </a:r>
            <a:r>
              <a:rPr sz="2400" b="0" kern="1200" spc="-95" dirty="0" err="1">
                <a:solidFill>
                  <a:srgbClr val="EF5237"/>
                </a:solidFill>
                <a:latin typeface="Verdana"/>
                <a:ea typeface="+mn-ea"/>
                <a:cs typeface="Verdana"/>
              </a:rPr>
              <a:t>обстоятельств</a:t>
            </a:r>
            <a:r>
              <a:rPr sz="2400" b="0" kern="1200" spc="-95" dirty="0">
                <a:solidFill>
                  <a:srgbClr val="EF5237"/>
                </a:solidFill>
                <a:latin typeface="Verdana"/>
                <a:ea typeface="+mn-ea"/>
                <a:cs typeface="Verdana"/>
              </a:rPr>
              <a:t> </a:t>
            </a:r>
            <a:r>
              <a:rPr sz="2400" b="0" kern="1200" spc="-95" dirty="0" err="1">
                <a:solidFill>
                  <a:srgbClr val="EF5237"/>
                </a:solidFill>
                <a:latin typeface="Verdana"/>
                <a:ea typeface="+mn-ea"/>
                <a:cs typeface="Verdana"/>
              </a:rPr>
              <a:t>непреодолимой</a:t>
            </a:r>
            <a:r>
              <a:rPr sz="2400" b="0" kern="1200" spc="-95" dirty="0">
                <a:solidFill>
                  <a:srgbClr val="EF5237"/>
                </a:solidFill>
                <a:latin typeface="Verdana"/>
                <a:ea typeface="+mn-ea"/>
                <a:cs typeface="Verdana"/>
              </a:rPr>
              <a:t> </a:t>
            </a:r>
            <a:r>
              <a:rPr sz="2400" b="0" kern="1200" spc="-95" dirty="0" err="1">
                <a:solidFill>
                  <a:srgbClr val="EF5237"/>
                </a:solidFill>
                <a:latin typeface="Verdana"/>
                <a:ea typeface="+mn-ea"/>
                <a:cs typeface="Verdana"/>
              </a:rPr>
              <a:t>силы</a:t>
            </a:r>
            <a:endParaRPr sz="2400" b="0" kern="1200" spc="-95" dirty="0">
              <a:solidFill>
                <a:srgbClr val="EF5237"/>
              </a:solidFill>
              <a:latin typeface="Verdana"/>
              <a:ea typeface="+mn-ea"/>
              <a:cs typeface="Verdana"/>
            </a:endParaRPr>
          </a:p>
        </p:txBody>
      </p:sp>
      <p:sp>
        <p:nvSpPr>
          <p:cNvPr id="68" name="object 4"/>
          <p:cNvSpPr txBox="1"/>
          <p:nvPr/>
        </p:nvSpPr>
        <p:spPr>
          <a:xfrm>
            <a:off x="618773" y="2337048"/>
            <a:ext cx="461645" cy="505908"/>
          </a:xfrm>
          <a:prstGeom prst="rect">
            <a:avLst/>
          </a:prstGeom>
        </p:spPr>
        <p:txBody>
          <a:bodyPr vert="horz" wrap="square" lIns="0" tIns="13335" rIns="0" bIns="0" rtlCol="0">
            <a:spAutoFit/>
          </a:bodyPr>
          <a:lstStyle/>
          <a:p>
            <a:pPr marL="12700">
              <a:lnSpc>
                <a:spcPct val="100000"/>
              </a:lnSpc>
              <a:spcBef>
                <a:spcPts val="105"/>
              </a:spcBef>
            </a:pPr>
            <a:r>
              <a:rPr sz="3200" b="1" spc="-70" dirty="0">
                <a:solidFill>
                  <a:srgbClr val="EF5237"/>
                </a:solidFill>
                <a:latin typeface="Arial"/>
                <a:cs typeface="Arial"/>
              </a:rPr>
              <a:t>01</a:t>
            </a:r>
            <a:endParaRPr sz="3200" dirty="0">
              <a:solidFill>
                <a:srgbClr val="EF5237"/>
              </a:solidFill>
              <a:latin typeface="Arial"/>
              <a:cs typeface="Arial"/>
            </a:endParaRPr>
          </a:p>
        </p:txBody>
      </p:sp>
      <p:sp>
        <p:nvSpPr>
          <p:cNvPr id="69" name="object 7"/>
          <p:cNvSpPr txBox="1"/>
          <p:nvPr/>
        </p:nvSpPr>
        <p:spPr>
          <a:xfrm>
            <a:off x="616834" y="6227340"/>
            <a:ext cx="461645" cy="748282"/>
          </a:xfrm>
          <a:prstGeom prst="rect">
            <a:avLst/>
          </a:prstGeom>
        </p:spPr>
        <p:txBody>
          <a:bodyPr vert="horz" wrap="square" lIns="0" tIns="253365" rIns="0" bIns="0" rtlCol="0">
            <a:spAutoFit/>
          </a:bodyPr>
          <a:lstStyle/>
          <a:p>
            <a:pPr marL="12700">
              <a:lnSpc>
                <a:spcPct val="100000"/>
              </a:lnSpc>
              <a:spcBef>
                <a:spcPts val="1995"/>
              </a:spcBef>
            </a:pPr>
            <a:r>
              <a:rPr sz="3200" b="1" spc="-70" dirty="0">
                <a:solidFill>
                  <a:srgbClr val="EF5237"/>
                </a:solidFill>
                <a:latin typeface="Arial"/>
                <a:cs typeface="Arial"/>
              </a:rPr>
              <a:t>03</a:t>
            </a:r>
            <a:endParaRPr lang="ru-RU" sz="3200" dirty="0">
              <a:solidFill>
                <a:srgbClr val="EF5237"/>
              </a:solidFill>
              <a:latin typeface="Arial"/>
              <a:cs typeface="Arial"/>
            </a:endParaRPr>
          </a:p>
        </p:txBody>
      </p:sp>
      <p:sp>
        <p:nvSpPr>
          <p:cNvPr id="71" name="TextBox 70"/>
          <p:cNvSpPr txBox="1"/>
          <p:nvPr/>
        </p:nvSpPr>
        <p:spPr>
          <a:xfrm>
            <a:off x="538612" y="6949500"/>
            <a:ext cx="621965" cy="584775"/>
          </a:xfrm>
          <a:prstGeom prst="rect">
            <a:avLst/>
          </a:prstGeom>
          <a:noFill/>
        </p:spPr>
        <p:txBody>
          <a:bodyPr wrap="none" rtlCol="0">
            <a:spAutoFit/>
          </a:bodyPr>
          <a:lstStyle/>
          <a:p>
            <a:r>
              <a:rPr lang="ru-RU" sz="3200" b="1" spc="-70" dirty="0">
                <a:solidFill>
                  <a:srgbClr val="EF5237"/>
                </a:solidFill>
                <a:latin typeface="Arial"/>
                <a:cs typeface="Arial"/>
              </a:rPr>
              <a:t>04</a:t>
            </a:r>
          </a:p>
        </p:txBody>
      </p:sp>
      <p:sp>
        <p:nvSpPr>
          <p:cNvPr id="73" name="object 4"/>
          <p:cNvSpPr txBox="1"/>
          <p:nvPr/>
        </p:nvSpPr>
        <p:spPr>
          <a:xfrm>
            <a:off x="7273581" y="2420842"/>
            <a:ext cx="461645" cy="1312545"/>
          </a:xfrm>
          <a:prstGeom prst="rect">
            <a:avLst/>
          </a:prstGeom>
        </p:spPr>
        <p:txBody>
          <a:bodyPr vert="horz" wrap="square" lIns="0" tIns="13335" rIns="0" bIns="0" rtlCol="0">
            <a:spAutoFit/>
          </a:bodyPr>
          <a:lstStyle/>
          <a:p>
            <a:pPr marL="12700">
              <a:lnSpc>
                <a:spcPct val="100000"/>
              </a:lnSpc>
              <a:spcBef>
                <a:spcPts val="105"/>
              </a:spcBef>
            </a:pPr>
            <a:r>
              <a:rPr sz="3200" b="1" spc="-70" dirty="0">
                <a:solidFill>
                  <a:srgbClr val="EF5237"/>
                </a:solidFill>
                <a:latin typeface="Arial"/>
                <a:cs typeface="Arial"/>
              </a:rPr>
              <a:t>0</a:t>
            </a:r>
            <a:r>
              <a:rPr lang="ru-RU" sz="3200" b="1" spc="-70" dirty="0">
                <a:solidFill>
                  <a:srgbClr val="EF5237"/>
                </a:solidFill>
                <a:latin typeface="Arial"/>
                <a:cs typeface="Arial"/>
              </a:rPr>
              <a:t>5</a:t>
            </a:r>
            <a:endParaRPr sz="3200" dirty="0">
              <a:solidFill>
                <a:srgbClr val="EF5237"/>
              </a:solidFill>
              <a:latin typeface="Arial"/>
              <a:cs typeface="Arial"/>
            </a:endParaRPr>
          </a:p>
          <a:p>
            <a:pPr marL="12700">
              <a:lnSpc>
                <a:spcPct val="100000"/>
              </a:lnSpc>
              <a:spcBef>
                <a:spcPts val="2450"/>
              </a:spcBef>
            </a:pPr>
            <a:endParaRPr sz="3200" dirty="0">
              <a:solidFill>
                <a:srgbClr val="EF5237"/>
              </a:solidFill>
              <a:latin typeface="Arial"/>
              <a:cs typeface="Arial"/>
            </a:endParaRPr>
          </a:p>
        </p:txBody>
      </p:sp>
      <p:sp>
        <p:nvSpPr>
          <p:cNvPr id="74" name="object 7"/>
          <p:cNvSpPr txBox="1"/>
          <p:nvPr/>
        </p:nvSpPr>
        <p:spPr>
          <a:xfrm>
            <a:off x="7303121" y="4451549"/>
            <a:ext cx="461645" cy="748282"/>
          </a:xfrm>
          <a:prstGeom prst="rect">
            <a:avLst/>
          </a:prstGeom>
        </p:spPr>
        <p:txBody>
          <a:bodyPr vert="horz" wrap="square" lIns="0" tIns="253365" rIns="0" bIns="0" rtlCol="0">
            <a:spAutoFit/>
          </a:bodyPr>
          <a:lstStyle/>
          <a:p>
            <a:pPr marL="12700">
              <a:lnSpc>
                <a:spcPct val="100000"/>
              </a:lnSpc>
              <a:spcBef>
                <a:spcPts val="1995"/>
              </a:spcBef>
            </a:pPr>
            <a:r>
              <a:rPr sz="3200" b="1" spc="-70" dirty="0">
                <a:solidFill>
                  <a:srgbClr val="EF5237"/>
                </a:solidFill>
                <a:latin typeface="Arial"/>
                <a:cs typeface="Arial"/>
              </a:rPr>
              <a:t>0</a:t>
            </a:r>
            <a:r>
              <a:rPr lang="ru-RU" sz="3200" b="1" spc="-70" dirty="0">
                <a:solidFill>
                  <a:srgbClr val="EF5237"/>
                </a:solidFill>
                <a:latin typeface="Arial"/>
                <a:cs typeface="Arial"/>
              </a:rPr>
              <a:t>6</a:t>
            </a:r>
            <a:endParaRPr lang="ru-RU" sz="3200" dirty="0">
              <a:solidFill>
                <a:srgbClr val="EF5237"/>
              </a:solidFill>
              <a:latin typeface="Arial"/>
              <a:cs typeface="Arial"/>
            </a:endParaRPr>
          </a:p>
        </p:txBody>
      </p:sp>
      <p:sp>
        <p:nvSpPr>
          <p:cNvPr id="75" name="object 12"/>
          <p:cNvSpPr txBox="1"/>
          <p:nvPr/>
        </p:nvSpPr>
        <p:spPr>
          <a:xfrm>
            <a:off x="7273581" y="5809431"/>
            <a:ext cx="461645" cy="513715"/>
          </a:xfrm>
          <a:prstGeom prst="rect">
            <a:avLst/>
          </a:prstGeom>
        </p:spPr>
        <p:txBody>
          <a:bodyPr vert="horz" wrap="square" lIns="0" tIns="12700" rIns="0" bIns="0" rtlCol="0">
            <a:spAutoFit/>
          </a:bodyPr>
          <a:lstStyle/>
          <a:p>
            <a:pPr marL="12700">
              <a:lnSpc>
                <a:spcPct val="100000"/>
              </a:lnSpc>
              <a:spcBef>
                <a:spcPts val="100"/>
              </a:spcBef>
            </a:pPr>
            <a:r>
              <a:rPr sz="3200" b="1" spc="-70" dirty="0">
                <a:solidFill>
                  <a:srgbClr val="EF5237"/>
                </a:solidFill>
                <a:latin typeface="Arial"/>
                <a:cs typeface="Arial"/>
              </a:rPr>
              <a:t>0</a:t>
            </a:r>
            <a:r>
              <a:rPr lang="ru-RU" sz="3200" b="1" spc="-70" dirty="0">
                <a:solidFill>
                  <a:srgbClr val="EF5237"/>
                </a:solidFill>
                <a:latin typeface="Arial"/>
                <a:cs typeface="Arial"/>
              </a:rPr>
              <a:t>8</a:t>
            </a:r>
            <a:endParaRPr sz="3200" dirty="0">
              <a:solidFill>
                <a:srgbClr val="EF5237"/>
              </a:solidFill>
              <a:latin typeface="Arial"/>
              <a:cs typeface="Arial"/>
            </a:endParaRPr>
          </a:p>
        </p:txBody>
      </p:sp>
      <p:sp>
        <p:nvSpPr>
          <p:cNvPr id="76" name="TextBox 75"/>
          <p:cNvSpPr txBox="1"/>
          <p:nvPr/>
        </p:nvSpPr>
        <p:spPr>
          <a:xfrm>
            <a:off x="7193420" y="5199831"/>
            <a:ext cx="621965" cy="584775"/>
          </a:xfrm>
          <a:prstGeom prst="rect">
            <a:avLst/>
          </a:prstGeom>
          <a:noFill/>
        </p:spPr>
        <p:txBody>
          <a:bodyPr wrap="none" rtlCol="0">
            <a:spAutoFit/>
          </a:bodyPr>
          <a:lstStyle/>
          <a:p>
            <a:r>
              <a:rPr lang="ru-RU" sz="3200" b="1" spc="-70" dirty="0">
                <a:solidFill>
                  <a:srgbClr val="EF5237"/>
                </a:solidFill>
                <a:latin typeface="Arial"/>
                <a:cs typeface="Arial"/>
              </a:rPr>
              <a:t>07</a:t>
            </a:r>
          </a:p>
        </p:txBody>
      </p:sp>
      <p:sp>
        <p:nvSpPr>
          <p:cNvPr id="78" name="object 30"/>
          <p:cNvSpPr txBox="1"/>
          <p:nvPr/>
        </p:nvSpPr>
        <p:spPr>
          <a:xfrm>
            <a:off x="3680757" y="8927470"/>
            <a:ext cx="7772802" cy="725455"/>
          </a:xfrm>
          <a:prstGeom prst="rect">
            <a:avLst/>
          </a:prstGeom>
        </p:spPr>
        <p:txBody>
          <a:bodyPr vert="horz" wrap="square" lIns="0" tIns="40005" rIns="0" bIns="0" rtlCol="0">
            <a:spAutoFit/>
          </a:bodyPr>
          <a:lstStyle/>
          <a:p>
            <a:pPr marL="12700" marR="242570" algn="just">
              <a:lnSpc>
                <a:spcPct val="80000"/>
              </a:lnSpc>
              <a:spcBef>
                <a:spcPts val="315"/>
              </a:spcBef>
            </a:pPr>
            <a:r>
              <a:rPr sz="1400" spc="5" dirty="0">
                <a:latin typeface="Gothic Uralic"/>
                <a:cs typeface="Gothic Uralic"/>
              </a:rPr>
              <a:t>Необходимо </a:t>
            </a:r>
            <a:r>
              <a:rPr sz="1400" dirty="0">
                <a:latin typeface="Gothic Uralic"/>
                <a:cs typeface="Gothic Uralic"/>
              </a:rPr>
              <a:t>определить </a:t>
            </a:r>
            <a:r>
              <a:rPr sz="1400" spc="-5" dirty="0">
                <a:latin typeface="Gothic Uralic"/>
                <a:cs typeface="Gothic Uralic"/>
              </a:rPr>
              <a:t>связь </a:t>
            </a:r>
            <a:r>
              <a:rPr sz="1400" spc="20" dirty="0">
                <a:latin typeface="Gothic Uralic"/>
                <a:cs typeface="Gothic Uralic"/>
              </a:rPr>
              <a:t>между </a:t>
            </a:r>
            <a:r>
              <a:rPr sz="1400" spc="30" dirty="0">
                <a:latin typeface="Gothic Uralic"/>
                <a:cs typeface="Gothic Uralic"/>
              </a:rPr>
              <a:t>наступившими </a:t>
            </a:r>
            <a:r>
              <a:rPr sz="1400" spc="20" dirty="0">
                <a:latin typeface="Gothic Uralic"/>
                <a:cs typeface="Gothic Uralic"/>
              </a:rPr>
              <a:t>отрицательными  </a:t>
            </a:r>
            <a:r>
              <a:rPr sz="1400" spc="10" dirty="0">
                <a:latin typeface="Gothic Uralic"/>
                <a:cs typeface="Gothic Uralic"/>
              </a:rPr>
              <a:t>последствиями </a:t>
            </a:r>
            <a:r>
              <a:rPr sz="1400" spc="-30" dirty="0">
                <a:latin typeface="Gothic Uralic"/>
                <a:cs typeface="Gothic Uralic"/>
              </a:rPr>
              <a:t>для </a:t>
            </a:r>
            <a:r>
              <a:rPr sz="1400" spc="15" dirty="0">
                <a:latin typeface="Gothic Uralic"/>
                <a:cs typeface="Gothic Uralic"/>
              </a:rPr>
              <a:t>предпринимателя </a:t>
            </a:r>
            <a:r>
              <a:rPr sz="1400" spc="5" dirty="0">
                <a:latin typeface="Gothic Uralic"/>
                <a:cs typeface="Gothic Uralic"/>
              </a:rPr>
              <a:t>и </a:t>
            </a:r>
            <a:r>
              <a:rPr sz="1400" spc="20" dirty="0" err="1">
                <a:latin typeface="Gothic Uralic"/>
                <a:cs typeface="Gothic Uralic"/>
              </a:rPr>
              <a:t>невозможностью</a:t>
            </a:r>
            <a:r>
              <a:rPr sz="1400" spc="-50" dirty="0">
                <a:latin typeface="Gothic Uralic"/>
                <a:cs typeface="Gothic Uralic"/>
              </a:rPr>
              <a:t> </a:t>
            </a:r>
            <a:r>
              <a:rPr sz="1400" spc="10" dirty="0" err="1">
                <a:latin typeface="Gothic Uralic"/>
                <a:cs typeface="Gothic Uralic"/>
              </a:rPr>
              <a:t>исполнения.</a:t>
            </a:r>
            <a:r>
              <a:rPr sz="1400" b="1" spc="-165" dirty="0" err="1">
                <a:latin typeface="Verdana"/>
                <a:cs typeface="Verdana"/>
              </a:rPr>
              <a:t>В</a:t>
            </a:r>
            <a:r>
              <a:rPr sz="1400" b="1" spc="-165" dirty="0">
                <a:latin typeface="Verdana"/>
                <a:cs typeface="Verdana"/>
              </a:rPr>
              <a:t> </a:t>
            </a:r>
            <a:r>
              <a:rPr sz="1400" b="1" spc="-75" dirty="0">
                <a:latin typeface="Verdana"/>
                <a:cs typeface="Verdana"/>
              </a:rPr>
              <a:t>противном </a:t>
            </a:r>
            <a:r>
              <a:rPr sz="1400" b="1" spc="-55" dirty="0">
                <a:latin typeface="Verdana"/>
                <a:cs typeface="Verdana"/>
              </a:rPr>
              <a:t>случае </a:t>
            </a:r>
            <a:r>
              <a:rPr sz="1400" b="1" spc="-65" dirty="0">
                <a:latin typeface="Verdana"/>
                <a:cs typeface="Verdana"/>
              </a:rPr>
              <a:t>действия последнего </a:t>
            </a:r>
            <a:r>
              <a:rPr sz="1400" b="1" spc="-55" dirty="0">
                <a:latin typeface="Verdana"/>
                <a:cs typeface="Verdana"/>
              </a:rPr>
              <a:t>могут </a:t>
            </a:r>
            <a:r>
              <a:rPr sz="1400" b="1" spc="-80" dirty="0">
                <a:latin typeface="Verdana"/>
                <a:cs typeface="Verdana"/>
              </a:rPr>
              <a:t>быть </a:t>
            </a:r>
            <a:r>
              <a:rPr sz="1400" b="1" spc="-85" dirty="0">
                <a:latin typeface="Verdana"/>
                <a:cs typeface="Verdana"/>
              </a:rPr>
              <a:t>восприняты </a:t>
            </a:r>
            <a:r>
              <a:rPr sz="1400" b="1" spc="-40" dirty="0">
                <a:latin typeface="Verdana"/>
                <a:cs typeface="Verdana"/>
              </a:rPr>
              <a:t>судом,  </a:t>
            </a:r>
            <a:r>
              <a:rPr sz="1400" b="1" spc="-85" dirty="0">
                <a:latin typeface="Verdana"/>
                <a:cs typeface="Verdana"/>
              </a:rPr>
              <a:t>как </a:t>
            </a:r>
            <a:r>
              <a:rPr sz="1400" b="1" spc="-50" dirty="0">
                <a:latin typeface="Verdana"/>
                <a:cs typeface="Verdana"/>
              </a:rPr>
              <a:t>недобросовестные </a:t>
            </a:r>
            <a:r>
              <a:rPr sz="1400" spc="-5" dirty="0">
                <a:latin typeface="Gothic Uralic"/>
                <a:cs typeface="Gothic Uralic"/>
              </a:rPr>
              <a:t>(ст.10 ГК</a:t>
            </a:r>
            <a:r>
              <a:rPr sz="1400" spc="65" dirty="0">
                <a:latin typeface="Gothic Uralic"/>
                <a:cs typeface="Gothic Uralic"/>
              </a:rPr>
              <a:t> </a:t>
            </a:r>
            <a:r>
              <a:rPr sz="1400" spc="-20" dirty="0">
                <a:latin typeface="Gothic Uralic"/>
                <a:cs typeface="Gothic Uralic"/>
              </a:rPr>
              <a:t>РФ)</a:t>
            </a:r>
            <a:endParaRPr sz="1400" dirty="0">
              <a:latin typeface="Gothic Uralic"/>
              <a:cs typeface="Gothic Uralic"/>
            </a:endParaRPr>
          </a:p>
        </p:txBody>
      </p:sp>
      <p:pic>
        <p:nvPicPr>
          <p:cNvPr id="79" name="Рисунок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24" y="8665261"/>
            <a:ext cx="1155014" cy="1155014"/>
          </a:xfrm>
          <a:prstGeom prst="rect">
            <a:avLst/>
          </a:prstGeom>
        </p:spPr>
      </p:pic>
      <p:sp>
        <p:nvSpPr>
          <p:cNvPr id="3" name="Прямоугольник 2"/>
          <p:cNvSpPr/>
          <p:nvPr/>
        </p:nvSpPr>
        <p:spPr>
          <a:xfrm>
            <a:off x="1080416" y="10153784"/>
            <a:ext cx="11378284" cy="194925"/>
          </a:xfrm>
          <a:prstGeom prst="rect">
            <a:avLst/>
          </a:prstGeom>
        </p:spPr>
        <p:txBody>
          <a:bodyPr wrap="square">
            <a:spAutoFit/>
          </a:bodyPr>
          <a:lstStyle/>
          <a:p>
            <a:pPr marL="12700">
              <a:lnSpc>
                <a:spcPts val="835"/>
              </a:lnSpc>
              <a:spcBef>
                <a:spcPts val="105"/>
              </a:spcBef>
            </a:pPr>
            <a:r>
              <a:rPr lang="ru-RU" sz="1100" b="1" spc="-60" dirty="0">
                <a:latin typeface="Verdana"/>
                <a:cs typeface="Verdana"/>
              </a:rPr>
              <a:t>Нормативные </a:t>
            </a:r>
            <a:r>
              <a:rPr lang="ru-RU" sz="1100" b="1" spc="-65" dirty="0">
                <a:latin typeface="Verdana"/>
                <a:cs typeface="Verdana"/>
              </a:rPr>
              <a:t>акты: </a:t>
            </a:r>
            <a:r>
              <a:rPr lang="ru-RU" sz="1100" spc="25" dirty="0">
                <a:latin typeface="Gothic Uralic"/>
                <a:cs typeface="Gothic Uralic"/>
              </a:rPr>
              <a:t>п. </a:t>
            </a:r>
            <a:r>
              <a:rPr lang="ru-RU" sz="1100" dirty="0">
                <a:latin typeface="Gothic Uralic"/>
                <a:cs typeface="Gothic Uralic"/>
              </a:rPr>
              <a:t>1 </a:t>
            </a:r>
            <a:r>
              <a:rPr lang="ru-RU" sz="1100" spc="5" dirty="0">
                <a:latin typeface="Gothic Uralic"/>
                <a:cs typeface="Gothic Uralic"/>
              </a:rPr>
              <a:t>ст. </a:t>
            </a:r>
            <a:r>
              <a:rPr lang="ru-RU" sz="1100" dirty="0">
                <a:latin typeface="Gothic Uralic"/>
                <a:cs typeface="Gothic Uralic"/>
              </a:rPr>
              <a:t>161, </a:t>
            </a:r>
            <a:r>
              <a:rPr lang="ru-RU" sz="1100" spc="25" dirty="0">
                <a:latin typeface="Gothic Uralic"/>
                <a:cs typeface="Gothic Uralic"/>
              </a:rPr>
              <a:t>п. </a:t>
            </a:r>
            <a:r>
              <a:rPr lang="ru-RU" sz="1100" dirty="0">
                <a:latin typeface="Gothic Uralic"/>
                <a:cs typeface="Gothic Uralic"/>
              </a:rPr>
              <a:t>1 </a:t>
            </a:r>
            <a:r>
              <a:rPr lang="ru-RU" sz="1100" spc="5" dirty="0">
                <a:latin typeface="Gothic Uralic"/>
                <a:cs typeface="Gothic Uralic"/>
              </a:rPr>
              <a:t>ст. </a:t>
            </a:r>
            <a:r>
              <a:rPr lang="ru-RU" sz="1100" dirty="0">
                <a:latin typeface="Gothic Uralic"/>
                <a:cs typeface="Gothic Uralic"/>
              </a:rPr>
              <a:t>452 ГК </a:t>
            </a:r>
            <a:r>
              <a:rPr lang="ru-RU" sz="1100" spc="-15" dirty="0">
                <a:latin typeface="Gothic Uralic"/>
                <a:cs typeface="Gothic Uralic"/>
              </a:rPr>
              <a:t>РФ; </a:t>
            </a:r>
            <a:r>
              <a:rPr lang="ru-RU" sz="1100" spc="25" dirty="0">
                <a:latin typeface="Gothic Uralic"/>
                <a:cs typeface="Gothic Uralic"/>
              </a:rPr>
              <a:t>п. </a:t>
            </a:r>
            <a:r>
              <a:rPr lang="ru-RU" sz="1100" dirty="0">
                <a:latin typeface="Gothic Uralic"/>
                <a:cs typeface="Gothic Uralic"/>
              </a:rPr>
              <a:t>3 </a:t>
            </a:r>
            <a:r>
              <a:rPr lang="ru-RU" sz="1100" spc="5" dirty="0">
                <a:latin typeface="Gothic Uralic"/>
                <a:cs typeface="Gothic Uralic"/>
              </a:rPr>
              <a:t>ст. </a:t>
            </a:r>
            <a:r>
              <a:rPr lang="ru-RU" sz="1100" dirty="0">
                <a:latin typeface="Gothic Uralic"/>
                <a:cs typeface="Gothic Uralic"/>
              </a:rPr>
              <a:t>453</a:t>
            </a:r>
            <a:r>
              <a:rPr lang="ru-RU" sz="1100" spc="-140" dirty="0">
                <a:latin typeface="Gothic Uralic"/>
                <a:cs typeface="Gothic Uralic"/>
              </a:rPr>
              <a:t> </a:t>
            </a:r>
            <a:r>
              <a:rPr lang="ru-RU" sz="1100" dirty="0">
                <a:latin typeface="Gothic Uralic"/>
                <a:cs typeface="Gothic Uralic"/>
              </a:rPr>
              <a:t>ГК </a:t>
            </a:r>
            <a:r>
              <a:rPr lang="ru-RU" sz="1100" spc="-15" dirty="0">
                <a:latin typeface="Gothic Uralic"/>
                <a:cs typeface="Gothic Uralic"/>
              </a:rPr>
              <a:t>РФ; </a:t>
            </a:r>
            <a:r>
              <a:rPr lang="ru-RU" sz="1100" spc="25" dirty="0">
                <a:latin typeface="Gothic Uralic"/>
                <a:cs typeface="Gothic Uralic"/>
              </a:rPr>
              <a:t>п. </a:t>
            </a:r>
            <a:r>
              <a:rPr lang="ru-RU" sz="1100" dirty="0">
                <a:latin typeface="Gothic Uralic"/>
                <a:cs typeface="Gothic Uralic"/>
              </a:rPr>
              <a:t>3 </a:t>
            </a:r>
            <a:r>
              <a:rPr lang="ru-RU" sz="1100" spc="5" dirty="0">
                <a:latin typeface="Gothic Uralic"/>
                <a:cs typeface="Gothic Uralic"/>
              </a:rPr>
              <a:t>ст. </a:t>
            </a:r>
            <a:r>
              <a:rPr lang="ru-RU" sz="1100" spc="-5" dirty="0">
                <a:latin typeface="Gothic Uralic"/>
                <a:cs typeface="Gothic Uralic"/>
              </a:rPr>
              <a:t>65.3, </a:t>
            </a:r>
            <a:r>
              <a:rPr lang="ru-RU" sz="1100" spc="25" dirty="0">
                <a:latin typeface="Gothic Uralic"/>
                <a:cs typeface="Gothic Uralic"/>
              </a:rPr>
              <a:t>п. </a:t>
            </a:r>
            <a:r>
              <a:rPr lang="ru-RU" sz="1100" dirty="0">
                <a:latin typeface="Gothic Uralic"/>
                <a:cs typeface="Gothic Uralic"/>
              </a:rPr>
              <a:t>1 </a:t>
            </a:r>
            <a:r>
              <a:rPr lang="ru-RU" sz="1100" spc="5" dirty="0">
                <a:latin typeface="Gothic Uralic"/>
                <a:cs typeface="Gothic Uralic"/>
              </a:rPr>
              <a:t>ст. </a:t>
            </a:r>
            <a:r>
              <a:rPr lang="ru-RU" sz="1100" dirty="0">
                <a:latin typeface="Gothic Uralic"/>
                <a:cs typeface="Gothic Uralic"/>
              </a:rPr>
              <a:t>182 ГК </a:t>
            </a:r>
            <a:r>
              <a:rPr lang="ru-RU" sz="1100" spc="-15" dirty="0">
                <a:latin typeface="Gothic Uralic"/>
                <a:cs typeface="Gothic Uralic"/>
              </a:rPr>
              <a:t>РФ; </a:t>
            </a:r>
            <a:r>
              <a:rPr lang="ru-RU" sz="1100" spc="25" dirty="0">
                <a:latin typeface="Gothic Uralic"/>
                <a:cs typeface="Gothic Uralic"/>
              </a:rPr>
              <a:t>п. </a:t>
            </a:r>
            <a:r>
              <a:rPr lang="ru-RU" sz="1100" dirty="0">
                <a:latin typeface="Gothic Uralic"/>
                <a:cs typeface="Gothic Uralic"/>
              </a:rPr>
              <a:t>5 </a:t>
            </a:r>
            <a:r>
              <a:rPr lang="ru-RU" sz="1100" spc="5" dirty="0">
                <a:latin typeface="Gothic Uralic"/>
                <a:cs typeface="Gothic Uralic"/>
              </a:rPr>
              <a:t>ст. </a:t>
            </a:r>
            <a:r>
              <a:rPr lang="ru-RU" sz="1100" dirty="0">
                <a:latin typeface="Gothic Uralic"/>
                <a:cs typeface="Gothic Uralic"/>
              </a:rPr>
              <a:t>2 </a:t>
            </a:r>
            <a:r>
              <a:rPr lang="ru-RU" sz="1100" spc="20" dirty="0">
                <a:latin typeface="Gothic Uralic"/>
                <a:cs typeface="Gothic Uralic"/>
              </a:rPr>
              <a:t>Закона </a:t>
            </a:r>
            <a:r>
              <a:rPr lang="ru-RU" sz="1100" spc="5" dirty="0">
                <a:latin typeface="Gothic Uralic"/>
                <a:cs typeface="Gothic Uralic"/>
              </a:rPr>
              <a:t>об </a:t>
            </a:r>
            <a:r>
              <a:rPr lang="ru-RU" sz="1100" dirty="0">
                <a:latin typeface="Gothic Uralic"/>
                <a:cs typeface="Gothic Uralic"/>
              </a:rPr>
              <a:t>ООО; </a:t>
            </a:r>
            <a:r>
              <a:rPr lang="ru-RU" sz="1100" spc="25" dirty="0">
                <a:latin typeface="Gothic Uralic"/>
                <a:cs typeface="Gothic Uralic"/>
              </a:rPr>
              <a:t>п.</a:t>
            </a:r>
            <a:r>
              <a:rPr lang="ru-RU" sz="1100" spc="-125" dirty="0">
                <a:latin typeface="Gothic Uralic"/>
                <a:cs typeface="Gothic Uralic"/>
              </a:rPr>
              <a:t> </a:t>
            </a:r>
            <a:r>
              <a:rPr lang="ru-RU" sz="1100" dirty="0">
                <a:latin typeface="Gothic Uralic"/>
                <a:cs typeface="Gothic Uralic"/>
              </a:rPr>
              <a:t>7  </a:t>
            </a:r>
            <a:r>
              <a:rPr lang="ru-RU" sz="1100" spc="5" dirty="0">
                <a:latin typeface="Gothic Uralic"/>
                <a:cs typeface="Gothic Uralic"/>
              </a:rPr>
              <a:t>ст. </a:t>
            </a:r>
            <a:r>
              <a:rPr lang="ru-RU" sz="1100" dirty="0">
                <a:latin typeface="Gothic Uralic"/>
                <a:cs typeface="Gothic Uralic"/>
              </a:rPr>
              <a:t>2 </a:t>
            </a:r>
            <a:r>
              <a:rPr lang="ru-RU" sz="1100" spc="-5" dirty="0">
                <a:latin typeface="Gothic Uralic"/>
                <a:cs typeface="Gothic Uralic"/>
              </a:rPr>
              <a:t>Федерального </a:t>
            </a:r>
            <a:r>
              <a:rPr lang="ru-RU" sz="1100" spc="15" dirty="0">
                <a:latin typeface="Gothic Uralic"/>
                <a:cs typeface="Gothic Uralic"/>
              </a:rPr>
              <a:t>закона </a:t>
            </a:r>
            <a:r>
              <a:rPr lang="ru-RU" sz="1100" spc="5" dirty="0">
                <a:latin typeface="Gothic Uralic"/>
                <a:cs typeface="Gothic Uralic"/>
              </a:rPr>
              <a:t>об</a:t>
            </a:r>
            <a:r>
              <a:rPr lang="ru-RU" sz="1100" spc="-110" dirty="0">
                <a:latin typeface="Gothic Uralic"/>
                <a:cs typeface="Gothic Uralic"/>
              </a:rPr>
              <a:t> </a:t>
            </a:r>
            <a:r>
              <a:rPr lang="ru-RU" sz="1100" spc="-20" dirty="0">
                <a:latin typeface="Gothic Uralic"/>
                <a:cs typeface="Gothic Uralic"/>
              </a:rPr>
              <a:t>АО</a:t>
            </a:r>
            <a:endParaRPr lang="ru-RU" sz="800" dirty="0">
              <a:latin typeface="Gothic Uralic"/>
              <a:cs typeface="Gothic Uralic"/>
            </a:endParaRPr>
          </a:p>
        </p:txBody>
      </p:sp>
      <p:sp>
        <p:nvSpPr>
          <p:cNvPr id="80" name="object 4"/>
          <p:cNvSpPr txBox="1"/>
          <p:nvPr/>
        </p:nvSpPr>
        <p:spPr>
          <a:xfrm>
            <a:off x="616833" y="5885367"/>
            <a:ext cx="461645" cy="505908"/>
          </a:xfrm>
          <a:prstGeom prst="rect">
            <a:avLst/>
          </a:prstGeom>
        </p:spPr>
        <p:txBody>
          <a:bodyPr vert="horz" wrap="square" lIns="0" tIns="13335" rIns="0" bIns="0" rtlCol="0">
            <a:spAutoFit/>
          </a:bodyPr>
          <a:lstStyle/>
          <a:p>
            <a:pPr marL="12700">
              <a:lnSpc>
                <a:spcPct val="100000"/>
              </a:lnSpc>
              <a:spcBef>
                <a:spcPts val="105"/>
              </a:spcBef>
            </a:pPr>
            <a:r>
              <a:rPr sz="3200" b="1" spc="-70" dirty="0">
                <a:solidFill>
                  <a:srgbClr val="EF5237"/>
                </a:solidFill>
                <a:latin typeface="Arial"/>
                <a:cs typeface="Arial"/>
              </a:rPr>
              <a:t>0</a:t>
            </a:r>
            <a:r>
              <a:rPr lang="ru-RU" sz="3200" b="1" spc="-70" dirty="0">
                <a:solidFill>
                  <a:srgbClr val="EF5237"/>
                </a:solidFill>
                <a:latin typeface="Arial"/>
                <a:cs typeface="Arial"/>
              </a:rPr>
              <a:t>2</a:t>
            </a:r>
            <a:endParaRPr sz="3200" dirty="0">
              <a:solidFill>
                <a:srgbClr val="EF5237"/>
              </a:solidFill>
              <a:latin typeface="Arial"/>
              <a:cs typeface="Arial"/>
            </a:endParaRPr>
          </a:p>
        </p:txBody>
      </p:sp>
      <p:sp>
        <p:nvSpPr>
          <p:cNvPr id="81" name="object 4"/>
          <p:cNvSpPr txBox="1"/>
          <p:nvPr/>
        </p:nvSpPr>
        <p:spPr>
          <a:xfrm>
            <a:off x="7273579" y="6473275"/>
            <a:ext cx="461645" cy="505908"/>
          </a:xfrm>
          <a:prstGeom prst="rect">
            <a:avLst/>
          </a:prstGeom>
        </p:spPr>
        <p:txBody>
          <a:bodyPr vert="horz" wrap="square" lIns="0" tIns="13335" rIns="0" bIns="0" rtlCol="0">
            <a:spAutoFit/>
          </a:bodyPr>
          <a:lstStyle/>
          <a:p>
            <a:pPr marL="12700">
              <a:lnSpc>
                <a:spcPct val="100000"/>
              </a:lnSpc>
              <a:spcBef>
                <a:spcPts val="105"/>
              </a:spcBef>
            </a:pPr>
            <a:r>
              <a:rPr sz="3200" b="1" spc="-70" dirty="0">
                <a:solidFill>
                  <a:srgbClr val="EF5237"/>
                </a:solidFill>
                <a:latin typeface="Arial"/>
                <a:cs typeface="Arial"/>
              </a:rPr>
              <a:t>0</a:t>
            </a:r>
            <a:r>
              <a:rPr lang="ru-RU" sz="3200" b="1" spc="-70" dirty="0">
                <a:solidFill>
                  <a:srgbClr val="EF5237"/>
                </a:solidFill>
                <a:latin typeface="Arial"/>
                <a:cs typeface="Arial"/>
              </a:rPr>
              <a:t>9</a:t>
            </a:r>
            <a:endParaRPr sz="3200" dirty="0">
              <a:solidFill>
                <a:srgbClr val="EF5237"/>
              </a:solidFill>
              <a:latin typeface="Arial"/>
              <a:cs typeface="Arial"/>
            </a:endParaRPr>
          </a:p>
        </p:txBody>
      </p:sp>
    </p:spTree>
    <p:extLst>
      <p:ext uri="{BB962C8B-B14F-4D97-AF65-F5344CB8AC3E}">
        <p14:creationId xmlns:p14="http://schemas.microsoft.com/office/powerpoint/2010/main" val="2254273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3"/>
          <p:cNvSpPr txBox="1"/>
          <p:nvPr/>
        </p:nvSpPr>
        <p:spPr>
          <a:xfrm>
            <a:off x="1151496" y="2598034"/>
            <a:ext cx="11687664" cy="595676"/>
          </a:xfrm>
          <a:prstGeom prst="rect">
            <a:avLst/>
          </a:prstGeom>
        </p:spPr>
        <p:txBody>
          <a:bodyPr vert="horz" wrap="square" lIns="0" tIns="41275" rIns="0" bIns="0" rtlCol="0">
            <a:spAutoFit/>
          </a:bodyPr>
          <a:lstStyle/>
          <a:p>
            <a:pPr marL="12700" marR="5080" algn="just">
              <a:spcBef>
                <a:spcPts val="325"/>
              </a:spcBef>
            </a:pPr>
            <a:r>
              <a:rPr b="1" spc="-100" dirty="0">
                <a:latin typeface="Verdana"/>
                <a:cs typeface="Verdana"/>
              </a:rPr>
              <a:t>Проверить, </a:t>
            </a:r>
            <a:r>
              <a:rPr b="1" spc="-130" dirty="0">
                <a:latin typeface="Verdana"/>
                <a:cs typeface="Verdana"/>
              </a:rPr>
              <a:t>включена </a:t>
            </a:r>
            <a:r>
              <a:rPr b="1" spc="-175" dirty="0">
                <a:latin typeface="Verdana"/>
                <a:cs typeface="Verdana"/>
              </a:rPr>
              <a:t>ли </a:t>
            </a:r>
            <a:r>
              <a:rPr b="1" spc="-135" dirty="0">
                <a:latin typeface="Verdana"/>
                <a:cs typeface="Verdana"/>
              </a:rPr>
              <a:t>организация/ИП </a:t>
            </a:r>
            <a:r>
              <a:rPr b="1" spc="-175" dirty="0">
                <a:latin typeface="Verdana"/>
                <a:cs typeface="Verdana"/>
              </a:rPr>
              <a:t>в </a:t>
            </a:r>
            <a:r>
              <a:rPr b="1" spc="-130" dirty="0">
                <a:latin typeface="Verdana"/>
                <a:cs typeface="Verdana"/>
              </a:rPr>
              <a:t>план </a:t>
            </a:r>
            <a:r>
              <a:rPr b="1" spc="-95" dirty="0">
                <a:latin typeface="Verdana"/>
                <a:cs typeface="Verdana"/>
              </a:rPr>
              <a:t>проверок </a:t>
            </a:r>
            <a:r>
              <a:rPr spc="35" dirty="0">
                <a:latin typeface="Gothic Uralic"/>
                <a:cs typeface="Gothic Uralic"/>
              </a:rPr>
              <a:t>на </a:t>
            </a:r>
            <a:r>
              <a:rPr spc="10" dirty="0">
                <a:latin typeface="Gothic Uralic"/>
                <a:cs typeface="Gothic Uralic"/>
              </a:rPr>
              <a:t>портале </a:t>
            </a:r>
            <a:r>
              <a:rPr b="1" u="heavy" spc="-135" dirty="0">
                <a:solidFill>
                  <a:srgbClr val="0528A1"/>
                </a:solidFill>
                <a:uFill>
                  <a:solidFill>
                    <a:srgbClr val="0528A1"/>
                  </a:solidFill>
                </a:uFill>
                <a:latin typeface="Verdana"/>
                <a:cs typeface="Verdana"/>
                <a:hlinkClick r:id="rId3"/>
              </a:rPr>
              <a:t>https://proverki.gov.ru</a:t>
            </a:r>
            <a:r>
              <a:rPr spc="-135" dirty="0">
                <a:latin typeface="Gothic Uralic"/>
                <a:cs typeface="Gothic Uralic"/>
              </a:rPr>
              <a:t>, </a:t>
            </a:r>
            <a:r>
              <a:rPr spc="-40" dirty="0">
                <a:latin typeface="Gothic Uralic"/>
                <a:cs typeface="Gothic Uralic"/>
              </a:rPr>
              <a:t>для </a:t>
            </a:r>
            <a:r>
              <a:rPr spc="-20" dirty="0">
                <a:latin typeface="Gothic Uralic"/>
                <a:cs typeface="Gothic Uralic"/>
              </a:rPr>
              <a:t>чего  </a:t>
            </a:r>
            <a:r>
              <a:rPr spc="20" dirty="0">
                <a:latin typeface="Gothic Uralic"/>
                <a:cs typeface="Gothic Uralic"/>
              </a:rPr>
              <a:t>заполнить </a:t>
            </a:r>
            <a:r>
              <a:rPr spc="-10" dirty="0">
                <a:latin typeface="Gothic Uralic"/>
                <a:cs typeface="Gothic Uralic"/>
              </a:rPr>
              <a:t>в </a:t>
            </a:r>
            <a:r>
              <a:rPr spc="15" dirty="0">
                <a:latin typeface="Gothic Uralic"/>
                <a:cs typeface="Gothic Uralic"/>
              </a:rPr>
              <a:t>поле </a:t>
            </a:r>
            <a:r>
              <a:rPr spc="20" dirty="0">
                <a:latin typeface="Gothic Uralic"/>
                <a:cs typeface="Gothic Uralic"/>
              </a:rPr>
              <a:t>поиска </a:t>
            </a:r>
            <a:r>
              <a:rPr spc="5" dirty="0">
                <a:latin typeface="Gothic Uralic"/>
                <a:cs typeface="Gothic Uralic"/>
              </a:rPr>
              <a:t>ИНН/ОГРН или </a:t>
            </a:r>
            <a:r>
              <a:rPr spc="25" dirty="0">
                <a:latin typeface="Gothic Uralic"/>
                <a:cs typeface="Gothic Uralic"/>
              </a:rPr>
              <a:t>ОГНИП/наименование</a:t>
            </a:r>
            <a:r>
              <a:rPr spc="-75" dirty="0">
                <a:latin typeface="Gothic Uralic"/>
                <a:cs typeface="Gothic Uralic"/>
              </a:rPr>
              <a:t> </a:t>
            </a:r>
            <a:r>
              <a:rPr spc="20" dirty="0">
                <a:latin typeface="Gothic Uralic"/>
                <a:cs typeface="Gothic Uralic"/>
              </a:rPr>
              <a:t>организации/ИП</a:t>
            </a:r>
            <a:endParaRPr dirty="0">
              <a:latin typeface="Gothic Uralic"/>
              <a:cs typeface="Gothic Uralic"/>
            </a:endParaRPr>
          </a:p>
        </p:txBody>
      </p:sp>
      <p:sp>
        <p:nvSpPr>
          <p:cNvPr id="16" name="object 6"/>
          <p:cNvSpPr txBox="1"/>
          <p:nvPr/>
        </p:nvSpPr>
        <p:spPr>
          <a:xfrm>
            <a:off x="1189057" y="3381283"/>
            <a:ext cx="11669153" cy="566822"/>
          </a:xfrm>
          <a:prstGeom prst="rect">
            <a:avLst/>
          </a:prstGeom>
        </p:spPr>
        <p:txBody>
          <a:bodyPr vert="horz" wrap="square" lIns="0" tIns="12700" rIns="0" bIns="0" rtlCol="0">
            <a:spAutoFit/>
          </a:bodyPr>
          <a:lstStyle/>
          <a:p>
            <a:pPr marL="12700" algn="just">
              <a:spcBef>
                <a:spcPts val="100"/>
              </a:spcBef>
            </a:pPr>
            <a:r>
              <a:rPr dirty="0">
                <a:latin typeface="Gothic Uralic"/>
                <a:cs typeface="Gothic Uralic"/>
              </a:rPr>
              <a:t>Если </a:t>
            </a:r>
            <a:r>
              <a:rPr spc="10" dirty="0">
                <a:latin typeface="Gothic Uralic"/>
                <a:cs typeface="Gothic Uralic"/>
              </a:rPr>
              <a:t>организация/ </a:t>
            </a:r>
            <a:r>
              <a:rPr spc="45" dirty="0">
                <a:latin typeface="Gothic Uralic"/>
                <a:cs typeface="Gothic Uralic"/>
              </a:rPr>
              <a:t>ИП </a:t>
            </a:r>
            <a:r>
              <a:rPr spc="5" dirty="0">
                <a:latin typeface="Gothic Uralic"/>
                <a:cs typeface="Gothic Uralic"/>
              </a:rPr>
              <a:t>включена </a:t>
            </a:r>
            <a:r>
              <a:rPr spc="-10" dirty="0">
                <a:latin typeface="Gothic Uralic"/>
                <a:cs typeface="Gothic Uralic"/>
              </a:rPr>
              <a:t>в </a:t>
            </a:r>
            <a:r>
              <a:rPr spc="35" dirty="0">
                <a:latin typeface="Gothic Uralic"/>
                <a:cs typeface="Gothic Uralic"/>
              </a:rPr>
              <a:t>план </a:t>
            </a:r>
            <a:r>
              <a:rPr spc="5" dirty="0">
                <a:latin typeface="Gothic Uralic"/>
                <a:cs typeface="Gothic Uralic"/>
              </a:rPr>
              <a:t>и </a:t>
            </a:r>
            <a:r>
              <a:rPr spc="-15" dirty="0">
                <a:latin typeface="Gothic Uralic"/>
                <a:cs typeface="Gothic Uralic"/>
              </a:rPr>
              <a:t>дата </a:t>
            </a:r>
            <a:r>
              <a:rPr spc="5" dirty="0">
                <a:latin typeface="Gothic Uralic"/>
                <a:cs typeface="Gothic Uralic"/>
              </a:rPr>
              <a:t>проведения </a:t>
            </a:r>
            <a:r>
              <a:rPr spc="10" dirty="0">
                <a:latin typeface="Gothic Uralic"/>
                <a:cs typeface="Gothic Uralic"/>
              </a:rPr>
              <a:t>проверки </a:t>
            </a:r>
            <a:r>
              <a:rPr dirty="0">
                <a:latin typeface="Gothic Uralic"/>
                <a:cs typeface="Gothic Uralic"/>
              </a:rPr>
              <a:t>приходится </a:t>
            </a:r>
            <a:r>
              <a:rPr spc="35" dirty="0">
                <a:latin typeface="Gothic Uralic"/>
                <a:cs typeface="Gothic Uralic"/>
              </a:rPr>
              <a:t>на </a:t>
            </a:r>
            <a:r>
              <a:rPr spc="-5" dirty="0">
                <a:latin typeface="Gothic Uralic"/>
                <a:cs typeface="Gothic Uralic"/>
              </a:rPr>
              <a:t>период </a:t>
            </a:r>
            <a:r>
              <a:rPr spc="-10" dirty="0" err="1">
                <a:latin typeface="Gothic Uralic"/>
                <a:cs typeface="Gothic Uralic"/>
              </a:rPr>
              <a:t>действия</a:t>
            </a:r>
            <a:r>
              <a:rPr spc="-135" dirty="0">
                <a:latin typeface="Gothic Uralic"/>
                <a:cs typeface="Gothic Uralic"/>
              </a:rPr>
              <a:t> </a:t>
            </a:r>
            <a:r>
              <a:rPr spc="15" dirty="0" err="1">
                <a:latin typeface="Gothic Uralic"/>
                <a:cs typeface="Gothic Uralic"/>
              </a:rPr>
              <a:t>моратория</a:t>
            </a:r>
            <a:r>
              <a:rPr spc="15" dirty="0">
                <a:latin typeface="Gothic Uralic"/>
                <a:cs typeface="Gothic Uralic"/>
              </a:rPr>
              <a:t>,</a:t>
            </a:r>
            <a:r>
              <a:rPr lang="ru-RU" spc="15" dirty="0">
                <a:latin typeface="Gothic Uralic"/>
                <a:cs typeface="Gothic Uralic"/>
              </a:rPr>
              <a:t> </a:t>
            </a:r>
            <a:r>
              <a:rPr b="1" spc="-95" dirty="0" err="1">
                <a:latin typeface="Verdana"/>
                <a:cs typeface="Verdana"/>
              </a:rPr>
              <a:t>отслеживать</a:t>
            </a:r>
            <a:r>
              <a:rPr b="1" spc="-95" dirty="0">
                <a:latin typeface="Verdana"/>
                <a:cs typeface="Verdana"/>
              </a:rPr>
              <a:t> </a:t>
            </a:r>
            <a:r>
              <a:rPr b="1" spc="-85" dirty="0">
                <a:latin typeface="Verdana"/>
                <a:cs typeface="Verdana"/>
              </a:rPr>
              <a:t>информацию </a:t>
            </a:r>
            <a:r>
              <a:rPr b="1" spc="-60" dirty="0">
                <a:latin typeface="Verdana"/>
                <a:cs typeface="Verdana"/>
              </a:rPr>
              <a:t>об </a:t>
            </a:r>
            <a:r>
              <a:rPr b="1" spc="-120" dirty="0">
                <a:latin typeface="Verdana"/>
                <a:cs typeface="Verdana"/>
              </a:rPr>
              <a:t>изменении </a:t>
            </a:r>
            <a:r>
              <a:rPr b="1" spc="-70" dirty="0">
                <a:latin typeface="Verdana"/>
                <a:cs typeface="Verdana"/>
              </a:rPr>
              <a:t>даты</a:t>
            </a:r>
            <a:r>
              <a:rPr b="1" spc="-40" dirty="0">
                <a:latin typeface="Verdana"/>
                <a:cs typeface="Verdana"/>
              </a:rPr>
              <a:t> </a:t>
            </a:r>
            <a:r>
              <a:rPr b="1" spc="-105" dirty="0">
                <a:latin typeface="Verdana"/>
                <a:cs typeface="Verdana"/>
              </a:rPr>
              <a:t>проверки</a:t>
            </a:r>
            <a:endParaRPr dirty="0">
              <a:latin typeface="Verdana"/>
              <a:cs typeface="Verdana"/>
            </a:endParaRPr>
          </a:p>
        </p:txBody>
      </p:sp>
      <p:sp>
        <p:nvSpPr>
          <p:cNvPr id="18" name="object 8"/>
          <p:cNvSpPr txBox="1"/>
          <p:nvPr/>
        </p:nvSpPr>
        <p:spPr>
          <a:xfrm>
            <a:off x="1199354" y="4191511"/>
            <a:ext cx="11658856" cy="595676"/>
          </a:xfrm>
          <a:prstGeom prst="rect">
            <a:avLst/>
          </a:prstGeom>
        </p:spPr>
        <p:txBody>
          <a:bodyPr vert="horz" wrap="square" lIns="0" tIns="41275" rIns="0" bIns="0" rtlCol="0">
            <a:spAutoFit/>
          </a:bodyPr>
          <a:lstStyle/>
          <a:p>
            <a:pPr marL="12700" marR="5080">
              <a:spcBef>
                <a:spcPts val="325"/>
              </a:spcBef>
            </a:pPr>
            <a:r>
              <a:rPr dirty="0">
                <a:latin typeface="Gothic Uralic"/>
                <a:cs typeface="Gothic Uralic"/>
              </a:rPr>
              <a:t>В </a:t>
            </a:r>
            <a:r>
              <a:rPr spc="-10" dirty="0">
                <a:latin typeface="Gothic Uralic"/>
                <a:cs typeface="Gothic Uralic"/>
              </a:rPr>
              <a:t>случае </a:t>
            </a:r>
            <a:r>
              <a:rPr spc="15" dirty="0">
                <a:latin typeface="Gothic Uralic"/>
                <a:cs typeface="Gothic Uralic"/>
              </a:rPr>
              <a:t>назначения </a:t>
            </a:r>
            <a:r>
              <a:rPr spc="5" dirty="0">
                <a:latin typeface="Gothic Uralic"/>
                <a:cs typeface="Gothic Uralic"/>
              </a:rPr>
              <a:t>проведения </a:t>
            </a:r>
            <a:r>
              <a:rPr spc="15" dirty="0">
                <a:latin typeface="Gothic Uralic"/>
                <a:cs typeface="Gothic Uralic"/>
              </a:rPr>
              <a:t>плановой </a:t>
            </a:r>
            <a:r>
              <a:rPr spc="10" dirty="0">
                <a:latin typeface="Gothic Uralic"/>
                <a:cs typeface="Gothic Uralic"/>
              </a:rPr>
              <a:t>проверки </a:t>
            </a:r>
            <a:r>
              <a:rPr spc="-10" dirty="0">
                <a:latin typeface="Gothic Uralic"/>
                <a:cs typeface="Gothic Uralic"/>
              </a:rPr>
              <a:t>в </a:t>
            </a:r>
            <a:r>
              <a:rPr spc="-5" dirty="0">
                <a:latin typeface="Gothic Uralic"/>
                <a:cs typeface="Gothic Uralic"/>
              </a:rPr>
              <a:t>период </a:t>
            </a:r>
            <a:r>
              <a:rPr spc="-10" dirty="0">
                <a:latin typeface="Gothic Uralic"/>
                <a:cs typeface="Gothic Uralic"/>
              </a:rPr>
              <a:t>действия </a:t>
            </a:r>
            <a:r>
              <a:rPr spc="15" dirty="0">
                <a:latin typeface="Gothic Uralic"/>
                <a:cs typeface="Gothic Uralic"/>
              </a:rPr>
              <a:t>моратория </a:t>
            </a:r>
            <a:r>
              <a:rPr dirty="0">
                <a:latin typeface="Gothic Uralic"/>
                <a:cs typeface="Gothic Uralic"/>
              </a:rPr>
              <a:t>обратиться </a:t>
            </a:r>
            <a:r>
              <a:rPr b="1" spc="50" dirty="0">
                <a:latin typeface="Verdana"/>
                <a:cs typeface="Verdana"/>
              </a:rPr>
              <a:t>с </a:t>
            </a:r>
            <a:r>
              <a:rPr b="1" spc="-114" dirty="0">
                <a:latin typeface="Verdana"/>
                <a:cs typeface="Verdana"/>
              </a:rPr>
              <a:t>жалобой  </a:t>
            </a:r>
            <a:r>
              <a:rPr b="1" spc="-175" dirty="0">
                <a:latin typeface="Verdana"/>
                <a:cs typeface="Verdana"/>
              </a:rPr>
              <a:t>в</a:t>
            </a:r>
            <a:r>
              <a:rPr b="1" spc="-90" dirty="0">
                <a:latin typeface="Verdana"/>
                <a:cs typeface="Verdana"/>
              </a:rPr>
              <a:t> </a:t>
            </a:r>
            <a:r>
              <a:rPr b="1" spc="-80" dirty="0">
                <a:latin typeface="Verdana"/>
                <a:cs typeface="Verdana"/>
              </a:rPr>
              <a:t>Прокуратуру</a:t>
            </a:r>
            <a:endParaRPr dirty="0">
              <a:latin typeface="Verdana"/>
              <a:cs typeface="Verdana"/>
            </a:endParaRPr>
          </a:p>
        </p:txBody>
      </p:sp>
      <p:sp>
        <p:nvSpPr>
          <p:cNvPr id="20" name="object 10"/>
          <p:cNvSpPr txBox="1"/>
          <p:nvPr/>
        </p:nvSpPr>
        <p:spPr>
          <a:xfrm>
            <a:off x="1199354" y="4977568"/>
            <a:ext cx="11683921" cy="566822"/>
          </a:xfrm>
          <a:prstGeom prst="rect">
            <a:avLst/>
          </a:prstGeom>
        </p:spPr>
        <p:txBody>
          <a:bodyPr vert="horz" wrap="square" lIns="0" tIns="12700" rIns="0" bIns="0" rtlCol="0">
            <a:spAutoFit/>
          </a:bodyPr>
          <a:lstStyle/>
          <a:p>
            <a:pPr marL="12700" algn="just">
              <a:spcBef>
                <a:spcPts val="100"/>
              </a:spcBef>
            </a:pPr>
            <a:r>
              <a:rPr b="1" spc="-100" dirty="0">
                <a:latin typeface="Verdana"/>
                <a:cs typeface="Verdana"/>
              </a:rPr>
              <a:t>Проверить, </a:t>
            </a:r>
            <a:r>
              <a:rPr b="1" spc="-75" dirty="0">
                <a:latin typeface="Verdana"/>
                <a:cs typeface="Verdana"/>
              </a:rPr>
              <a:t>внесена </a:t>
            </a:r>
            <a:r>
              <a:rPr b="1" spc="-175" dirty="0">
                <a:latin typeface="Verdana"/>
                <a:cs typeface="Verdana"/>
              </a:rPr>
              <a:t>ли </a:t>
            </a:r>
            <a:r>
              <a:rPr b="1" spc="-110" dirty="0">
                <a:latin typeface="Verdana"/>
                <a:cs typeface="Verdana"/>
              </a:rPr>
              <a:t>организация </a:t>
            </a:r>
            <a:r>
              <a:rPr b="1" spc="-195" dirty="0">
                <a:latin typeface="Verdana"/>
                <a:cs typeface="Verdana"/>
              </a:rPr>
              <a:t>(ИП) </a:t>
            </a:r>
            <a:r>
              <a:rPr b="1" spc="-175" dirty="0">
                <a:latin typeface="Verdana"/>
                <a:cs typeface="Verdana"/>
              </a:rPr>
              <a:t>в </a:t>
            </a:r>
            <a:r>
              <a:rPr b="1" spc="-25" dirty="0">
                <a:latin typeface="Verdana"/>
                <a:cs typeface="Verdana"/>
              </a:rPr>
              <a:t>реестр </a:t>
            </a:r>
            <a:r>
              <a:rPr b="1" spc="-85" dirty="0">
                <a:latin typeface="Verdana"/>
                <a:cs typeface="Verdana"/>
              </a:rPr>
              <a:t>субъектов </a:t>
            </a:r>
            <a:r>
              <a:rPr b="1" spc="-95" dirty="0">
                <a:latin typeface="Verdana"/>
                <a:cs typeface="Verdana"/>
              </a:rPr>
              <a:t>малого </a:t>
            </a:r>
            <a:r>
              <a:rPr b="1" spc="-145" dirty="0">
                <a:latin typeface="Verdana"/>
                <a:cs typeface="Verdana"/>
              </a:rPr>
              <a:t>и </a:t>
            </a:r>
            <a:r>
              <a:rPr b="1" spc="-65" dirty="0" err="1">
                <a:latin typeface="Verdana"/>
                <a:cs typeface="Verdana"/>
              </a:rPr>
              <a:t>среднего</a:t>
            </a:r>
            <a:r>
              <a:rPr b="1" spc="-135" dirty="0">
                <a:latin typeface="Verdana"/>
                <a:cs typeface="Verdana"/>
              </a:rPr>
              <a:t> </a:t>
            </a:r>
            <a:r>
              <a:rPr b="1" spc="-85" dirty="0" err="1">
                <a:latin typeface="Verdana"/>
                <a:cs typeface="Verdana"/>
              </a:rPr>
              <a:t>предпринимательства</a:t>
            </a:r>
            <a:r>
              <a:rPr lang="ru-RU" dirty="0">
                <a:latin typeface="Verdana"/>
                <a:cs typeface="Verdana"/>
              </a:rPr>
              <a:t> </a:t>
            </a:r>
            <a:r>
              <a:rPr b="1" u="heavy" spc="-145" dirty="0">
                <a:solidFill>
                  <a:srgbClr val="0528A1"/>
                </a:solidFill>
                <a:uFill>
                  <a:solidFill>
                    <a:srgbClr val="0528A1"/>
                  </a:solidFill>
                </a:uFill>
                <a:latin typeface="Verdana"/>
                <a:cs typeface="Verdana"/>
                <a:hlinkClick r:id="rId4"/>
              </a:rPr>
              <a:t>https://rmsp.nalog.ru/index.html</a:t>
            </a:r>
            <a:endParaRPr dirty="0">
              <a:latin typeface="Verdana"/>
              <a:cs typeface="Verdana"/>
            </a:endParaRPr>
          </a:p>
        </p:txBody>
      </p:sp>
      <p:sp>
        <p:nvSpPr>
          <p:cNvPr id="22" name="object 12"/>
          <p:cNvSpPr txBox="1"/>
          <p:nvPr/>
        </p:nvSpPr>
        <p:spPr>
          <a:xfrm>
            <a:off x="1199354" y="5775529"/>
            <a:ext cx="11695953" cy="566822"/>
          </a:xfrm>
          <a:prstGeom prst="rect">
            <a:avLst/>
          </a:prstGeom>
        </p:spPr>
        <p:txBody>
          <a:bodyPr vert="horz" wrap="square" lIns="0" tIns="12700" rIns="0" bIns="0" rtlCol="0">
            <a:spAutoFit/>
          </a:bodyPr>
          <a:lstStyle/>
          <a:p>
            <a:pPr marL="12700">
              <a:spcBef>
                <a:spcPts val="100"/>
              </a:spcBef>
            </a:pPr>
            <a:r>
              <a:rPr dirty="0">
                <a:latin typeface="Gothic Uralic"/>
                <a:cs typeface="Gothic Uralic"/>
              </a:rPr>
              <a:t>При </a:t>
            </a:r>
            <a:r>
              <a:rPr spc="5" dirty="0">
                <a:latin typeface="Gothic Uralic"/>
                <a:cs typeface="Gothic Uralic"/>
              </a:rPr>
              <a:t>отсутствии </a:t>
            </a:r>
            <a:r>
              <a:rPr spc="20" dirty="0">
                <a:latin typeface="Gothic Uralic"/>
                <a:cs typeface="Gothic Uralic"/>
              </a:rPr>
              <a:t>данных </a:t>
            </a:r>
            <a:r>
              <a:rPr b="1" spc="-100" dirty="0">
                <a:latin typeface="Verdana"/>
                <a:cs typeface="Verdana"/>
              </a:rPr>
              <a:t>направить </a:t>
            </a:r>
            <a:r>
              <a:rPr b="1" spc="-175" dirty="0">
                <a:latin typeface="Verdana"/>
                <a:cs typeface="Verdana"/>
              </a:rPr>
              <a:t>в </a:t>
            </a:r>
            <a:r>
              <a:rPr b="1" spc="-85" dirty="0">
                <a:latin typeface="Verdana"/>
                <a:cs typeface="Verdana"/>
              </a:rPr>
              <a:t>электронном </a:t>
            </a:r>
            <a:r>
              <a:rPr b="1" spc="-105" dirty="0">
                <a:latin typeface="Verdana"/>
                <a:cs typeface="Verdana"/>
              </a:rPr>
              <a:t>виде </a:t>
            </a:r>
            <a:r>
              <a:rPr b="1" spc="-125" dirty="0">
                <a:latin typeface="Verdana"/>
                <a:cs typeface="Verdana"/>
              </a:rPr>
              <a:t>заявление </a:t>
            </a:r>
            <a:r>
              <a:rPr b="1" spc="-80" dirty="0">
                <a:latin typeface="Verdana"/>
                <a:cs typeface="Verdana"/>
              </a:rPr>
              <a:t>на </a:t>
            </a:r>
            <a:r>
              <a:rPr b="1" spc="-100" dirty="0">
                <a:latin typeface="Verdana"/>
                <a:cs typeface="Verdana"/>
              </a:rPr>
              <a:t>проверку </a:t>
            </a:r>
            <a:r>
              <a:rPr b="1" spc="-90" dirty="0">
                <a:latin typeface="Verdana"/>
                <a:cs typeface="Verdana"/>
              </a:rPr>
              <a:t>сведений</a:t>
            </a:r>
            <a:r>
              <a:rPr b="1" spc="-135" dirty="0">
                <a:latin typeface="Verdana"/>
                <a:cs typeface="Verdana"/>
              </a:rPr>
              <a:t> </a:t>
            </a:r>
            <a:r>
              <a:rPr b="1" spc="-20" dirty="0">
                <a:latin typeface="Verdana"/>
                <a:cs typeface="Verdana"/>
              </a:rPr>
              <a:t>реестра</a:t>
            </a:r>
            <a:endParaRPr dirty="0">
              <a:latin typeface="Verdana"/>
              <a:cs typeface="Verdana"/>
            </a:endParaRPr>
          </a:p>
          <a:p>
            <a:pPr marL="12700"/>
            <a:r>
              <a:rPr b="1" u="heavy" spc="-120" dirty="0">
                <a:solidFill>
                  <a:srgbClr val="0528A1"/>
                </a:solidFill>
                <a:uFill>
                  <a:solidFill>
                    <a:srgbClr val="0528A1"/>
                  </a:solidFill>
                </a:uFill>
                <a:latin typeface="Verdana"/>
                <a:cs typeface="Verdana"/>
                <a:hlinkClick r:id="rId5"/>
              </a:rPr>
              <a:t>https://rmsp.nalog.ru/appeal-create.html</a:t>
            </a:r>
            <a:endParaRPr dirty="0">
              <a:latin typeface="Verdana"/>
              <a:cs typeface="Verdana"/>
            </a:endParaRPr>
          </a:p>
        </p:txBody>
      </p:sp>
      <p:sp>
        <p:nvSpPr>
          <p:cNvPr id="24" name="object 14"/>
          <p:cNvSpPr txBox="1"/>
          <p:nvPr/>
        </p:nvSpPr>
        <p:spPr>
          <a:xfrm>
            <a:off x="1199354" y="6624811"/>
            <a:ext cx="11678910" cy="3136756"/>
          </a:xfrm>
          <a:prstGeom prst="rect">
            <a:avLst/>
          </a:prstGeom>
        </p:spPr>
        <p:txBody>
          <a:bodyPr vert="horz" wrap="square" lIns="0" tIns="12700" rIns="0" bIns="0" rtlCol="0">
            <a:spAutoFit/>
          </a:bodyPr>
          <a:lstStyle/>
          <a:p>
            <a:pPr marL="12700" algn="just">
              <a:spcBef>
                <a:spcPts val="100"/>
              </a:spcBef>
            </a:pPr>
            <a:r>
              <a:rPr b="1" spc="-70" dirty="0">
                <a:latin typeface="Verdana"/>
                <a:cs typeface="Verdana"/>
              </a:rPr>
              <a:t>До </a:t>
            </a:r>
            <a:r>
              <a:rPr b="1" spc="-185" dirty="0">
                <a:latin typeface="Verdana"/>
                <a:cs typeface="Verdana"/>
              </a:rPr>
              <a:t>1 </a:t>
            </a:r>
            <a:r>
              <a:rPr b="1" spc="-90" dirty="0">
                <a:latin typeface="Verdana"/>
                <a:cs typeface="Verdana"/>
              </a:rPr>
              <a:t>мая </a:t>
            </a:r>
            <a:r>
              <a:rPr b="1" spc="-185" dirty="0">
                <a:latin typeface="Verdana"/>
                <a:cs typeface="Verdana"/>
              </a:rPr>
              <a:t>2020 </a:t>
            </a:r>
            <a:r>
              <a:rPr b="1" spc="-70" dirty="0">
                <a:latin typeface="Verdana"/>
                <a:cs typeface="Verdana"/>
              </a:rPr>
              <a:t>года </a:t>
            </a:r>
            <a:r>
              <a:rPr b="1" spc="-90" dirty="0">
                <a:latin typeface="Verdana"/>
                <a:cs typeface="Verdana"/>
              </a:rPr>
              <a:t>приостановлено </a:t>
            </a:r>
            <a:r>
              <a:rPr b="1" spc="-100" dirty="0">
                <a:latin typeface="Verdana"/>
                <a:cs typeface="Verdana"/>
              </a:rPr>
              <a:t>применение </a:t>
            </a:r>
            <a:r>
              <a:rPr b="1" spc="-50" dirty="0">
                <a:latin typeface="Verdana"/>
                <a:cs typeface="Verdana"/>
              </a:rPr>
              <a:t>мер </a:t>
            </a:r>
            <a:r>
              <a:rPr b="1" spc="-120" dirty="0">
                <a:latin typeface="Verdana"/>
                <a:cs typeface="Verdana"/>
              </a:rPr>
              <a:t>взыскания</a:t>
            </a:r>
            <a:r>
              <a:rPr spc="-120" dirty="0">
                <a:latin typeface="Gothic Uralic"/>
                <a:cs typeface="Gothic Uralic"/>
              </a:rPr>
              <a:t>, </a:t>
            </a:r>
            <a:r>
              <a:rPr dirty="0">
                <a:latin typeface="Gothic Uralic"/>
                <a:cs typeface="Gothic Uralic"/>
              </a:rPr>
              <a:t>а </a:t>
            </a:r>
            <a:r>
              <a:rPr spc="20" dirty="0">
                <a:latin typeface="Gothic Uralic"/>
                <a:cs typeface="Gothic Uralic"/>
              </a:rPr>
              <a:t>также принятие </a:t>
            </a:r>
            <a:r>
              <a:rPr spc="30" dirty="0">
                <a:latin typeface="Gothic Uralic"/>
                <a:cs typeface="Gothic Uralic"/>
              </a:rPr>
              <a:t>решений</a:t>
            </a:r>
            <a:r>
              <a:rPr spc="280" dirty="0">
                <a:latin typeface="Gothic Uralic"/>
                <a:cs typeface="Gothic Uralic"/>
              </a:rPr>
              <a:t> </a:t>
            </a:r>
            <a:r>
              <a:rPr spc="-5" dirty="0">
                <a:latin typeface="Gothic Uralic"/>
                <a:cs typeface="Gothic Uralic"/>
              </a:rPr>
              <a:t>о</a:t>
            </a:r>
            <a:endParaRPr dirty="0">
              <a:latin typeface="Gothic Uralic"/>
              <a:cs typeface="Gothic Uralic"/>
            </a:endParaRPr>
          </a:p>
          <a:p>
            <a:pPr marL="12700" marR="5080" algn="just">
              <a:spcBef>
                <a:spcPts val="114"/>
              </a:spcBef>
            </a:pPr>
            <a:r>
              <a:rPr spc="15" dirty="0">
                <a:latin typeface="Gothic Uralic"/>
                <a:cs typeface="Gothic Uralic"/>
              </a:rPr>
              <a:t>приостановлении </a:t>
            </a:r>
            <a:r>
              <a:rPr spc="20" dirty="0">
                <a:latin typeface="Gothic Uralic"/>
                <a:cs typeface="Gothic Uralic"/>
              </a:rPr>
              <a:t>операций </a:t>
            </a:r>
            <a:r>
              <a:rPr spc="40" dirty="0">
                <a:latin typeface="Gothic Uralic"/>
                <a:cs typeface="Gothic Uralic"/>
              </a:rPr>
              <a:t>по </a:t>
            </a:r>
            <a:r>
              <a:rPr spc="25" dirty="0">
                <a:latin typeface="Gothic Uralic"/>
                <a:cs typeface="Gothic Uralic"/>
              </a:rPr>
              <a:t>счетам </a:t>
            </a:r>
            <a:r>
              <a:rPr spc="-40" dirty="0">
                <a:latin typeface="Gothic Uralic"/>
                <a:cs typeface="Gothic Uralic"/>
              </a:rPr>
              <a:t>для </a:t>
            </a:r>
            <a:r>
              <a:rPr spc="10" dirty="0">
                <a:latin typeface="Gothic Uralic"/>
                <a:cs typeface="Gothic Uralic"/>
              </a:rPr>
              <a:t>обеспечения </a:t>
            </a:r>
            <a:r>
              <a:rPr spc="20" dirty="0">
                <a:latin typeface="Gothic Uralic"/>
                <a:cs typeface="Gothic Uralic"/>
              </a:rPr>
              <a:t>исполнения </a:t>
            </a:r>
            <a:r>
              <a:rPr spc="25" dirty="0">
                <a:latin typeface="Gothic Uralic"/>
                <a:cs typeface="Gothic Uralic"/>
              </a:rPr>
              <a:t>решения </a:t>
            </a:r>
            <a:r>
              <a:rPr spc="-5" dirty="0">
                <a:latin typeface="Gothic Uralic"/>
                <a:cs typeface="Gothic Uralic"/>
              </a:rPr>
              <a:t>о </a:t>
            </a:r>
            <a:r>
              <a:rPr spc="20" dirty="0">
                <a:latin typeface="Gothic Uralic"/>
                <a:cs typeface="Gothic Uralic"/>
              </a:rPr>
              <a:t>взыскании </a:t>
            </a:r>
            <a:r>
              <a:rPr spc="5" dirty="0">
                <a:latin typeface="Gothic Uralic"/>
                <a:cs typeface="Gothic Uralic"/>
              </a:rPr>
              <a:t>налога, </a:t>
            </a:r>
            <a:r>
              <a:rPr spc="-5" dirty="0">
                <a:latin typeface="Gothic Uralic"/>
                <a:cs typeface="Gothic Uralic"/>
              </a:rPr>
              <a:t>сбора,  </a:t>
            </a:r>
            <a:r>
              <a:rPr dirty="0">
                <a:latin typeface="Gothic Uralic"/>
                <a:cs typeface="Gothic Uralic"/>
              </a:rPr>
              <a:t>страховых </a:t>
            </a:r>
            <a:r>
              <a:rPr spc="5" dirty="0">
                <a:latin typeface="Gothic Uralic"/>
                <a:cs typeface="Gothic Uralic"/>
              </a:rPr>
              <a:t>взносов, </a:t>
            </a:r>
            <a:r>
              <a:rPr spc="30" dirty="0">
                <a:latin typeface="Gothic Uralic"/>
                <a:cs typeface="Gothic Uralic"/>
              </a:rPr>
              <a:t>пеней </a:t>
            </a:r>
            <a:r>
              <a:rPr spc="5" dirty="0">
                <a:latin typeface="Gothic Uralic"/>
                <a:cs typeface="Gothic Uralic"/>
              </a:rPr>
              <a:t>и </a:t>
            </a:r>
            <a:r>
              <a:rPr spc="-5" dirty="0">
                <a:latin typeface="Gothic Uralic"/>
                <a:cs typeface="Gothic Uralic"/>
              </a:rPr>
              <a:t>(или) </a:t>
            </a:r>
            <a:r>
              <a:rPr spc="95" dirty="0">
                <a:latin typeface="Gothic Uralic"/>
                <a:cs typeface="Gothic Uralic"/>
              </a:rPr>
              <a:t>штрафа </a:t>
            </a:r>
            <a:r>
              <a:rPr spc="-10" dirty="0">
                <a:latin typeface="Gothic Uralic"/>
                <a:cs typeface="Gothic Uralic"/>
              </a:rPr>
              <a:t>в </a:t>
            </a:r>
            <a:r>
              <a:rPr spc="35" dirty="0">
                <a:latin typeface="Gothic Uralic"/>
                <a:cs typeface="Gothic Uralic"/>
              </a:rPr>
              <a:t>отношении </a:t>
            </a:r>
            <a:r>
              <a:rPr spc="15" dirty="0">
                <a:latin typeface="Gothic Uralic"/>
                <a:cs typeface="Gothic Uralic"/>
              </a:rPr>
              <a:t>налогоплательщиков, </a:t>
            </a:r>
            <a:r>
              <a:rPr spc="-5" dirty="0">
                <a:latin typeface="Gothic Uralic"/>
                <a:cs typeface="Gothic Uralic"/>
              </a:rPr>
              <a:t>сведения о </a:t>
            </a:r>
            <a:r>
              <a:rPr spc="10" dirty="0">
                <a:latin typeface="Gothic Uralic"/>
                <a:cs typeface="Gothic Uralic"/>
              </a:rPr>
              <a:t>которых </a:t>
            </a:r>
            <a:r>
              <a:rPr spc="25" dirty="0">
                <a:latin typeface="Gothic Uralic"/>
                <a:cs typeface="Gothic Uralic"/>
              </a:rPr>
              <a:t>внесены </a:t>
            </a:r>
            <a:r>
              <a:rPr spc="-10" dirty="0">
                <a:latin typeface="Gothic Uralic"/>
                <a:cs typeface="Gothic Uralic"/>
              </a:rPr>
              <a:t>в  </a:t>
            </a:r>
            <a:r>
              <a:rPr spc="10" dirty="0">
                <a:latin typeface="Gothic Uralic"/>
                <a:cs typeface="Gothic Uralic"/>
              </a:rPr>
              <a:t>единый </a:t>
            </a:r>
            <a:r>
              <a:rPr dirty="0">
                <a:latin typeface="Gothic Uralic"/>
                <a:cs typeface="Gothic Uralic"/>
              </a:rPr>
              <a:t>реестр субъектов </a:t>
            </a:r>
            <a:r>
              <a:rPr spc="25" dirty="0">
                <a:latin typeface="Gothic Uralic"/>
                <a:cs typeface="Gothic Uralic"/>
              </a:rPr>
              <a:t>малого </a:t>
            </a:r>
            <a:r>
              <a:rPr spc="5" dirty="0">
                <a:latin typeface="Gothic Uralic"/>
                <a:cs typeface="Gothic Uralic"/>
              </a:rPr>
              <a:t>и </a:t>
            </a:r>
            <a:r>
              <a:rPr spc="-5" dirty="0" err="1">
                <a:latin typeface="Gothic Uralic"/>
                <a:cs typeface="Gothic Uralic"/>
              </a:rPr>
              <a:t>среднего</a:t>
            </a:r>
            <a:r>
              <a:rPr spc="-95" dirty="0">
                <a:latin typeface="Gothic Uralic"/>
                <a:cs typeface="Gothic Uralic"/>
              </a:rPr>
              <a:t> </a:t>
            </a:r>
            <a:r>
              <a:rPr spc="15" dirty="0" err="1" smtClean="0">
                <a:latin typeface="Gothic Uralic"/>
                <a:cs typeface="Gothic Uralic"/>
              </a:rPr>
              <a:t>предпринимательства</a:t>
            </a:r>
            <a:r>
              <a:rPr lang="ru-RU" dirty="0" smtClean="0">
                <a:latin typeface="Gothic Uralic"/>
                <a:cs typeface="Gothic Uralic"/>
              </a:rPr>
              <a:t> </a:t>
            </a:r>
            <a:r>
              <a:rPr b="1" spc="-90" dirty="0" smtClean="0">
                <a:solidFill>
                  <a:srgbClr val="0528A1"/>
                </a:solidFill>
                <a:latin typeface="Verdana"/>
                <a:cs typeface="Verdana"/>
                <a:hlinkClick r:id="rId6"/>
              </a:rPr>
              <a:t>Письмо </a:t>
            </a:r>
            <a:r>
              <a:rPr b="1" spc="-110" dirty="0" smtClean="0">
                <a:solidFill>
                  <a:srgbClr val="0528A1"/>
                </a:solidFill>
                <a:latin typeface="Verdana"/>
                <a:cs typeface="Verdana"/>
                <a:hlinkClick r:id="rId6"/>
              </a:rPr>
              <a:t>ФНС </a:t>
            </a:r>
            <a:r>
              <a:rPr b="1" spc="-70" dirty="0" err="1" smtClean="0">
                <a:solidFill>
                  <a:srgbClr val="0528A1"/>
                </a:solidFill>
                <a:latin typeface="Verdana"/>
                <a:cs typeface="Verdana"/>
                <a:hlinkClick r:id="rId6"/>
              </a:rPr>
              <a:t>России</a:t>
            </a:r>
            <a:r>
              <a:rPr b="1" spc="-70" dirty="0" smtClean="0">
                <a:solidFill>
                  <a:srgbClr val="0528A1"/>
                </a:solidFill>
                <a:latin typeface="Verdana"/>
                <a:cs typeface="Verdana"/>
                <a:hlinkClick r:id="rId6"/>
              </a:rPr>
              <a:t> </a:t>
            </a:r>
            <a:r>
              <a:rPr b="1" spc="-30" dirty="0" err="1" smtClean="0">
                <a:solidFill>
                  <a:srgbClr val="0528A1"/>
                </a:solidFill>
                <a:latin typeface="Verdana"/>
                <a:cs typeface="Verdana"/>
                <a:hlinkClick r:id="rId6"/>
              </a:rPr>
              <a:t>от</a:t>
            </a:r>
            <a:r>
              <a:rPr b="1" spc="-30" dirty="0" smtClean="0">
                <a:solidFill>
                  <a:srgbClr val="0528A1"/>
                </a:solidFill>
                <a:latin typeface="Verdana"/>
                <a:cs typeface="Verdana"/>
                <a:hlinkClick r:id="rId6"/>
              </a:rPr>
              <a:t> </a:t>
            </a:r>
            <a:r>
              <a:rPr b="1" spc="-155" dirty="0" smtClean="0">
                <a:solidFill>
                  <a:srgbClr val="0528A1"/>
                </a:solidFill>
                <a:latin typeface="Verdana"/>
                <a:cs typeface="Verdana"/>
                <a:hlinkClick r:id="rId6"/>
              </a:rPr>
              <a:t>25.03.2020 </a:t>
            </a:r>
            <a:r>
              <a:rPr b="1" spc="-200" dirty="0" smtClean="0">
                <a:solidFill>
                  <a:srgbClr val="0528A1"/>
                </a:solidFill>
                <a:latin typeface="Verdana"/>
                <a:cs typeface="Verdana"/>
                <a:hlinkClick r:id="rId6"/>
              </a:rPr>
              <a:t>№ </a:t>
            </a:r>
            <a:r>
              <a:rPr b="1" spc="-155" dirty="0" smtClean="0">
                <a:solidFill>
                  <a:srgbClr val="0528A1"/>
                </a:solidFill>
                <a:latin typeface="Verdana"/>
                <a:cs typeface="Verdana"/>
                <a:hlinkClick r:id="rId6"/>
              </a:rPr>
              <a:t>ЕД-20-8/32@, </a:t>
            </a:r>
            <a:r>
              <a:rPr b="1" spc="-110" dirty="0" smtClean="0">
                <a:solidFill>
                  <a:srgbClr val="0528A1"/>
                </a:solidFill>
                <a:latin typeface="Verdana"/>
                <a:cs typeface="Verdana"/>
                <a:hlinkClick r:id="rId7"/>
              </a:rPr>
              <a:t>Приказ ФНС </a:t>
            </a:r>
            <a:r>
              <a:rPr b="1" spc="-70" dirty="0" err="1" smtClean="0">
                <a:solidFill>
                  <a:srgbClr val="0528A1"/>
                </a:solidFill>
                <a:latin typeface="Verdana"/>
                <a:cs typeface="Verdana"/>
                <a:hlinkClick r:id="rId7"/>
              </a:rPr>
              <a:t>России</a:t>
            </a:r>
            <a:r>
              <a:rPr b="1" spc="-70" dirty="0" smtClean="0">
                <a:solidFill>
                  <a:srgbClr val="0528A1"/>
                </a:solidFill>
                <a:latin typeface="Verdana"/>
                <a:cs typeface="Verdana"/>
                <a:hlinkClick r:id="rId7"/>
              </a:rPr>
              <a:t> </a:t>
            </a:r>
            <a:r>
              <a:rPr b="1" spc="-30" dirty="0" err="1" smtClean="0">
                <a:solidFill>
                  <a:srgbClr val="0528A1"/>
                </a:solidFill>
                <a:latin typeface="Verdana"/>
                <a:cs typeface="Verdana"/>
                <a:hlinkClick r:id="rId7"/>
              </a:rPr>
              <a:t>от</a:t>
            </a:r>
            <a:r>
              <a:rPr b="1" spc="-30" dirty="0" smtClean="0">
                <a:solidFill>
                  <a:srgbClr val="0528A1"/>
                </a:solidFill>
                <a:latin typeface="Verdana"/>
                <a:cs typeface="Verdana"/>
                <a:hlinkClick r:id="rId7"/>
              </a:rPr>
              <a:t> </a:t>
            </a:r>
            <a:r>
              <a:rPr b="1" spc="-155" dirty="0" smtClean="0">
                <a:solidFill>
                  <a:srgbClr val="0528A1"/>
                </a:solidFill>
                <a:latin typeface="Verdana"/>
                <a:cs typeface="Verdana"/>
                <a:hlinkClick r:id="rId7"/>
              </a:rPr>
              <a:t>20.03.2020 </a:t>
            </a:r>
            <a:r>
              <a:rPr b="1" spc="-200" dirty="0" smtClean="0">
                <a:solidFill>
                  <a:srgbClr val="0528A1"/>
                </a:solidFill>
                <a:latin typeface="Verdana"/>
                <a:cs typeface="Verdana"/>
                <a:hlinkClick r:id="rId7"/>
              </a:rPr>
              <a:t>№</a:t>
            </a:r>
            <a:r>
              <a:rPr b="1" spc="-165" dirty="0" smtClean="0">
                <a:solidFill>
                  <a:srgbClr val="0528A1"/>
                </a:solidFill>
                <a:latin typeface="Verdana"/>
                <a:cs typeface="Verdana"/>
                <a:hlinkClick r:id="rId7"/>
              </a:rPr>
              <a:t> </a:t>
            </a:r>
            <a:r>
              <a:rPr b="1" spc="-160" dirty="0" smtClean="0">
                <a:solidFill>
                  <a:srgbClr val="0528A1"/>
                </a:solidFill>
                <a:latin typeface="Verdana"/>
                <a:cs typeface="Verdana"/>
                <a:hlinkClick r:id="rId7"/>
              </a:rPr>
              <a:t>ЕД-7-2/181@</a:t>
            </a:r>
            <a:endParaRPr lang="ru-RU" b="1" spc="-160" dirty="0" smtClean="0">
              <a:solidFill>
                <a:srgbClr val="0528A1"/>
              </a:solidFill>
              <a:latin typeface="Verdana"/>
              <a:cs typeface="Verdana"/>
            </a:endParaRPr>
          </a:p>
          <a:p>
            <a:pPr marL="12700" marR="5080" algn="just">
              <a:spcBef>
                <a:spcPts val="114"/>
              </a:spcBef>
            </a:pPr>
            <a:endParaRPr dirty="0" smtClean="0">
              <a:latin typeface="Verdana"/>
              <a:cs typeface="Verdana"/>
            </a:endParaRPr>
          </a:p>
          <a:p>
            <a:pPr marL="12700" algn="just">
              <a:spcBef>
                <a:spcPts val="370"/>
              </a:spcBef>
            </a:pPr>
            <a:r>
              <a:rPr b="1" spc="65" dirty="0" smtClean="0">
                <a:latin typeface="Verdana"/>
                <a:cs typeface="Verdana"/>
              </a:rPr>
              <a:t>С </a:t>
            </a:r>
            <a:r>
              <a:rPr b="1" spc="-180" dirty="0">
                <a:latin typeface="Verdana"/>
                <a:cs typeface="Verdana"/>
              </a:rPr>
              <a:t>1 </a:t>
            </a:r>
            <a:r>
              <a:rPr b="1" spc="-110" dirty="0">
                <a:latin typeface="Verdana"/>
                <a:cs typeface="Verdana"/>
              </a:rPr>
              <a:t>апреля </a:t>
            </a:r>
            <a:r>
              <a:rPr b="1" spc="-105" dirty="0">
                <a:latin typeface="Verdana"/>
                <a:cs typeface="Verdana"/>
              </a:rPr>
              <a:t>по </a:t>
            </a:r>
            <a:r>
              <a:rPr b="1" spc="-185" dirty="0">
                <a:latin typeface="Verdana"/>
                <a:cs typeface="Verdana"/>
              </a:rPr>
              <a:t>31 </a:t>
            </a:r>
            <a:r>
              <a:rPr b="1" spc="-80" dirty="0">
                <a:latin typeface="Verdana"/>
                <a:cs typeface="Verdana"/>
              </a:rPr>
              <a:t>декабря </a:t>
            </a:r>
            <a:r>
              <a:rPr b="1" spc="-185" dirty="0">
                <a:latin typeface="Verdana"/>
                <a:cs typeface="Verdana"/>
              </a:rPr>
              <a:t>2020 </a:t>
            </a:r>
            <a:r>
              <a:rPr b="1" spc="-70" dirty="0">
                <a:latin typeface="Verdana"/>
                <a:cs typeface="Verdana"/>
              </a:rPr>
              <a:t>года </a:t>
            </a:r>
            <a:r>
              <a:rPr b="1" spc="-90" dirty="0">
                <a:latin typeface="Verdana"/>
                <a:cs typeface="Verdana"/>
              </a:rPr>
              <a:t>приостановлено проведение </a:t>
            </a:r>
            <a:r>
              <a:rPr b="1" spc="-155" dirty="0">
                <a:latin typeface="Verdana"/>
                <a:cs typeface="Verdana"/>
              </a:rPr>
              <a:t>любых</a:t>
            </a:r>
            <a:r>
              <a:rPr b="1" spc="-60" dirty="0">
                <a:latin typeface="Verdana"/>
                <a:cs typeface="Verdana"/>
              </a:rPr>
              <a:t> </a:t>
            </a:r>
            <a:r>
              <a:rPr b="1" spc="-95" dirty="0">
                <a:latin typeface="Verdana"/>
                <a:cs typeface="Verdana"/>
              </a:rPr>
              <a:t>проверок, </a:t>
            </a:r>
            <a:r>
              <a:rPr spc="25" dirty="0" err="1">
                <a:latin typeface="Gothic Uralic"/>
                <a:cs typeface="Gothic Uralic"/>
              </a:rPr>
              <a:t>предусмотренных</a:t>
            </a:r>
            <a:r>
              <a:rPr lang="ru-RU" dirty="0">
                <a:latin typeface="Gothic Uralic"/>
                <a:cs typeface="Gothic Uralic"/>
              </a:rPr>
              <a:t> </a:t>
            </a:r>
            <a:r>
              <a:rPr spc="15" dirty="0" err="1">
                <a:latin typeface="Gothic Uralic"/>
                <a:cs typeface="Gothic Uralic"/>
              </a:rPr>
              <a:t>Федеральным</a:t>
            </a:r>
            <a:r>
              <a:rPr spc="15" dirty="0">
                <a:latin typeface="Gothic Uralic"/>
                <a:cs typeface="Gothic Uralic"/>
              </a:rPr>
              <a:t> </a:t>
            </a:r>
            <a:r>
              <a:rPr spc="40" dirty="0">
                <a:latin typeface="Gothic Uralic"/>
                <a:cs typeface="Gothic Uralic"/>
              </a:rPr>
              <a:t>законом </a:t>
            </a:r>
            <a:r>
              <a:rPr spc="-5" dirty="0">
                <a:latin typeface="Gothic Uralic"/>
                <a:cs typeface="Gothic Uralic"/>
              </a:rPr>
              <a:t>о </a:t>
            </a:r>
            <a:r>
              <a:rPr spc="35" dirty="0">
                <a:latin typeface="Gothic Uralic"/>
                <a:cs typeface="Gothic Uralic"/>
              </a:rPr>
              <a:t>защите </a:t>
            </a:r>
            <a:r>
              <a:rPr spc="15" dirty="0">
                <a:latin typeface="Gothic Uralic"/>
                <a:cs typeface="Gothic Uralic"/>
              </a:rPr>
              <a:t>прав юрлиц </a:t>
            </a:r>
            <a:r>
              <a:rPr spc="5" dirty="0">
                <a:latin typeface="Gothic Uralic"/>
                <a:cs typeface="Gothic Uralic"/>
              </a:rPr>
              <a:t>и </a:t>
            </a:r>
            <a:r>
              <a:rPr spc="45" dirty="0">
                <a:latin typeface="Gothic Uralic"/>
                <a:cs typeface="Gothic Uralic"/>
              </a:rPr>
              <a:t>ИП </a:t>
            </a:r>
            <a:r>
              <a:rPr spc="-10" dirty="0">
                <a:latin typeface="Gothic Uralic"/>
                <a:cs typeface="Gothic Uralic"/>
              </a:rPr>
              <a:t>в </a:t>
            </a:r>
            <a:r>
              <a:rPr spc="35" dirty="0">
                <a:latin typeface="Gothic Uralic"/>
                <a:cs typeface="Gothic Uralic"/>
              </a:rPr>
              <a:t>отношение </a:t>
            </a:r>
            <a:r>
              <a:rPr spc="25" dirty="0">
                <a:latin typeface="Gothic Uralic"/>
                <a:cs typeface="Gothic Uralic"/>
              </a:rPr>
              <a:t>малого </a:t>
            </a:r>
            <a:r>
              <a:rPr spc="5" dirty="0">
                <a:latin typeface="Gothic Uralic"/>
                <a:cs typeface="Gothic Uralic"/>
              </a:rPr>
              <a:t>и </a:t>
            </a:r>
            <a:r>
              <a:rPr spc="-5" dirty="0">
                <a:latin typeface="Gothic Uralic"/>
                <a:cs typeface="Gothic Uralic"/>
              </a:rPr>
              <a:t>среднего </a:t>
            </a:r>
            <a:r>
              <a:rPr spc="15" dirty="0">
                <a:latin typeface="Gothic Uralic"/>
                <a:cs typeface="Gothic Uralic"/>
              </a:rPr>
              <a:t>бизнес</a:t>
            </a:r>
            <a:r>
              <a:rPr spc="140" dirty="0">
                <a:latin typeface="Gothic Uralic"/>
                <a:cs typeface="Gothic Uralic"/>
              </a:rPr>
              <a:t> </a:t>
            </a:r>
            <a:r>
              <a:rPr spc="5" dirty="0">
                <a:latin typeface="Gothic Uralic"/>
                <a:cs typeface="Gothic Uralic"/>
              </a:rPr>
              <a:t>(*</a:t>
            </a:r>
            <a:r>
              <a:rPr spc="5" dirty="0" err="1">
                <a:latin typeface="Gothic Uralic"/>
                <a:cs typeface="Gothic Uralic"/>
              </a:rPr>
              <a:t>искл</a:t>
            </a:r>
            <a:r>
              <a:rPr spc="5" dirty="0">
                <a:latin typeface="Gothic Uralic"/>
                <a:cs typeface="Gothic Uralic"/>
              </a:rPr>
              <a:t>.</a:t>
            </a:r>
            <a:r>
              <a:rPr lang="ru-RU" dirty="0">
                <a:latin typeface="Gothic Uralic"/>
                <a:cs typeface="Gothic Uralic"/>
              </a:rPr>
              <a:t> </a:t>
            </a:r>
            <a:r>
              <a:rPr spc="10" dirty="0" err="1">
                <a:latin typeface="Gothic Uralic"/>
                <a:cs typeface="Gothic Uralic"/>
              </a:rPr>
              <a:t>проверки</a:t>
            </a:r>
            <a:r>
              <a:rPr spc="10" dirty="0">
                <a:latin typeface="Gothic Uralic"/>
                <a:cs typeface="Gothic Uralic"/>
              </a:rPr>
              <a:t>, </a:t>
            </a:r>
            <a:r>
              <a:rPr spc="25" dirty="0">
                <a:latin typeface="Gothic Uralic"/>
                <a:cs typeface="Gothic Uralic"/>
              </a:rPr>
              <a:t>основаниями </a:t>
            </a:r>
            <a:r>
              <a:rPr spc="-40" dirty="0">
                <a:latin typeface="Gothic Uralic"/>
                <a:cs typeface="Gothic Uralic"/>
              </a:rPr>
              <a:t>для </a:t>
            </a:r>
            <a:r>
              <a:rPr spc="5" dirty="0">
                <a:latin typeface="Gothic Uralic"/>
                <a:cs typeface="Gothic Uralic"/>
              </a:rPr>
              <a:t>проведения </a:t>
            </a:r>
            <a:r>
              <a:rPr spc="10" dirty="0">
                <a:latin typeface="Gothic Uralic"/>
                <a:cs typeface="Gothic Uralic"/>
              </a:rPr>
              <a:t>которых выступают </a:t>
            </a:r>
            <a:r>
              <a:rPr spc="15" dirty="0">
                <a:latin typeface="Gothic Uralic"/>
                <a:cs typeface="Gothic Uralic"/>
              </a:rPr>
              <a:t>причинение </a:t>
            </a:r>
            <a:r>
              <a:rPr spc="-20" dirty="0">
                <a:latin typeface="Gothic Uralic"/>
                <a:cs typeface="Gothic Uralic"/>
              </a:rPr>
              <a:t>вреда </a:t>
            </a:r>
            <a:r>
              <a:rPr spc="30" dirty="0">
                <a:latin typeface="Gothic Uralic"/>
                <a:cs typeface="Gothic Uralic"/>
              </a:rPr>
              <a:t>жизни </a:t>
            </a:r>
            <a:r>
              <a:rPr spc="5" dirty="0">
                <a:latin typeface="Gothic Uralic"/>
                <a:cs typeface="Gothic Uralic"/>
              </a:rPr>
              <a:t>и </a:t>
            </a:r>
            <a:r>
              <a:rPr spc="-15" dirty="0">
                <a:latin typeface="Gothic Uralic"/>
                <a:cs typeface="Gothic Uralic"/>
              </a:rPr>
              <a:t>здоровью </a:t>
            </a:r>
            <a:r>
              <a:rPr spc="5" dirty="0">
                <a:latin typeface="Gothic Uralic"/>
                <a:cs typeface="Gothic Uralic"/>
              </a:rPr>
              <a:t>граждан  или </a:t>
            </a:r>
            <a:r>
              <a:rPr spc="-5" dirty="0">
                <a:latin typeface="Gothic Uralic"/>
                <a:cs typeface="Gothic Uralic"/>
              </a:rPr>
              <a:t>угроза его </a:t>
            </a:r>
            <a:r>
              <a:rPr spc="10" dirty="0">
                <a:latin typeface="Gothic Uralic"/>
                <a:cs typeface="Gothic Uralic"/>
              </a:rPr>
              <a:t>причинения, </a:t>
            </a:r>
            <a:r>
              <a:rPr spc="20" dirty="0">
                <a:latin typeface="Gothic Uralic"/>
                <a:cs typeface="Gothic Uralic"/>
              </a:rPr>
              <a:t>возникновение </a:t>
            </a:r>
            <a:r>
              <a:rPr spc="-65" dirty="0">
                <a:latin typeface="Gothic Uralic"/>
                <a:cs typeface="Gothic Uralic"/>
              </a:rPr>
              <a:t>ЧС </a:t>
            </a:r>
            <a:r>
              <a:rPr spc="5" dirty="0">
                <a:latin typeface="Gothic Uralic"/>
                <a:cs typeface="Gothic Uralic"/>
              </a:rPr>
              <a:t>природного и </a:t>
            </a:r>
            <a:r>
              <a:rPr spc="15" dirty="0" err="1">
                <a:latin typeface="Gothic Uralic"/>
                <a:cs typeface="Gothic Uralic"/>
              </a:rPr>
              <a:t>техногенного</a:t>
            </a:r>
            <a:r>
              <a:rPr spc="25" dirty="0">
                <a:latin typeface="Gothic Uralic"/>
                <a:cs typeface="Gothic Uralic"/>
              </a:rPr>
              <a:t> </a:t>
            </a:r>
            <a:r>
              <a:rPr dirty="0" err="1">
                <a:latin typeface="Gothic Uralic"/>
                <a:cs typeface="Gothic Uralic"/>
              </a:rPr>
              <a:t>характера</a:t>
            </a:r>
            <a:r>
              <a:rPr dirty="0">
                <a:latin typeface="Gothic Uralic"/>
                <a:cs typeface="Gothic Uralic"/>
              </a:rPr>
              <a:t>)</a:t>
            </a:r>
            <a:r>
              <a:rPr lang="ru-RU" dirty="0">
                <a:latin typeface="Gothic Uralic"/>
                <a:cs typeface="Gothic Uralic"/>
              </a:rPr>
              <a:t> </a:t>
            </a:r>
            <a:r>
              <a:rPr b="1" spc="-110" dirty="0">
                <a:solidFill>
                  <a:srgbClr val="0528A1"/>
                </a:solidFill>
                <a:latin typeface="Verdana"/>
                <a:cs typeface="Verdana"/>
                <a:hlinkClick r:id="rId8"/>
              </a:rPr>
              <a:t>Федеральный </a:t>
            </a:r>
            <a:r>
              <a:rPr b="1" spc="-100" dirty="0">
                <a:solidFill>
                  <a:srgbClr val="0528A1"/>
                </a:solidFill>
                <a:latin typeface="Verdana"/>
                <a:cs typeface="Verdana"/>
                <a:hlinkClick r:id="rId8"/>
              </a:rPr>
              <a:t>закон </a:t>
            </a:r>
            <a:r>
              <a:rPr b="1" spc="-30" dirty="0">
                <a:solidFill>
                  <a:srgbClr val="0528A1"/>
                </a:solidFill>
                <a:latin typeface="Verdana"/>
                <a:cs typeface="Verdana"/>
                <a:hlinkClick r:id="rId8"/>
              </a:rPr>
              <a:t>от </a:t>
            </a:r>
            <a:r>
              <a:rPr b="1" spc="-155" dirty="0">
                <a:solidFill>
                  <a:srgbClr val="0528A1"/>
                </a:solidFill>
                <a:latin typeface="Verdana"/>
                <a:cs typeface="Verdana"/>
                <a:hlinkClick r:id="rId8"/>
              </a:rPr>
              <a:t>01.04.2020 </a:t>
            </a:r>
            <a:r>
              <a:rPr b="1" spc="-200" dirty="0">
                <a:solidFill>
                  <a:srgbClr val="0528A1"/>
                </a:solidFill>
                <a:latin typeface="Verdana"/>
                <a:cs typeface="Verdana"/>
                <a:hlinkClick r:id="rId8"/>
              </a:rPr>
              <a:t>№</a:t>
            </a:r>
            <a:r>
              <a:rPr b="1" spc="-25" dirty="0">
                <a:solidFill>
                  <a:srgbClr val="0528A1"/>
                </a:solidFill>
                <a:latin typeface="Verdana"/>
                <a:cs typeface="Verdana"/>
                <a:hlinkClick r:id="rId8"/>
              </a:rPr>
              <a:t> </a:t>
            </a:r>
            <a:r>
              <a:rPr b="1" spc="-160" dirty="0">
                <a:solidFill>
                  <a:srgbClr val="0528A1"/>
                </a:solidFill>
                <a:latin typeface="Verdana"/>
                <a:cs typeface="Verdana"/>
                <a:hlinkClick r:id="rId8"/>
              </a:rPr>
              <a:t>98-ФЗ</a:t>
            </a:r>
            <a:endParaRPr dirty="0">
              <a:latin typeface="Verdana"/>
              <a:cs typeface="Verdana"/>
            </a:endParaRPr>
          </a:p>
        </p:txBody>
      </p:sp>
      <p:sp>
        <p:nvSpPr>
          <p:cNvPr id="41" name="object 2"/>
          <p:cNvSpPr txBox="1"/>
          <p:nvPr/>
        </p:nvSpPr>
        <p:spPr>
          <a:xfrm>
            <a:off x="618250" y="1008717"/>
            <a:ext cx="10781671" cy="751488"/>
          </a:xfrm>
          <a:prstGeom prst="rect">
            <a:avLst/>
          </a:prstGeom>
        </p:spPr>
        <p:txBody>
          <a:bodyPr vert="horz" wrap="square" lIns="0" tIns="12700" rIns="0" bIns="0" rtlCol="0">
            <a:spAutoFit/>
          </a:bodyPr>
          <a:lstStyle/>
          <a:p>
            <a:pPr marL="33020">
              <a:spcBef>
                <a:spcPts val="100"/>
              </a:spcBef>
            </a:pPr>
            <a:r>
              <a:rPr sz="2400" b="1" spc="-95" dirty="0">
                <a:solidFill>
                  <a:srgbClr val="EF5237"/>
                </a:solidFill>
                <a:latin typeface="Verdana"/>
                <a:cs typeface="Verdana"/>
              </a:rPr>
              <a:t>Проведение плановых и выездных проверок субъектов МСП</a:t>
            </a:r>
          </a:p>
          <a:p>
            <a:pPr marL="33020"/>
            <a:r>
              <a:rPr sz="2400" spc="-95" dirty="0">
                <a:solidFill>
                  <a:srgbClr val="EF5237"/>
                </a:solidFill>
                <a:latin typeface="Verdana"/>
                <a:cs typeface="Verdana"/>
              </a:rPr>
              <a:t>при наступлении обстоятельств непреодолимой силы (</a:t>
            </a:r>
            <a:r>
              <a:rPr sz="2400" spc="-95" dirty="0" err="1">
                <a:solidFill>
                  <a:srgbClr val="EF5237"/>
                </a:solidFill>
                <a:latin typeface="Verdana"/>
                <a:cs typeface="Verdana"/>
              </a:rPr>
              <a:t>коронавирус</a:t>
            </a:r>
            <a:r>
              <a:rPr sz="2400" spc="-95" dirty="0">
                <a:solidFill>
                  <a:srgbClr val="EF5237"/>
                </a:solidFill>
                <a:latin typeface="Verdana"/>
                <a:cs typeface="Verdana"/>
              </a:rPr>
              <a:t>)</a:t>
            </a:r>
          </a:p>
        </p:txBody>
      </p:sp>
      <p:sp>
        <p:nvSpPr>
          <p:cNvPr id="2" name="Прямоугольник 1"/>
          <p:cNvSpPr/>
          <p:nvPr/>
        </p:nvSpPr>
        <p:spPr>
          <a:xfrm>
            <a:off x="618250" y="1967538"/>
            <a:ext cx="7319761" cy="523220"/>
          </a:xfrm>
          <a:prstGeom prst="rect">
            <a:avLst/>
          </a:prstGeom>
        </p:spPr>
        <p:txBody>
          <a:bodyPr wrap="none">
            <a:spAutoFit/>
          </a:bodyPr>
          <a:lstStyle/>
          <a:p>
            <a:pPr marL="12700"/>
            <a:r>
              <a:rPr lang="ru-RU" sz="2800" b="1" spc="-40" dirty="0">
                <a:latin typeface="Gothic Uralic"/>
                <a:cs typeface="Gothic Uralic"/>
              </a:rPr>
              <a:t>Пошаговые действия предпринимателя:</a:t>
            </a:r>
          </a:p>
        </p:txBody>
      </p:sp>
      <p:sp>
        <p:nvSpPr>
          <p:cNvPr id="43" name="object 5"/>
          <p:cNvSpPr txBox="1"/>
          <p:nvPr/>
        </p:nvSpPr>
        <p:spPr>
          <a:xfrm>
            <a:off x="713106" y="3356764"/>
            <a:ext cx="419340" cy="443711"/>
          </a:xfrm>
          <a:prstGeom prst="rect">
            <a:avLst/>
          </a:prstGeom>
        </p:spPr>
        <p:txBody>
          <a:bodyPr vert="horz" wrap="square" lIns="0" tIns="12700" rIns="0" bIns="0" rtlCol="0">
            <a:spAutoFit/>
          </a:bodyPr>
          <a:lstStyle/>
          <a:p>
            <a:pPr marL="12700">
              <a:lnSpc>
                <a:spcPct val="100000"/>
              </a:lnSpc>
              <a:spcBef>
                <a:spcPts val="100"/>
              </a:spcBef>
            </a:pPr>
            <a:r>
              <a:rPr sz="2800" b="1" spc="-70" dirty="0">
                <a:solidFill>
                  <a:srgbClr val="EF5237"/>
                </a:solidFill>
                <a:latin typeface="Arial"/>
                <a:cs typeface="Arial"/>
              </a:rPr>
              <a:t>02</a:t>
            </a:r>
            <a:endParaRPr sz="2800" dirty="0">
              <a:solidFill>
                <a:srgbClr val="EF5237"/>
              </a:solidFill>
              <a:latin typeface="Arial"/>
              <a:cs typeface="Arial"/>
            </a:endParaRPr>
          </a:p>
        </p:txBody>
      </p:sp>
      <p:sp>
        <p:nvSpPr>
          <p:cNvPr id="44" name="object 15"/>
          <p:cNvSpPr txBox="1"/>
          <p:nvPr/>
        </p:nvSpPr>
        <p:spPr>
          <a:xfrm>
            <a:off x="728601" y="4194284"/>
            <a:ext cx="403845" cy="443711"/>
          </a:xfrm>
          <a:prstGeom prst="rect">
            <a:avLst/>
          </a:prstGeom>
        </p:spPr>
        <p:txBody>
          <a:bodyPr vert="horz" wrap="square" lIns="0" tIns="12700" rIns="0" bIns="0" rtlCol="0">
            <a:spAutoFit/>
          </a:bodyPr>
          <a:lstStyle/>
          <a:p>
            <a:pPr marL="12700">
              <a:lnSpc>
                <a:spcPct val="100000"/>
              </a:lnSpc>
              <a:spcBef>
                <a:spcPts val="100"/>
              </a:spcBef>
            </a:pPr>
            <a:r>
              <a:rPr sz="2800" b="1" spc="-70" dirty="0">
                <a:solidFill>
                  <a:srgbClr val="EF5237"/>
                </a:solidFill>
                <a:latin typeface="Arial"/>
                <a:cs typeface="Arial"/>
              </a:rPr>
              <a:t>03</a:t>
            </a:r>
            <a:endParaRPr sz="2800" dirty="0">
              <a:solidFill>
                <a:srgbClr val="EF5237"/>
              </a:solidFill>
              <a:latin typeface="Arial"/>
              <a:cs typeface="Arial"/>
            </a:endParaRPr>
          </a:p>
        </p:txBody>
      </p:sp>
      <p:sp>
        <p:nvSpPr>
          <p:cNvPr id="45" name="object 24"/>
          <p:cNvSpPr txBox="1"/>
          <p:nvPr/>
        </p:nvSpPr>
        <p:spPr>
          <a:xfrm>
            <a:off x="713105" y="4956964"/>
            <a:ext cx="419341" cy="443711"/>
          </a:xfrm>
          <a:prstGeom prst="rect">
            <a:avLst/>
          </a:prstGeom>
        </p:spPr>
        <p:txBody>
          <a:bodyPr vert="horz" wrap="square" lIns="0" tIns="12700" rIns="0" bIns="0" rtlCol="0">
            <a:spAutoFit/>
          </a:bodyPr>
          <a:lstStyle/>
          <a:p>
            <a:pPr marL="12700">
              <a:lnSpc>
                <a:spcPct val="100000"/>
              </a:lnSpc>
              <a:spcBef>
                <a:spcPts val="100"/>
              </a:spcBef>
            </a:pPr>
            <a:r>
              <a:rPr sz="2800" b="1" spc="-70" dirty="0">
                <a:solidFill>
                  <a:srgbClr val="EF5237"/>
                </a:solidFill>
                <a:latin typeface="Arial"/>
                <a:cs typeface="Arial"/>
              </a:rPr>
              <a:t>04</a:t>
            </a:r>
            <a:endParaRPr sz="2800" dirty="0">
              <a:solidFill>
                <a:srgbClr val="EF5237"/>
              </a:solidFill>
              <a:latin typeface="Arial"/>
              <a:cs typeface="Arial"/>
            </a:endParaRPr>
          </a:p>
        </p:txBody>
      </p:sp>
      <p:sp>
        <p:nvSpPr>
          <p:cNvPr id="46" name="object 34"/>
          <p:cNvSpPr txBox="1"/>
          <p:nvPr/>
        </p:nvSpPr>
        <p:spPr>
          <a:xfrm>
            <a:off x="728600" y="6717204"/>
            <a:ext cx="403845" cy="443711"/>
          </a:xfrm>
          <a:prstGeom prst="rect">
            <a:avLst/>
          </a:prstGeom>
        </p:spPr>
        <p:txBody>
          <a:bodyPr vert="horz" wrap="square" lIns="0" tIns="12700" rIns="0" bIns="0" rtlCol="0">
            <a:spAutoFit/>
          </a:bodyPr>
          <a:lstStyle/>
          <a:p>
            <a:pPr marL="12700">
              <a:lnSpc>
                <a:spcPct val="100000"/>
              </a:lnSpc>
              <a:spcBef>
                <a:spcPts val="100"/>
              </a:spcBef>
            </a:pPr>
            <a:r>
              <a:rPr sz="2800" b="1" spc="-70" dirty="0">
                <a:solidFill>
                  <a:srgbClr val="EF5237"/>
                </a:solidFill>
                <a:latin typeface="Arial"/>
                <a:cs typeface="Arial"/>
              </a:rPr>
              <a:t>06</a:t>
            </a:r>
            <a:endParaRPr sz="2800" dirty="0">
              <a:solidFill>
                <a:srgbClr val="EF5237"/>
              </a:solidFill>
              <a:latin typeface="Arial"/>
              <a:cs typeface="Arial"/>
            </a:endParaRPr>
          </a:p>
        </p:txBody>
      </p:sp>
      <p:sp>
        <p:nvSpPr>
          <p:cNvPr id="48" name="object 40"/>
          <p:cNvSpPr txBox="1"/>
          <p:nvPr/>
        </p:nvSpPr>
        <p:spPr>
          <a:xfrm>
            <a:off x="704714" y="5764646"/>
            <a:ext cx="398926" cy="443711"/>
          </a:xfrm>
          <a:prstGeom prst="rect">
            <a:avLst/>
          </a:prstGeom>
        </p:spPr>
        <p:txBody>
          <a:bodyPr vert="horz" wrap="square" lIns="0" tIns="12700" rIns="0" bIns="0" rtlCol="0">
            <a:spAutoFit/>
          </a:bodyPr>
          <a:lstStyle/>
          <a:p>
            <a:pPr marL="12700">
              <a:lnSpc>
                <a:spcPct val="100000"/>
              </a:lnSpc>
              <a:spcBef>
                <a:spcPts val="100"/>
              </a:spcBef>
            </a:pPr>
            <a:r>
              <a:rPr sz="2800" b="1" spc="-70" dirty="0">
                <a:solidFill>
                  <a:srgbClr val="EF5237"/>
                </a:solidFill>
                <a:latin typeface="Arial"/>
                <a:cs typeface="Arial"/>
              </a:rPr>
              <a:t>05</a:t>
            </a:r>
            <a:endParaRPr sz="2800" dirty="0">
              <a:solidFill>
                <a:srgbClr val="EF5237"/>
              </a:solidFill>
              <a:latin typeface="Arial"/>
              <a:cs typeface="Arial"/>
            </a:endParaRPr>
          </a:p>
        </p:txBody>
      </p:sp>
      <p:sp>
        <p:nvSpPr>
          <p:cNvPr id="50" name="object 34"/>
          <p:cNvSpPr txBox="1"/>
          <p:nvPr/>
        </p:nvSpPr>
        <p:spPr>
          <a:xfrm>
            <a:off x="699795" y="2592928"/>
            <a:ext cx="403845" cy="443711"/>
          </a:xfrm>
          <a:prstGeom prst="rect">
            <a:avLst/>
          </a:prstGeom>
        </p:spPr>
        <p:txBody>
          <a:bodyPr vert="horz" wrap="square" lIns="0" tIns="12700" rIns="0" bIns="0" rtlCol="0">
            <a:spAutoFit/>
          </a:bodyPr>
          <a:lstStyle/>
          <a:p>
            <a:pPr marL="12700">
              <a:lnSpc>
                <a:spcPct val="100000"/>
              </a:lnSpc>
              <a:spcBef>
                <a:spcPts val="100"/>
              </a:spcBef>
            </a:pPr>
            <a:r>
              <a:rPr sz="2800" b="1" spc="-70" dirty="0">
                <a:solidFill>
                  <a:srgbClr val="EF5237"/>
                </a:solidFill>
                <a:latin typeface="Arial"/>
                <a:cs typeface="Arial"/>
              </a:rPr>
              <a:t>0</a:t>
            </a:r>
            <a:r>
              <a:rPr lang="ru-RU" sz="2800" b="1" spc="-70" dirty="0">
                <a:solidFill>
                  <a:srgbClr val="EF5237"/>
                </a:solidFill>
                <a:latin typeface="Arial"/>
                <a:cs typeface="Arial"/>
              </a:rPr>
              <a:t>1</a:t>
            </a:r>
            <a:endParaRPr sz="2800" dirty="0">
              <a:solidFill>
                <a:srgbClr val="EF5237"/>
              </a:solidFill>
              <a:latin typeface="Arial"/>
              <a:cs typeface="Arial"/>
            </a:endParaRPr>
          </a:p>
        </p:txBody>
      </p:sp>
      <p:sp>
        <p:nvSpPr>
          <p:cNvPr id="25" name="Прямоугольник 2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4156089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6"/>
          <p:cNvSpPr txBox="1"/>
          <p:nvPr/>
        </p:nvSpPr>
        <p:spPr>
          <a:xfrm>
            <a:off x="674801" y="959850"/>
            <a:ext cx="10588677" cy="1539523"/>
          </a:xfrm>
          <a:prstGeom prst="rect">
            <a:avLst/>
          </a:prstGeom>
        </p:spPr>
        <p:txBody>
          <a:bodyPr vert="horz" wrap="square" lIns="0" tIns="61594" rIns="0" bIns="0" rtlCol="0">
            <a:spAutoFit/>
          </a:bodyPr>
          <a:lstStyle/>
          <a:p>
            <a:pPr marL="12700" marR="5080" algn="just">
              <a:spcBef>
                <a:spcPts val="484"/>
              </a:spcBef>
            </a:pPr>
            <a:r>
              <a:rPr sz="2400" b="1" spc="-95" dirty="0">
                <a:solidFill>
                  <a:srgbClr val="EF5237"/>
                </a:solidFill>
                <a:latin typeface="Verdana"/>
                <a:cs typeface="Verdana"/>
              </a:rPr>
              <a:t>Субсидиарная ответственность собственников и руководителей организаций  за </a:t>
            </a:r>
            <a:r>
              <a:rPr sz="2400" spc="-95" dirty="0">
                <a:solidFill>
                  <a:srgbClr val="EF5237"/>
                </a:solidFill>
                <a:latin typeface="Verdana"/>
                <a:cs typeface="Verdana"/>
              </a:rPr>
              <a:t>действия и по вопросам исполнения обязательств организации в т.ч. в период  моратория на банкротства и после его завершения</a:t>
            </a:r>
          </a:p>
        </p:txBody>
      </p:sp>
      <p:sp>
        <p:nvSpPr>
          <p:cNvPr id="13" name="object 7"/>
          <p:cNvSpPr txBox="1"/>
          <p:nvPr/>
        </p:nvSpPr>
        <p:spPr>
          <a:xfrm>
            <a:off x="1403282" y="5405783"/>
            <a:ext cx="9267977" cy="641841"/>
          </a:xfrm>
          <a:prstGeom prst="rect">
            <a:avLst/>
          </a:prstGeom>
        </p:spPr>
        <p:txBody>
          <a:bodyPr vert="horz" wrap="square" lIns="0" tIns="26034" rIns="0" bIns="0" rtlCol="0">
            <a:spAutoFit/>
          </a:bodyPr>
          <a:lstStyle/>
          <a:p>
            <a:pPr marL="12700" algn="just">
              <a:spcBef>
                <a:spcPts val="204"/>
              </a:spcBef>
            </a:pPr>
            <a:r>
              <a:rPr sz="2000" spc="5" dirty="0">
                <a:latin typeface="Gothic Uralic"/>
                <a:cs typeface="Gothic Uralic"/>
              </a:rPr>
              <a:t>Заявления, </a:t>
            </a:r>
            <a:r>
              <a:rPr sz="2000" spc="25" dirty="0">
                <a:latin typeface="Gothic Uralic"/>
                <a:cs typeface="Gothic Uralic"/>
              </a:rPr>
              <a:t>поданные </a:t>
            </a:r>
            <a:r>
              <a:rPr sz="2000" spc="-10" dirty="0">
                <a:latin typeface="Gothic Uralic"/>
                <a:cs typeface="Gothic Uralic"/>
              </a:rPr>
              <a:t>в </a:t>
            </a:r>
            <a:r>
              <a:rPr sz="2000" spc="35" dirty="0">
                <a:latin typeface="Gothic Uralic"/>
                <a:cs typeface="Gothic Uralic"/>
              </a:rPr>
              <a:t>рамках </a:t>
            </a:r>
            <a:r>
              <a:rPr sz="2000" spc="10" dirty="0">
                <a:latin typeface="Gothic Uralic"/>
                <a:cs typeface="Gothic Uralic"/>
              </a:rPr>
              <a:t>уже </a:t>
            </a:r>
            <a:r>
              <a:rPr sz="2000" spc="15" dirty="0">
                <a:latin typeface="Gothic Uralic"/>
                <a:cs typeface="Gothic Uralic"/>
              </a:rPr>
              <a:t>возбуждённых </a:t>
            </a:r>
            <a:r>
              <a:rPr sz="2000" spc="10" dirty="0">
                <a:latin typeface="Gothic Uralic"/>
                <a:cs typeface="Gothic Uralic"/>
              </a:rPr>
              <a:t>процедур </a:t>
            </a:r>
            <a:r>
              <a:rPr sz="2000" spc="-10" dirty="0">
                <a:latin typeface="Gothic Uralic"/>
                <a:cs typeface="Gothic Uralic"/>
              </a:rPr>
              <a:t>в </a:t>
            </a:r>
            <a:r>
              <a:rPr sz="2000" spc="-20" dirty="0">
                <a:latin typeface="Gothic Uralic"/>
                <a:cs typeface="Gothic Uralic"/>
              </a:rPr>
              <a:t>делах </a:t>
            </a:r>
            <a:r>
              <a:rPr sz="2000" spc="-5" dirty="0">
                <a:latin typeface="Gothic Uralic"/>
                <a:cs typeface="Gothic Uralic"/>
              </a:rPr>
              <a:t>о </a:t>
            </a:r>
            <a:r>
              <a:rPr sz="2000" spc="10" dirty="0">
                <a:latin typeface="Gothic Uralic"/>
                <a:cs typeface="Gothic Uralic"/>
              </a:rPr>
              <a:t>банкротстве, </a:t>
            </a:r>
            <a:r>
              <a:rPr sz="2000" spc="40" dirty="0" err="1">
                <a:latin typeface="Gothic Uralic"/>
                <a:cs typeface="Gothic Uralic"/>
              </a:rPr>
              <a:t>не</a:t>
            </a:r>
            <a:r>
              <a:rPr sz="2000" spc="120" dirty="0">
                <a:latin typeface="Gothic Uralic"/>
                <a:cs typeface="Gothic Uralic"/>
              </a:rPr>
              <a:t> </a:t>
            </a:r>
            <a:r>
              <a:rPr sz="2000" spc="5" dirty="0" err="1">
                <a:latin typeface="Gothic Uralic"/>
                <a:cs typeface="Gothic Uralic"/>
              </a:rPr>
              <a:t>подлежат</a:t>
            </a:r>
            <a:r>
              <a:rPr lang="ru-RU" sz="2000" dirty="0">
                <a:latin typeface="Gothic Uralic"/>
                <a:cs typeface="Gothic Uralic"/>
              </a:rPr>
              <a:t> </a:t>
            </a:r>
            <a:r>
              <a:rPr sz="2000" spc="15" dirty="0" err="1">
                <a:latin typeface="Gothic Uralic"/>
                <a:cs typeface="Gothic Uralic"/>
              </a:rPr>
              <a:t>мораторию</a:t>
            </a:r>
            <a:r>
              <a:rPr sz="2000" spc="15" dirty="0">
                <a:latin typeface="Gothic Uralic"/>
                <a:cs typeface="Gothic Uralic"/>
              </a:rPr>
              <a:t>.</a:t>
            </a:r>
            <a:endParaRPr sz="2000" dirty="0">
              <a:latin typeface="Gothic Uralic"/>
              <a:cs typeface="Gothic Uralic"/>
            </a:endParaRPr>
          </a:p>
        </p:txBody>
      </p:sp>
      <p:sp>
        <p:nvSpPr>
          <p:cNvPr id="15" name="object 9"/>
          <p:cNvSpPr txBox="1"/>
          <p:nvPr/>
        </p:nvSpPr>
        <p:spPr>
          <a:xfrm>
            <a:off x="1403283" y="2840654"/>
            <a:ext cx="9321793" cy="1243289"/>
          </a:xfrm>
          <a:prstGeom prst="rect">
            <a:avLst/>
          </a:prstGeom>
        </p:spPr>
        <p:txBody>
          <a:bodyPr vert="horz" wrap="square" lIns="0" tIns="12065" rIns="0" bIns="0" rtlCol="0">
            <a:spAutoFit/>
          </a:bodyPr>
          <a:lstStyle/>
          <a:p>
            <a:pPr marL="12700" algn="just">
              <a:spcBef>
                <a:spcPts val="95"/>
              </a:spcBef>
            </a:pPr>
            <a:r>
              <a:rPr sz="2000" spc="5" dirty="0">
                <a:latin typeface="Gothic Uralic"/>
                <a:cs typeface="Gothic Uralic"/>
              </a:rPr>
              <a:t>Российский правопорядок </a:t>
            </a:r>
            <a:r>
              <a:rPr sz="2000" spc="10" dirty="0">
                <a:latin typeface="Gothic Uralic"/>
                <a:cs typeface="Gothic Uralic"/>
              </a:rPr>
              <a:t>предусматривает </a:t>
            </a:r>
            <a:r>
              <a:rPr sz="2000" spc="35" dirty="0">
                <a:latin typeface="Gothic Uralic"/>
                <a:cs typeface="Gothic Uralic"/>
              </a:rPr>
              <a:t>возможность </a:t>
            </a:r>
            <a:r>
              <a:rPr sz="2000" dirty="0">
                <a:latin typeface="Gothic Uralic"/>
                <a:cs typeface="Gothic Uralic"/>
              </a:rPr>
              <a:t>обратиться </a:t>
            </a:r>
            <a:r>
              <a:rPr sz="2000" spc="-5" dirty="0">
                <a:latin typeface="Gothic Uralic"/>
                <a:cs typeface="Gothic Uralic"/>
              </a:rPr>
              <a:t>с </a:t>
            </a:r>
            <a:r>
              <a:rPr sz="2000" spc="25" dirty="0">
                <a:latin typeface="Gothic Uralic"/>
                <a:cs typeface="Gothic Uralic"/>
              </a:rPr>
              <a:t>заявлением </a:t>
            </a:r>
            <a:r>
              <a:rPr sz="2000" spc="-5" dirty="0">
                <a:latin typeface="Gothic Uralic"/>
                <a:cs typeface="Gothic Uralic"/>
              </a:rPr>
              <a:t>о</a:t>
            </a:r>
            <a:r>
              <a:rPr sz="2000" spc="10" dirty="0">
                <a:latin typeface="Gothic Uralic"/>
                <a:cs typeface="Gothic Uralic"/>
              </a:rPr>
              <a:t> </a:t>
            </a:r>
            <a:r>
              <a:rPr sz="2000" spc="10" dirty="0" err="1">
                <a:latin typeface="Gothic Uralic"/>
                <a:cs typeface="Gothic Uralic"/>
              </a:rPr>
              <a:t>привлечении</a:t>
            </a:r>
            <a:r>
              <a:rPr lang="ru-RU" sz="2000" dirty="0">
                <a:latin typeface="Gothic Uralic"/>
                <a:cs typeface="Gothic Uralic"/>
              </a:rPr>
              <a:t> </a:t>
            </a:r>
            <a:r>
              <a:rPr sz="2000" spc="-10" dirty="0" err="1">
                <a:latin typeface="Gothic Uralic"/>
                <a:cs typeface="Gothic Uralic"/>
              </a:rPr>
              <a:t>руководителя</a:t>
            </a:r>
            <a:r>
              <a:rPr sz="2000" spc="-10" dirty="0">
                <a:latin typeface="Gothic Uralic"/>
                <a:cs typeface="Gothic Uralic"/>
              </a:rPr>
              <a:t> </a:t>
            </a:r>
            <a:r>
              <a:rPr sz="2000" spc="50" dirty="0">
                <a:latin typeface="Gothic Uralic"/>
                <a:cs typeface="Gothic Uralic"/>
              </a:rPr>
              <a:t>к </a:t>
            </a:r>
            <a:r>
              <a:rPr sz="2000" dirty="0">
                <a:latin typeface="Gothic Uralic"/>
                <a:cs typeface="Gothic Uralic"/>
              </a:rPr>
              <a:t>субсидиарной </a:t>
            </a:r>
            <a:r>
              <a:rPr sz="2000" spc="15" dirty="0">
                <a:latin typeface="Gothic Uralic"/>
                <a:cs typeface="Gothic Uralic"/>
              </a:rPr>
              <a:t>ответственности </a:t>
            </a:r>
            <a:r>
              <a:rPr sz="2000" spc="30" dirty="0">
                <a:latin typeface="Gothic Uralic"/>
                <a:cs typeface="Gothic Uralic"/>
              </a:rPr>
              <a:t>как </a:t>
            </a:r>
            <a:r>
              <a:rPr sz="2000" spc="-10" dirty="0">
                <a:latin typeface="Gothic Uralic"/>
                <a:cs typeface="Gothic Uralic"/>
              </a:rPr>
              <a:t>в </a:t>
            </a:r>
            <a:r>
              <a:rPr sz="2000" spc="35" dirty="0">
                <a:latin typeface="Gothic Uralic"/>
                <a:cs typeface="Gothic Uralic"/>
              </a:rPr>
              <a:t>рамках </a:t>
            </a:r>
            <a:r>
              <a:rPr sz="2000" spc="15" dirty="0">
                <a:latin typeface="Gothic Uralic"/>
                <a:cs typeface="Gothic Uralic"/>
              </a:rPr>
              <a:t>процедуры </a:t>
            </a:r>
            <a:r>
              <a:rPr sz="2000" spc="10" dirty="0">
                <a:latin typeface="Gothic Uralic"/>
                <a:cs typeface="Gothic Uralic"/>
              </a:rPr>
              <a:t>банкротства, </a:t>
            </a:r>
            <a:r>
              <a:rPr sz="2000" spc="20" dirty="0">
                <a:latin typeface="Gothic Uralic"/>
                <a:cs typeface="Gothic Uralic"/>
              </a:rPr>
              <a:t>так </a:t>
            </a:r>
            <a:r>
              <a:rPr sz="2000" spc="5" dirty="0">
                <a:latin typeface="Gothic Uralic"/>
                <a:cs typeface="Gothic Uralic"/>
              </a:rPr>
              <a:t>и </a:t>
            </a:r>
            <a:r>
              <a:rPr sz="2000" spc="10" dirty="0">
                <a:latin typeface="Gothic Uralic"/>
                <a:cs typeface="Gothic Uralic"/>
              </a:rPr>
              <a:t>после  </a:t>
            </a:r>
            <a:r>
              <a:rPr sz="2000" spc="20" dirty="0">
                <a:latin typeface="Gothic Uralic"/>
                <a:cs typeface="Gothic Uralic"/>
              </a:rPr>
              <a:t>завершения конкурсного</a:t>
            </a:r>
            <a:r>
              <a:rPr sz="2000" spc="-5" dirty="0">
                <a:latin typeface="Gothic Uralic"/>
                <a:cs typeface="Gothic Uralic"/>
              </a:rPr>
              <a:t> </a:t>
            </a:r>
            <a:r>
              <a:rPr sz="2000" dirty="0">
                <a:latin typeface="Gothic Uralic"/>
                <a:cs typeface="Gothic Uralic"/>
              </a:rPr>
              <a:t>производства.</a:t>
            </a:r>
          </a:p>
        </p:txBody>
      </p:sp>
      <p:sp>
        <p:nvSpPr>
          <p:cNvPr id="18" name="object 12"/>
          <p:cNvSpPr txBox="1"/>
          <p:nvPr/>
        </p:nvSpPr>
        <p:spPr>
          <a:xfrm>
            <a:off x="1403283" y="4425224"/>
            <a:ext cx="9267977" cy="639278"/>
          </a:xfrm>
          <a:prstGeom prst="rect">
            <a:avLst/>
          </a:prstGeom>
        </p:spPr>
        <p:txBody>
          <a:bodyPr vert="horz" wrap="square" lIns="0" tIns="23495" rIns="0" bIns="0" rtlCol="0">
            <a:spAutoFit/>
          </a:bodyPr>
          <a:lstStyle/>
          <a:p>
            <a:pPr marL="12700" marR="5080" algn="just">
              <a:spcBef>
                <a:spcPts val="185"/>
              </a:spcBef>
            </a:pPr>
            <a:r>
              <a:rPr sz="2000" spc="15" dirty="0">
                <a:latin typeface="Gothic Uralic"/>
                <a:cs typeface="Gothic Uralic"/>
              </a:rPr>
              <a:t>Также </a:t>
            </a:r>
            <a:r>
              <a:rPr sz="2000" spc="35" dirty="0">
                <a:latin typeface="Gothic Uralic"/>
                <a:cs typeface="Gothic Uralic"/>
              </a:rPr>
              <a:t>возможна </a:t>
            </a:r>
            <a:r>
              <a:rPr sz="2000" spc="5" dirty="0">
                <a:latin typeface="Gothic Uralic"/>
                <a:cs typeface="Gothic Uralic"/>
              </a:rPr>
              <a:t>и </a:t>
            </a:r>
            <a:r>
              <a:rPr sz="2000" spc="20" dirty="0">
                <a:latin typeface="Gothic Uralic"/>
                <a:cs typeface="Gothic Uralic"/>
              </a:rPr>
              <a:t>внебанкротная </a:t>
            </a:r>
            <a:r>
              <a:rPr sz="2000" spc="-5" dirty="0">
                <a:latin typeface="Gothic Uralic"/>
                <a:cs typeface="Gothic Uralic"/>
              </a:rPr>
              <a:t>субсидиарная </a:t>
            </a:r>
            <a:r>
              <a:rPr sz="2000" spc="15" dirty="0">
                <a:latin typeface="Gothic Uralic"/>
                <a:cs typeface="Gothic Uralic"/>
              </a:rPr>
              <a:t>ответственность (п. </a:t>
            </a:r>
            <a:r>
              <a:rPr sz="2000" spc="-5" dirty="0">
                <a:latin typeface="Gothic Uralic"/>
                <a:cs typeface="Gothic Uralic"/>
              </a:rPr>
              <a:t>3.1 </a:t>
            </a:r>
            <a:r>
              <a:rPr sz="2000" spc="5" dirty="0">
                <a:latin typeface="Gothic Uralic"/>
                <a:cs typeface="Gothic Uralic"/>
              </a:rPr>
              <a:t>ст. </a:t>
            </a:r>
            <a:r>
              <a:rPr sz="2000" dirty="0">
                <a:latin typeface="Gothic Uralic"/>
                <a:cs typeface="Gothic Uralic"/>
              </a:rPr>
              <a:t>3 </a:t>
            </a:r>
            <a:r>
              <a:rPr sz="2000" spc="-10" dirty="0">
                <a:latin typeface="Gothic Uralic"/>
                <a:cs typeface="Gothic Uralic"/>
              </a:rPr>
              <a:t>Федерального </a:t>
            </a:r>
            <a:r>
              <a:rPr sz="2000" spc="20" dirty="0">
                <a:latin typeface="Gothic Uralic"/>
                <a:cs typeface="Gothic Uralic"/>
              </a:rPr>
              <a:t>закона </a:t>
            </a:r>
            <a:r>
              <a:rPr sz="2000" dirty="0">
                <a:latin typeface="Gothic Uralic"/>
                <a:cs typeface="Gothic Uralic"/>
              </a:rPr>
              <a:t>об  </a:t>
            </a:r>
            <a:r>
              <a:rPr sz="2000" spc="20" dirty="0">
                <a:latin typeface="Gothic Uralic"/>
                <a:cs typeface="Gothic Uralic"/>
              </a:rPr>
              <a:t>Обществах </a:t>
            </a:r>
            <a:r>
              <a:rPr sz="2000" dirty="0">
                <a:latin typeface="Gothic Uralic"/>
                <a:cs typeface="Gothic Uralic"/>
              </a:rPr>
              <a:t>с </a:t>
            </a:r>
            <a:r>
              <a:rPr sz="2000" spc="15" dirty="0">
                <a:latin typeface="Gothic Uralic"/>
                <a:cs typeface="Gothic Uralic"/>
              </a:rPr>
              <a:t>ограниченной</a:t>
            </a:r>
            <a:r>
              <a:rPr sz="2000" spc="-45" dirty="0">
                <a:latin typeface="Gothic Uralic"/>
                <a:cs typeface="Gothic Uralic"/>
              </a:rPr>
              <a:t> </a:t>
            </a:r>
            <a:r>
              <a:rPr sz="2000" spc="10" dirty="0">
                <a:latin typeface="Gothic Uralic"/>
                <a:cs typeface="Gothic Uralic"/>
              </a:rPr>
              <a:t>ответственностью).</a:t>
            </a:r>
            <a:endParaRPr sz="2000" dirty="0">
              <a:latin typeface="Gothic Uralic"/>
              <a:cs typeface="Gothic Uralic"/>
            </a:endParaRPr>
          </a:p>
        </p:txBody>
      </p:sp>
      <p:sp>
        <p:nvSpPr>
          <p:cNvPr id="33" name="object 8"/>
          <p:cNvSpPr txBox="1"/>
          <p:nvPr/>
        </p:nvSpPr>
        <p:spPr>
          <a:xfrm>
            <a:off x="668785" y="6772275"/>
            <a:ext cx="12652973" cy="3860031"/>
          </a:xfrm>
          <a:prstGeom prst="rect">
            <a:avLst/>
          </a:prstGeom>
        </p:spPr>
        <p:txBody>
          <a:bodyPr vert="horz" wrap="square" lIns="0" tIns="12700" rIns="0" bIns="0" rtlCol="0">
            <a:spAutoFit/>
          </a:bodyPr>
          <a:lstStyle/>
          <a:p>
            <a:pPr marL="12700" marR="6350" algn="just">
              <a:lnSpc>
                <a:spcPct val="100000"/>
              </a:lnSpc>
              <a:spcBef>
                <a:spcPts val="100"/>
              </a:spcBef>
            </a:pPr>
            <a:r>
              <a:rPr dirty="0">
                <a:latin typeface="Gothic Uralic"/>
                <a:cs typeface="Gothic Uralic"/>
              </a:rPr>
              <a:t>В </a:t>
            </a:r>
            <a:r>
              <a:rPr spc="30" dirty="0">
                <a:latin typeface="Gothic Uralic"/>
                <a:cs typeface="Gothic Uralic"/>
              </a:rPr>
              <a:t>каждом </a:t>
            </a:r>
            <a:r>
              <a:rPr spc="40" dirty="0">
                <a:latin typeface="Gothic Uralic"/>
                <a:cs typeface="Gothic Uralic"/>
              </a:rPr>
              <a:t>конкретном </a:t>
            </a:r>
            <a:r>
              <a:rPr spc="-15" dirty="0">
                <a:latin typeface="Gothic Uralic"/>
                <a:cs typeface="Gothic Uralic"/>
              </a:rPr>
              <a:t>случае </a:t>
            </a:r>
            <a:r>
              <a:rPr spc="10" dirty="0">
                <a:latin typeface="Gothic Uralic"/>
                <a:cs typeface="Gothic Uralic"/>
              </a:rPr>
              <a:t>вопрос решается </a:t>
            </a:r>
            <a:r>
              <a:rPr spc="-5" dirty="0">
                <a:latin typeface="Gothic Uralic"/>
                <a:cs typeface="Gothic Uralic"/>
              </a:rPr>
              <a:t>индивидуально </a:t>
            </a:r>
            <a:r>
              <a:rPr spc="5" dirty="0">
                <a:latin typeface="Gothic Uralic"/>
                <a:cs typeface="Gothic Uralic"/>
              </a:rPr>
              <a:t>и </a:t>
            </a:r>
            <a:r>
              <a:rPr spc="-5" dirty="0">
                <a:latin typeface="Gothic Uralic"/>
                <a:cs typeface="Gothic Uralic"/>
              </a:rPr>
              <a:t>во </a:t>
            </a:r>
            <a:r>
              <a:rPr spc="65" dirty="0">
                <a:latin typeface="Gothic Uralic"/>
                <a:cs typeface="Gothic Uralic"/>
              </a:rPr>
              <a:t>многом </a:t>
            </a:r>
            <a:r>
              <a:rPr b="1" spc="-90" dirty="0">
                <a:latin typeface="Verdana"/>
                <a:cs typeface="Verdana"/>
              </a:rPr>
              <a:t>зависит </a:t>
            </a:r>
            <a:r>
              <a:rPr b="1" spc="-40" dirty="0">
                <a:latin typeface="Verdana"/>
                <a:cs typeface="Verdana"/>
              </a:rPr>
              <a:t>от </a:t>
            </a:r>
            <a:r>
              <a:rPr b="1" spc="-145" dirty="0">
                <a:latin typeface="Verdana"/>
                <a:cs typeface="Verdana"/>
              </a:rPr>
              <a:t>наличия </a:t>
            </a:r>
            <a:r>
              <a:rPr b="1" spc="-100" dirty="0">
                <a:latin typeface="Verdana"/>
                <a:cs typeface="Verdana"/>
              </a:rPr>
              <a:t>представленных  </a:t>
            </a:r>
            <a:r>
              <a:rPr b="1" spc="-80" dirty="0">
                <a:latin typeface="Verdana"/>
                <a:cs typeface="Verdana"/>
              </a:rPr>
              <a:t>доказательств </a:t>
            </a:r>
            <a:r>
              <a:rPr b="1" spc="-175" dirty="0">
                <a:latin typeface="Verdana"/>
                <a:cs typeface="Verdana"/>
              </a:rPr>
              <a:t>в </a:t>
            </a:r>
            <a:r>
              <a:rPr b="1" spc="-30" dirty="0">
                <a:latin typeface="Verdana"/>
                <a:cs typeface="Verdana"/>
              </a:rPr>
              <a:t>суде</a:t>
            </a:r>
            <a:r>
              <a:rPr spc="-30" dirty="0">
                <a:latin typeface="Gothic Uralic"/>
                <a:cs typeface="Gothic Uralic"/>
              </a:rPr>
              <a:t>. </a:t>
            </a:r>
            <a:r>
              <a:rPr dirty="0">
                <a:latin typeface="Gothic Uralic"/>
                <a:cs typeface="Gothic Uralic"/>
              </a:rPr>
              <a:t>В </a:t>
            </a:r>
            <a:r>
              <a:rPr spc="15" dirty="0">
                <a:latin typeface="Gothic Uralic"/>
                <a:cs typeface="Gothic Uralic"/>
              </a:rPr>
              <a:t>таких </a:t>
            </a:r>
            <a:r>
              <a:rPr spc="-15" dirty="0">
                <a:latin typeface="Gothic Uralic"/>
                <a:cs typeface="Gothic Uralic"/>
              </a:rPr>
              <a:t>случаях </a:t>
            </a:r>
            <a:r>
              <a:rPr spc="40" dirty="0">
                <a:latin typeface="Gothic Uralic"/>
                <a:cs typeface="Gothic Uralic"/>
              </a:rPr>
              <a:t>на </a:t>
            </a:r>
            <a:r>
              <a:rPr spc="-5" dirty="0">
                <a:latin typeface="Gothic Uralic"/>
                <a:cs typeface="Gothic Uralic"/>
              </a:rPr>
              <a:t>заявителя </a:t>
            </a:r>
            <a:r>
              <a:rPr dirty="0">
                <a:latin typeface="Gothic Uralic"/>
                <a:cs typeface="Gothic Uralic"/>
              </a:rPr>
              <a:t>возлагается </a:t>
            </a:r>
            <a:r>
              <a:rPr spc="15" dirty="0">
                <a:latin typeface="Gothic Uralic"/>
                <a:cs typeface="Gothic Uralic"/>
              </a:rPr>
              <a:t>обязанность </a:t>
            </a:r>
            <a:r>
              <a:rPr dirty="0">
                <a:latin typeface="Gothic Uralic"/>
                <a:cs typeface="Gothic Uralic"/>
              </a:rPr>
              <a:t>доказать </a:t>
            </a:r>
            <a:r>
              <a:rPr spc="5" dirty="0">
                <a:latin typeface="Gothic Uralic"/>
                <a:cs typeface="Gothic Uralic"/>
              </a:rPr>
              <a:t>отсутствие </a:t>
            </a:r>
            <a:r>
              <a:rPr dirty="0">
                <a:latin typeface="Gothic Uralic"/>
                <a:cs typeface="Gothic Uralic"/>
              </a:rPr>
              <a:t>наличия </a:t>
            </a:r>
            <a:r>
              <a:rPr spc="95" dirty="0">
                <a:latin typeface="Gothic Uralic"/>
                <a:cs typeface="Gothic Uralic"/>
              </a:rPr>
              <a:t>факта  </a:t>
            </a:r>
            <a:r>
              <a:rPr dirty="0">
                <a:latin typeface="Gothic Uralic"/>
                <a:cs typeface="Gothic Uralic"/>
              </a:rPr>
              <a:t>обстоятельств </a:t>
            </a:r>
            <a:r>
              <a:rPr spc="15" dirty="0">
                <a:latin typeface="Gothic Uralic"/>
                <a:cs typeface="Gothic Uralic"/>
              </a:rPr>
              <a:t>непреодолимой </a:t>
            </a:r>
            <a:r>
              <a:rPr spc="10" dirty="0">
                <a:latin typeface="Gothic Uralic"/>
                <a:cs typeface="Gothic Uralic"/>
              </a:rPr>
              <a:t>силы.</a:t>
            </a:r>
            <a:endParaRPr dirty="0">
              <a:latin typeface="Gothic Uralic"/>
              <a:cs typeface="Gothic Uralic"/>
            </a:endParaRPr>
          </a:p>
          <a:p>
            <a:pPr marL="12700" marR="5080" algn="just"/>
            <a:r>
              <a:rPr dirty="0">
                <a:latin typeface="Gothic Uralic"/>
                <a:cs typeface="Gothic Uralic"/>
              </a:rPr>
              <a:t>При </a:t>
            </a:r>
            <a:r>
              <a:rPr spc="50" dirty="0">
                <a:latin typeface="Gothic Uralic"/>
                <a:cs typeface="Gothic Uralic"/>
              </a:rPr>
              <a:t>этом </a:t>
            </a:r>
            <a:r>
              <a:rPr spc="-10" dirty="0">
                <a:latin typeface="Gothic Uralic"/>
                <a:cs typeface="Gothic Uralic"/>
              </a:rPr>
              <a:t>в </a:t>
            </a:r>
            <a:r>
              <a:rPr spc="35" dirty="0">
                <a:latin typeface="Gothic Uralic"/>
                <a:cs typeface="Gothic Uralic"/>
              </a:rPr>
              <a:t>защиту </a:t>
            </a:r>
            <a:r>
              <a:rPr spc="15" dirty="0">
                <a:latin typeface="Gothic Uralic"/>
                <a:cs typeface="Gothic Uralic"/>
              </a:rPr>
              <a:t>собственников </a:t>
            </a:r>
            <a:r>
              <a:rPr spc="5" dirty="0">
                <a:latin typeface="Gothic Uralic"/>
                <a:cs typeface="Gothic Uralic"/>
              </a:rPr>
              <a:t>и </a:t>
            </a:r>
            <a:r>
              <a:rPr spc="-5" dirty="0">
                <a:latin typeface="Gothic Uralic"/>
                <a:cs typeface="Gothic Uralic"/>
              </a:rPr>
              <a:t>руководителей </a:t>
            </a:r>
            <a:r>
              <a:rPr spc="15" dirty="0">
                <a:latin typeface="Gothic Uralic"/>
                <a:cs typeface="Gothic Uralic"/>
              </a:rPr>
              <a:t>организаций </a:t>
            </a:r>
            <a:r>
              <a:rPr spc="25" dirty="0">
                <a:latin typeface="Gothic Uralic"/>
                <a:cs typeface="Gothic Uralic"/>
              </a:rPr>
              <a:t>последним </a:t>
            </a:r>
            <a:r>
              <a:rPr b="1" spc="-55" dirty="0">
                <a:latin typeface="Verdana"/>
                <a:cs typeface="Verdana"/>
              </a:rPr>
              <a:t>следует </a:t>
            </a:r>
            <a:r>
              <a:rPr b="1" spc="-65" dirty="0">
                <a:latin typeface="Verdana"/>
                <a:cs typeface="Verdana"/>
              </a:rPr>
              <a:t>обратиться </a:t>
            </a:r>
            <a:r>
              <a:rPr b="1" spc="-175" dirty="0">
                <a:latin typeface="Verdana"/>
                <a:cs typeface="Verdana"/>
              </a:rPr>
              <a:t>в </a:t>
            </a:r>
            <a:r>
              <a:rPr b="1" spc="-240" dirty="0">
                <a:latin typeface="Verdana"/>
                <a:cs typeface="Verdana"/>
              </a:rPr>
              <a:t>ТПП</a:t>
            </a:r>
            <a:r>
              <a:rPr b="1" spc="-195" dirty="0">
                <a:latin typeface="Verdana"/>
                <a:cs typeface="Verdana"/>
              </a:rPr>
              <a:t>  </a:t>
            </a:r>
            <a:r>
              <a:rPr b="1" spc="50" dirty="0">
                <a:latin typeface="Verdana"/>
                <a:cs typeface="Verdana"/>
              </a:rPr>
              <a:t>с </a:t>
            </a:r>
            <a:r>
              <a:rPr b="1" spc="-120" dirty="0">
                <a:latin typeface="Verdana"/>
                <a:cs typeface="Verdana"/>
              </a:rPr>
              <a:t>заявлением </a:t>
            </a:r>
            <a:r>
              <a:rPr b="1" spc="-60" dirty="0">
                <a:latin typeface="Verdana"/>
                <a:cs typeface="Verdana"/>
              </a:rPr>
              <a:t>о </a:t>
            </a:r>
            <a:r>
              <a:rPr b="1" spc="-130" dirty="0">
                <a:latin typeface="Verdana"/>
                <a:cs typeface="Verdana"/>
              </a:rPr>
              <a:t>получении </a:t>
            </a:r>
            <a:r>
              <a:rPr b="1" spc="-140" dirty="0">
                <a:latin typeface="Verdana"/>
                <a:cs typeface="Verdana"/>
              </a:rPr>
              <a:t>заключения </a:t>
            </a:r>
            <a:r>
              <a:rPr b="1" spc="-60" dirty="0">
                <a:latin typeface="Verdana"/>
                <a:cs typeface="Verdana"/>
              </a:rPr>
              <a:t>об </a:t>
            </a:r>
            <a:r>
              <a:rPr b="1" spc="-70" dirty="0">
                <a:latin typeface="Verdana"/>
                <a:cs typeface="Verdana"/>
              </a:rPr>
              <a:t>обстоятельствах </a:t>
            </a:r>
            <a:r>
              <a:rPr b="1" spc="-90" dirty="0">
                <a:latin typeface="Verdana"/>
                <a:cs typeface="Verdana"/>
              </a:rPr>
              <a:t>непреодолимой</a:t>
            </a:r>
            <a:r>
              <a:rPr b="1" spc="-204" dirty="0">
                <a:latin typeface="Verdana"/>
                <a:cs typeface="Verdana"/>
              </a:rPr>
              <a:t> </a:t>
            </a:r>
            <a:r>
              <a:rPr b="1" spc="-105" dirty="0" err="1">
                <a:latin typeface="Verdana"/>
                <a:cs typeface="Verdana"/>
              </a:rPr>
              <a:t>силы</a:t>
            </a:r>
            <a:r>
              <a:rPr spc="-105" dirty="0" smtClean="0">
                <a:latin typeface="Gothic Uralic"/>
                <a:cs typeface="Gothic Uralic"/>
              </a:rPr>
              <a:t>.</a:t>
            </a:r>
            <a:r>
              <a:rPr lang="ru-RU" spc="-105" dirty="0" smtClean="0">
                <a:latin typeface="Gothic Uralic"/>
                <a:cs typeface="Gothic Uralic"/>
              </a:rPr>
              <a:t> </a:t>
            </a:r>
          </a:p>
          <a:p>
            <a:pPr marL="12700" marR="5080" algn="just"/>
            <a:r>
              <a:rPr lang="ru-RU" dirty="0" smtClean="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Телефон ТПП: +7 (8182) 20-42-14; сайт: </a:t>
            </a:r>
            <a:r>
              <a:rPr lang="en-US" dirty="0">
                <a:latin typeface="Arial" panose="020B0604020202020204" pitchFamily="34" charset="0"/>
                <a:cs typeface="Arial" panose="020B0604020202020204" pitchFamily="34" charset="0"/>
                <a:hlinkClick r:id="rId3" action="ppaction://hlinkfile"/>
              </a:rPr>
              <a:t>arkhangelsk.tpprf.ru/</a:t>
            </a:r>
            <a:r>
              <a:rPr lang="en-US" dirty="0" err="1">
                <a:latin typeface="Arial" panose="020B0604020202020204" pitchFamily="34" charset="0"/>
                <a:cs typeface="Arial" panose="020B0604020202020204" pitchFamily="34" charset="0"/>
                <a:hlinkClick r:id="rId3" action="ppaction://hlinkfile"/>
              </a:rPr>
              <a:t>ru</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12700" marR="5080" algn="just">
              <a:lnSpc>
                <a:spcPct val="100000"/>
              </a:lnSpc>
            </a:pPr>
            <a:endParaRPr lang="ru-RU" dirty="0">
              <a:latin typeface="Gothic Uralic"/>
              <a:cs typeface="Gothic Uralic"/>
            </a:endParaRPr>
          </a:p>
          <a:p>
            <a:pPr marL="12700" marR="5080" algn="just">
              <a:lnSpc>
                <a:spcPct val="100000"/>
              </a:lnSpc>
            </a:pPr>
            <a:r>
              <a:rPr lang="ru-RU" b="1" spc="-65" dirty="0">
                <a:latin typeface="Verdana"/>
              </a:rPr>
              <a:t>Принять во внимание: </a:t>
            </a:r>
            <a:r>
              <a:rPr lang="ru-RU" dirty="0">
                <a:hlinkClick r:id="rId4"/>
              </a:rPr>
              <a:t>Указ Губернатора Архангельской области от 17 марта 2020 г. № 28-у </a:t>
            </a:r>
            <a:r>
              <a:rPr lang="ru-RU" dirty="0">
                <a:latin typeface="Gothic Uralic"/>
              </a:rPr>
              <a:t>о введении  режима повышенной готовности; Совместное письмо Минфина России от 03.04.2020 № 24-06-05/26578, МЧС России от 03.04.2020 № 219-АГ-70, ФАС России от 03.04.2020 № МЕ/28039/20 об осуществлении закупок товара,  работы, услуги для обеспечения государственных и муниципальных нужд в связи с распространением новой </a:t>
            </a:r>
            <a:r>
              <a:rPr lang="ru-RU" dirty="0" err="1">
                <a:latin typeface="Gothic Uralic"/>
              </a:rPr>
              <a:t>коронавирусной</a:t>
            </a:r>
            <a:r>
              <a:rPr lang="ru-RU" dirty="0">
                <a:latin typeface="Gothic Uralic"/>
              </a:rPr>
              <a:t> инфекции, вызванной 2019-nCoV.</a:t>
            </a:r>
          </a:p>
          <a:p>
            <a:pPr marL="12700" marR="6350" algn="just">
              <a:lnSpc>
                <a:spcPct val="100000"/>
              </a:lnSpc>
            </a:pPr>
            <a:r>
              <a:rPr dirty="0">
                <a:latin typeface="Gothic Uralic"/>
                <a:cs typeface="Gothic Uralic"/>
              </a:rPr>
              <a:t>В </a:t>
            </a:r>
            <a:r>
              <a:rPr spc="-15" dirty="0">
                <a:latin typeface="Gothic Uralic"/>
                <a:cs typeface="Gothic Uralic"/>
              </a:rPr>
              <a:t>случае </a:t>
            </a:r>
            <a:r>
              <a:rPr spc="25" dirty="0">
                <a:latin typeface="Gothic Uralic"/>
                <a:cs typeface="Gothic Uralic"/>
              </a:rPr>
              <a:t>признания </a:t>
            </a:r>
            <a:r>
              <a:rPr spc="95" dirty="0">
                <a:latin typeface="Gothic Uralic"/>
                <a:cs typeface="Gothic Uralic"/>
              </a:rPr>
              <a:t>факта </a:t>
            </a:r>
            <a:r>
              <a:rPr spc="40" dirty="0">
                <a:latin typeface="Gothic Uralic"/>
                <a:cs typeface="Gothic Uralic"/>
              </a:rPr>
              <a:t>обоснованным </a:t>
            </a:r>
            <a:r>
              <a:rPr spc="30" dirty="0">
                <a:latin typeface="Gothic Uralic"/>
                <a:cs typeface="Gothic Uralic"/>
              </a:rPr>
              <a:t>уполномоченные </a:t>
            </a:r>
            <a:r>
              <a:rPr spc="25" dirty="0">
                <a:latin typeface="Gothic Uralic"/>
                <a:cs typeface="Gothic Uralic"/>
              </a:rPr>
              <a:t>лица </a:t>
            </a:r>
            <a:r>
              <a:rPr spc="20" dirty="0">
                <a:latin typeface="Gothic Uralic"/>
                <a:cs typeface="Gothic Uralic"/>
              </a:rPr>
              <a:t>организации </a:t>
            </a:r>
            <a:r>
              <a:rPr b="1" spc="-80" dirty="0">
                <a:latin typeface="Verdana"/>
                <a:cs typeface="Verdana"/>
              </a:rPr>
              <a:t>могут </a:t>
            </a:r>
            <a:r>
              <a:rPr b="1" spc="-105" dirty="0">
                <a:latin typeface="Verdana"/>
                <a:cs typeface="Verdana"/>
              </a:rPr>
              <a:t>быть </a:t>
            </a:r>
            <a:r>
              <a:rPr b="1" spc="-100" dirty="0">
                <a:latin typeface="Verdana"/>
                <a:cs typeface="Verdana"/>
              </a:rPr>
              <a:t>освобождены </a:t>
            </a:r>
            <a:r>
              <a:rPr b="1" spc="-40" dirty="0">
                <a:latin typeface="Verdana"/>
                <a:cs typeface="Verdana"/>
              </a:rPr>
              <a:t>от  </a:t>
            </a:r>
            <a:r>
              <a:rPr b="1" spc="-70" dirty="0">
                <a:latin typeface="Verdana"/>
                <a:cs typeface="Verdana"/>
              </a:rPr>
              <a:t>субсидиарной</a:t>
            </a:r>
            <a:r>
              <a:rPr b="1" spc="-85" dirty="0">
                <a:latin typeface="Verdana"/>
                <a:cs typeface="Verdana"/>
              </a:rPr>
              <a:t> </a:t>
            </a:r>
            <a:r>
              <a:rPr b="1" spc="-60" dirty="0">
                <a:latin typeface="Verdana"/>
                <a:cs typeface="Verdana"/>
              </a:rPr>
              <a:t>ответственности</a:t>
            </a:r>
            <a:r>
              <a:rPr spc="-60" dirty="0">
                <a:latin typeface="Gothic Uralic"/>
                <a:cs typeface="Gothic Uralic"/>
              </a:rPr>
              <a:t>.</a:t>
            </a:r>
            <a:endParaRPr dirty="0">
              <a:latin typeface="Gothic Uralic"/>
              <a:cs typeface="Gothic Uralic"/>
            </a:endParaRPr>
          </a:p>
        </p:txBody>
      </p:sp>
      <p:sp>
        <p:nvSpPr>
          <p:cNvPr id="38" name="object 7"/>
          <p:cNvSpPr/>
          <p:nvPr/>
        </p:nvSpPr>
        <p:spPr>
          <a:xfrm>
            <a:off x="678811" y="291211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39" name="object 8"/>
          <p:cNvSpPr/>
          <p:nvPr/>
        </p:nvSpPr>
        <p:spPr>
          <a:xfrm>
            <a:off x="678811" y="448627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0" name="object 9"/>
          <p:cNvSpPr/>
          <p:nvPr/>
        </p:nvSpPr>
        <p:spPr>
          <a:xfrm>
            <a:off x="678811" y="5502910"/>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Tree>
    <p:extLst>
      <p:ext uri="{BB962C8B-B14F-4D97-AF65-F5344CB8AC3E}">
        <p14:creationId xmlns:p14="http://schemas.microsoft.com/office/powerpoint/2010/main" val="2520301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6"/>
          <p:cNvSpPr txBox="1"/>
          <p:nvPr/>
        </p:nvSpPr>
        <p:spPr>
          <a:xfrm>
            <a:off x="674801" y="959850"/>
            <a:ext cx="10588677" cy="800859"/>
          </a:xfrm>
          <a:prstGeom prst="rect">
            <a:avLst/>
          </a:prstGeom>
        </p:spPr>
        <p:txBody>
          <a:bodyPr vert="horz" wrap="square" lIns="0" tIns="61594" rIns="0" bIns="0" rtlCol="0">
            <a:spAutoFit/>
          </a:bodyPr>
          <a:lstStyle/>
          <a:p>
            <a:pPr marL="12700" marR="5080" algn="just">
              <a:spcBef>
                <a:spcPts val="484"/>
              </a:spcBef>
            </a:pPr>
            <a:r>
              <a:rPr lang="ru-RU" sz="2400" b="1" spc="-95" dirty="0">
                <a:solidFill>
                  <a:srgbClr val="EF5237"/>
                </a:solidFill>
                <a:latin typeface="Verdana"/>
                <a:cs typeface="Verdana"/>
              </a:rPr>
              <a:t>Ответственность за нарушение введенных ограничительных мер (для ЮЛ и ИП)</a:t>
            </a:r>
            <a:endParaRPr sz="2400" spc="-95" dirty="0">
              <a:solidFill>
                <a:srgbClr val="EF5237"/>
              </a:solidFill>
              <a:latin typeface="Verdana"/>
              <a:cs typeface="Verdana"/>
            </a:endParaRPr>
          </a:p>
        </p:txBody>
      </p:sp>
      <p:sp>
        <p:nvSpPr>
          <p:cNvPr id="38" name="object 7"/>
          <p:cNvSpPr/>
          <p:nvPr/>
        </p:nvSpPr>
        <p:spPr>
          <a:xfrm>
            <a:off x="828821" y="4354754"/>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22" name="Прямоугольник 21"/>
          <p:cNvSpPr/>
          <p:nvPr/>
        </p:nvSpPr>
        <p:spPr>
          <a:xfrm>
            <a:off x="1332223" y="4244479"/>
            <a:ext cx="12610866" cy="1785104"/>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b="1" dirty="0">
                <a:latin typeface="Gothic Uralic"/>
                <a:cs typeface="Gothic Uralic"/>
              </a:rPr>
              <a:t>на должностных лиц </a:t>
            </a:r>
            <a:r>
              <a:rPr lang="ru-RU" dirty="0">
                <a:latin typeface="Gothic Uralic"/>
                <a:cs typeface="Gothic Uralic"/>
              </a:rPr>
              <a:t>- от пятисот до одной тысячи рублей; </a:t>
            </a:r>
          </a:p>
          <a:p>
            <a:pPr marL="342900" indent="-342900" algn="just">
              <a:spcAft>
                <a:spcPts val="0"/>
              </a:spcAft>
              <a:buFont typeface="Arial" panose="020B0604020202020204" pitchFamily="34" charset="0"/>
              <a:buChar char="•"/>
              <a:tabLst>
                <a:tab pos="1398270" algn="l"/>
              </a:tabLst>
            </a:pPr>
            <a:r>
              <a:rPr lang="ru-RU" b="1" dirty="0">
                <a:latin typeface="Gothic Uralic"/>
                <a:cs typeface="Gothic Uralic"/>
              </a:rPr>
              <a:t>на лиц, осуществляющих предпринимательскую деятельность без образования юридического лица</a:t>
            </a:r>
            <a:r>
              <a:rPr lang="ru-RU" dirty="0">
                <a:latin typeface="Gothic Uralic"/>
                <a:cs typeface="Gothic Uralic"/>
              </a:rPr>
              <a:t> - от пятисот до одной тысячи рублей или административное приостановление деятельности на срок до девяноста суток; </a:t>
            </a:r>
          </a:p>
          <a:p>
            <a:pPr marL="342900" indent="-342900" algn="just">
              <a:spcAft>
                <a:spcPts val="0"/>
              </a:spcAft>
              <a:buFont typeface="Arial" panose="020B0604020202020204" pitchFamily="34" charset="0"/>
              <a:buChar char="•"/>
              <a:tabLst>
                <a:tab pos="1398270" algn="l"/>
              </a:tabLst>
            </a:pPr>
            <a:r>
              <a:rPr lang="ru-RU" b="1" dirty="0">
                <a:latin typeface="Gothic Uralic"/>
                <a:cs typeface="Gothic Uralic"/>
              </a:rPr>
              <a:t>на юридических лиц </a:t>
            </a:r>
            <a:r>
              <a:rPr lang="ru-RU" dirty="0">
                <a:latin typeface="Gothic Uralic"/>
                <a:cs typeface="Gothic Uralic"/>
              </a:rPr>
              <a:t>- от десяти тысяч до двадцати тысяч рублей или административное приостановление деятельности на срок до девяноста суток.</a:t>
            </a:r>
          </a:p>
          <a:p>
            <a:pPr marL="342900" indent="-342900" algn="just">
              <a:spcAft>
                <a:spcPts val="0"/>
              </a:spcAft>
              <a:buFont typeface="Arial" panose="020B0604020202020204" pitchFamily="34" charset="0"/>
              <a:buChar char="•"/>
              <a:tabLst>
                <a:tab pos="1398270" algn="l"/>
              </a:tabLst>
            </a:pPr>
            <a:endParaRPr lang="ru-RU" sz="2000" b="1" u="sng" dirty="0">
              <a:latin typeface="Gothic Uralic"/>
              <a:cs typeface="Gothic Uralic"/>
            </a:endParaRPr>
          </a:p>
        </p:txBody>
      </p:sp>
      <p:sp>
        <p:nvSpPr>
          <p:cNvPr id="23" name="Прямоугольник 22"/>
          <p:cNvSpPr/>
          <p:nvPr/>
        </p:nvSpPr>
        <p:spPr>
          <a:xfrm>
            <a:off x="618066" y="1951213"/>
            <a:ext cx="13325022" cy="1015663"/>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КоАП РФ Статья 6.3. Нарушение законодательства в области обеспечения санитарно-эпидемиологического благополучия населения </a:t>
            </a:r>
            <a:r>
              <a:rPr lang="ru-RU" sz="2000" u="sng" dirty="0">
                <a:latin typeface="Gothic Uralic"/>
                <a:cs typeface="Gothic Uralic"/>
              </a:rPr>
              <a:t>(</a:t>
            </a:r>
            <a:r>
              <a:rPr lang="ru-RU" sz="2000" u="sng" dirty="0">
                <a:latin typeface="Gothic Uralic"/>
                <a:cs typeface="Gothic Uralic"/>
                <a:hlinkClick r:id="rId4"/>
              </a:rPr>
              <a:t>в ред. Федеральных законов от 28.12.2009 N 380-ФЗ, от 18.07.2011 N 237-ФЗ</a:t>
            </a:r>
            <a:r>
              <a:rPr lang="ru-RU" sz="2000" u="sng" dirty="0">
                <a:latin typeface="Gothic Uralic"/>
                <a:cs typeface="Gothic Uralic"/>
              </a:rPr>
              <a:t>)</a:t>
            </a:r>
          </a:p>
          <a:p>
            <a:pPr algn="just">
              <a:spcAft>
                <a:spcPts val="0"/>
              </a:spcAft>
              <a:tabLst>
                <a:tab pos="1398270" algn="l"/>
              </a:tabLst>
            </a:pPr>
            <a:endParaRPr lang="ru-RU" sz="2000" u="sng" dirty="0">
              <a:latin typeface="Gothic Uralic"/>
              <a:cs typeface="Gothic Uralic"/>
            </a:endParaRPr>
          </a:p>
        </p:txBody>
      </p:sp>
      <p:sp>
        <p:nvSpPr>
          <p:cNvPr id="24" name="Прямоугольник 23"/>
          <p:cNvSpPr/>
          <p:nvPr/>
        </p:nvSpPr>
        <p:spPr>
          <a:xfrm>
            <a:off x="613517" y="3059251"/>
            <a:ext cx="13329571" cy="923330"/>
          </a:xfrm>
          <a:prstGeom prst="rect">
            <a:avLst/>
          </a:prstGeom>
        </p:spPr>
        <p:txBody>
          <a:bodyPr wrap="square">
            <a:spAutoFit/>
          </a:bodyPr>
          <a:lstStyle/>
          <a:p>
            <a:pPr algn="just">
              <a:spcAft>
                <a:spcPts val="0"/>
              </a:spcAft>
              <a:tabLst>
                <a:tab pos="1398270" algn="l"/>
              </a:tabLst>
            </a:pPr>
            <a:r>
              <a:rPr lang="ru-RU" b="1" dirty="0">
                <a:latin typeface="Gothic Uralic"/>
                <a:cs typeface="Gothic Uralic"/>
              </a:rPr>
              <a:t>1. Нарушение законодательства в области обеспечения санитарно-эпидемиологического благополучия населения, выразившееся в нарушении действующих санитарных правил и гигиенических нормативов, невыполнении санитарно-гигиенических и противоэпидемических мероприятий, - </a:t>
            </a:r>
            <a:r>
              <a:rPr lang="ru-RU" u="sng" dirty="0">
                <a:latin typeface="Gothic Uralic"/>
                <a:cs typeface="Gothic Uralic"/>
                <a:hlinkClick r:id="rId4"/>
              </a:rPr>
              <a:t>(в ред. Федеральных законов от 28.12.2009 N 380-ФЗ, от 18.07.2011 N 237-ФЗ)</a:t>
            </a:r>
            <a:endParaRPr lang="ru-RU" u="sng" dirty="0">
              <a:latin typeface="Gothic Uralic"/>
              <a:cs typeface="Gothic Uralic"/>
            </a:endParaRPr>
          </a:p>
        </p:txBody>
      </p:sp>
      <p:sp>
        <p:nvSpPr>
          <p:cNvPr id="25" name="Прямоугольник 24"/>
          <p:cNvSpPr/>
          <p:nvPr/>
        </p:nvSpPr>
        <p:spPr>
          <a:xfrm>
            <a:off x="674801" y="6264771"/>
            <a:ext cx="13392371" cy="2031325"/>
          </a:xfrm>
          <a:prstGeom prst="rect">
            <a:avLst/>
          </a:prstGeom>
        </p:spPr>
        <p:txBody>
          <a:bodyPr wrap="square">
            <a:spAutoFit/>
          </a:bodyPr>
          <a:lstStyle/>
          <a:p>
            <a:pPr algn="just">
              <a:spcAft>
                <a:spcPts val="0"/>
              </a:spcAft>
              <a:tabLst>
                <a:tab pos="1398270" algn="l"/>
              </a:tabLst>
            </a:pPr>
            <a:r>
              <a:rPr lang="ru-RU" b="1" dirty="0">
                <a:latin typeface="Gothic Uralic"/>
                <a:cs typeface="Gothic Uralic"/>
              </a:rPr>
              <a:t>2. Те же действия (бездействие), совершенные в период режима чрезвычайной ситуации или при возникновении угрозы распространения заболевания, представляющего опасность для окружающих, либо в период осуществления на соответствующей территории ограничительных мероприятий (карантина), либо невыполнение в установленный срок выданного в указанные периоды законного предписания (постановления) или требования органа (должностного лица), осуществляющего федеральный государственный санитарно-эпидемиологический надзор, о проведении санитарно-противоэпидемических (профилактических) мероприятий - </a:t>
            </a:r>
            <a:r>
              <a:rPr lang="ru-RU" u="sng" dirty="0">
                <a:latin typeface="Gothic Uralic"/>
                <a:cs typeface="Gothic Uralic"/>
              </a:rPr>
              <a:t>(</a:t>
            </a:r>
            <a:r>
              <a:rPr lang="ru-RU" u="sng" dirty="0">
                <a:latin typeface="Gothic Uralic"/>
                <a:cs typeface="Gothic Uralic"/>
                <a:hlinkClick r:id="rId4"/>
              </a:rPr>
              <a:t>в ред. Федеральных законов от 28.12.2009 N 380-ФЗ, от 18.07.2011 N 237-ФЗ</a:t>
            </a:r>
            <a:r>
              <a:rPr lang="ru-RU" u="sng" dirty="0">
                <a:latin typeface="Gothic Uralic"/>
                <a:cs typeface="Gothic Uralic"/>
              </a:rPr>
              <a:t>)</a:t>
            </a:r>
          </a:p>
          <a:p>
            <a:pPr algn="just">
              <a:spcAft>
                <a:spcPts val="0"/>
              </a:spcAft>
              <a:tabLst>
                <a:tab pos="1398270" algn="l"/>
              </a:tabLst>
            </a:pPr>
            <a:endParaRPr lang="ru-RU" u="sng" dirty="0">
              <a:latin typeface="Gothic Uralic"/>
              <a:cs typeface="Gothic Uralic"/>
            </a:endParaRPr>
          </a:p>
        </p:txBody>
      </p:sp>
      <p:sp>
        <p:nvSpPr>
          <p:cNvPr id="26" name="Прямоугольник 25"/>
          <p:cNvSpPr/>
          <p:nvPr/>
        </p:nvSpPr>
        <p:spPr>
          <a:xfrm>
            <a:off x="1332224" y="8296671"/>
            <a:ext cx="12610865" cy="1477328"/>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b="1" dirty="0">
                <a:latin typeface="Gothic Uralic"/>
                <a:cs typeface="Gothic Uralic"/>
              </a:rPr>
              <a:t>на должностных лиц</a:t>
            </a:r>
            <a:r>
              <a:rPr lang="ru-RU" dirty="0">
                <a:latin typeface="Gothic Uralic"/>
                <a:cs typeface="Gothic Uralic"/>
              </a:rPr>
              <a:t> - от пятидесяти тысяч до ста пятидесяти тысяч рублей; </a:t>
            </a:r>
          </a:p>
          <a:p>
            <a:pPr marL="342900" indent="-342900" algn="just">
              <a:spcAft>
                <a:spcPts val="0"/>
              </a:spcAft>
              <a:buFont typeface="Arial" panose="020B0604020202020204" pitchFamily="34" charset="0"/>
              <a:buChar char="•"/>
              <a:tabLst>
                <a:tab pos="1398270" algn="l"/>
              </a:tabLst>
            </a:pPr>
            <a:r>
              <a:rPr lang="ru-RU" b="1" dirty="0">
                <a:latin typeface="Gothic Uralic"/>
                <a:cs typeface="Gothic Uralic"/>
              </a:rPr>
              <a:t>на лиц, осуществляющих предпринимательскую деятельность без образования юридического лица,</a:t>
            </a:r>
            <a:r>
              <a:rPr lang="ru-RU" dirty="0">
                <a:latin typeface="Gothic Uralic"/>
                <a:cs typeface="Gothic Uralic"/>
              </a:rPr>
              <a:t> - от пятидесяти тысяч до ста пятидесяти тысяч рублей или административное приостановление деятельности на срок до девяноста суток; </a:t>
            </a:r>
          </a:p>
          <a:p>
            <a:pPr marL="342900" indent="-342900" algn="just">
              <a:spcAft>
                <a:spcPts val="0"/>
              </a:spcAft>
              <a:buFont typeface="Arial" panose="020B0604020202020204" pitchFamily="34" charset="0"/>
              <a:buChar char="•"/>
              <a:tabLst>
                <a:tab pos="1398270" algn="l"/>
              </a:tabLst>
            </a:pPr>
            <a:r>
              <a:rPr lang="ru-RU" b="1" dirty="0">
                <a:latin typeface="Gothic Uralic"/>
                <a:cs typeface="Gothic Uralic"/>
              </a:rPr>
              <a:t>на юридических лиц </a:t>
            </a:r>
            <a:r>
              <a:rPr lang="ru-RU" dirty="0">
                <a:latin typeface="Gothic Uralic"/>
                <a:cs typeface="Gothic Uralic"/>
              </a:rPr>
              <a:t>- от двухсот тысяч до пятисот тысяч рублей или административное приостановление деятельности на срок до девяноста суток.</a:t>
            </a:r>
          </a:p>
        </p:txBody>
      </p:sp>
      <p:sp>
        <p:nvSpPr>
          <p:cNvPr id="27" name="object 7"/>
          <p:cNvSpPr/>
          <p:nvPr/>
        </p:nvSpPr>
        <p:spPr>
          <a:xfrm>
            <a:off x="828820" y="8433712"/>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3441549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6"/>
          <p:cNvSpPr txBox="1"/>
          <p:nvPr/>
        </p:nvSpPr>
        <p:spPr>
          <a:xfrm>
            <a:off x="674801" y="959850"/>
            <a:ext cx="10588677" cy="800859"/>
          </a:xfrm>
          <a:prstGeom prst="rect">
            <a:avLst/>
          </a:prstGeom>
        </p:spPr>
        <p:txBody>
          <a:bodyPr vert="horz" wrap="square" lIns="0" tIns="61594" rIns="0" bIns="0" rtlCol="0">
            <a:spAutoFit/>
          </a:bodyPr>
          <a:lstStyle/>
          <a:p>
            <a:pPr marL="12700" marR="5080" algn="just">
              <a:spcBef>
                <a:spcPts val="484"/>
              </a:spcBef>
            </a:pPr>
            <a:r>
              <a:rPr lang="ru-RU" sz="2400" b="1" spc="-95" dirty="0">
                <a:solidFill>
                  <a:srgbClr val="EF5237"/>
                </a:solidFill>
                <a:latin typeface="Verdana"/>
                <a:cs typeface="Verdana"/>
              </a:rPr>
              <a:t>Ответственность за нарушение введенных ограничительных мер (для ЮЛ и ИП)</a:t>
            </a:r>
            <a:endParaRPr sz="2400" spc="-95" dirty="0">
              <a:solidFill>
                <a:srgbClr val="EF5237"/>
              </a:solidFill>
              <a:latin typeface="Verdana"/>
              <a:cs typeface="Verdana"/>
            </a:endParaRPr>
          </a:p>
        </p:txBody>
      </p:sp>
      <p:sp>
        <p:nvSpPr>
          <p:cNvPr id="38" name="object 7"/>
          <p:cNvSpPr/>
          <p:nvPr/>
        </p:nvSpPr>
        <p:spPr>
          <a:xfrm>
            <a:off x="695037" y="648079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22" name="Прямоугольник 21"/>
          <p:cNvSpPr/>
          <p:nvPr/>
        </p:nvSpPr>
        <p:spPr>
          <a:xfrm>
            <a:off x="1275594" y="6366308"/>
            <a:ext cx="12610866" cy="2677656"/>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sz="2400" b="1" dirty="0">
                <a:latin typeface="Gothic Uralic"/>
                <a:cs typeface="Gothic Uralic"/>
              </a:rPr>
              <a:t>на должностных лиц </a:t>
            </a:r>
            <a:r>
              <a:rPr lang="ru-RU" sz="2400" dirty="0">
                <a:latin typeface="Gothic Uralic"/>
                <a:cs typeface="Gothic Uralic"/>
              </a:rPr>
              <a:t>- от трехсот тысяч до пятисот тысяч рублей или дисквалификацию на срок от одного года до трех лет; </a:t>
            </a:r>
          </a:p>
          <a:p>
            <a:pPr marL="342900" indent="-342900" algn="just">
              <a:spcAft>
                <a:spcPts val="0"/>
              </a:spcAft>
              <a:buFont typeface="Arial" panose="020B0604020202020204" pitchFamily="34" charset="0"/>
              <a:buChar char="•"/>
              <a:tabLst>
                <a:tab pos="1398270" algn="l"/>
              </a:tabLst>
            </a:pPr>
            <a:r>
              <a:rPr lang="ru-RU" sz="2400" b="1" dirty="0">
                <a:latin typeface="Gothic Uralic"/>
                <a:cs typeface="Gothic Uralic"/>
              </a:rPr>
              <a:t>на лиц, осуществляющих предпринимательскую деятельность без образования юридического лица</a:t>
            </a:r>
            <a:r>
              <a:rPr lang="ru-RU" sz="2400" dirty="0">
                <a:latin typeface="Gothic Uralic"/>
                <a:cs typeface="Gothic Uralic"/>
              </a:rPr>
              <a:t>, - от пятисот тысяч до одного миллиона рублей или административное приостановление деятельности на срок до девяноста суток; </a:t>
            </a:r>
          </a:p>
          <a:p>
            <a:pPr marL="342900" indent="-342900" algn="just">
              <a:spcAft>
                <a:spcPts val="0"/>
              </a:spcAft>
              <a:buFont typeface="Arial" panose="020B0604020202020204" pitchFamily="34" charset="0"/>
              <a:buChar char="•"/>
              <a:tabLst>
                <a:tab pos="1398270" algn="l"/>
              </a:tabLst>
            </a:pPr>
            <a:r>
              <a:rPr lang="ru-RU" sz="2400" b="1" dirty="0">
                <a:latin typeface="Gothic Uralic"/>
                <a:cs typeface="Gothic Uralic"/>
              </a:rPr>
              <a:t>на юридических лиц </a:t>
            </a:r>
            <a:r>
              <a:rPr lang="ru-RU" sz="2400" dirty="0">
                <a:latin typeface="Gothic Uralic"/>
                <a:cs typeface="Gothic Uralic"/>
              </a:rPr>
              <a:t>- от пятисот тысяч до одного миллиона рублей или административное приостановление деятельности на срок до девяноста суток.</a:t>
            </a:r>
          </a:p>
        </p:txBody>
      </p:sp>
      <p:sp>
        <p:nvSpPr>
          <p:cNvPr id="23" name="Прямоугольник 22"/>
          <p:cNvSpPr/>
          <p:nvPr/>
        </p:nvSpPr>
        <p:spPr>
          <a:xfrm>
            <a:off x="618067" y="2313964"/>
            <a:ext cx="13325022" cy="1815882"/>
          </a:xfrm>
          <a:prstGeom prst="rect">
            <a:avLst/>
          </a:prstGeom>
        </p:spPr>
        <p:txBody>
          <a:bodyPr wrap="square">
            <a:spAutoFit/>
          </a:bodyPr>
          <a:lstStyle/>
          <a:p>
            <a:pPr algn="just">
              <a:spcAft>
                <a:spcPts val="0"/>
              </a:spcAft>
              <a:tabLst>
                <a:tab pos="1398270" algn="l"/>
              </a:tabLst>
            </a:pPr>
            <a:r>
              <a:rPr lang="ru-RU" sz="2800" b="1" dirty="0">
                <a:latin typeface="Gothic Uralic"/>
                <a:cs typeface="Gothic Uralic"/>
              </a:rPr>
              <a:t>КоАП РФ Статья 6.3. Нарушение законодательства в области обеспечения санитарно-эпидемиологического благополучия населения </a:t>
            </a:r>
            <a:r>
              <a:rPr lang="ru-RU" sz="2800" u="sng" dirty="0">
                <a:latin typeface="Gothic Uralic"/>
                <a:cs typeface="Gothic Uralic"/>
              </a:rPr>
              <a:t>(</a:t>
            </a:r>
            <a:r>
              <a:rPr lang="ru-RU" sz="2800" u="sng" dirty="0">
                <a:latin typeface="Gothic Uralic"/>
                <a:cs typeface="Gothic Uralic"/>
                <a:hlinkClick r:id="rId4"/>
              </a:rPr>
              <a:t>в ред. Федеральных законов от 28.12.2009 N 380-ФЗ, от 18.07.2011 N 237-ФЗ</a:t>
            </a:r>
            <a:r>
              <a:rPr lang="ru-RU" sz="2800" u="sng" dirty="0">
                <a:latin typeface="Gothic Uralic"/>
                <a:cs typeface="Gothic Uralic"/>
              </a:rPr>
              <a:t>)</a:t>
            </a:r>
          </a:p>
          <a:p>
            <a:pPr algn="just">
              <a:spcAft>
                <a:spcPts val="0"/>
              </a:spcAft>
              <a:tabLst>
                <a:tab pos="1398270" algn="l"/>
              </a:tabLst>
            </a:pPr>
            <a:endParaRPr lang="ru-RU" sz="2800" u="sng" dirty="0">
              <a:latin typeface="Gothic Uralic"/>
              <a:cs typeface="Gothic Uralic"/>
            </a:endParaRPr>
          </a:p>
        </p:txBody>
      </p:sp>
      <p:sp>
        <p:nvSpPr>
          <p:cNvPr id="24" name="Прямоугольник 23"/>
          <p:cNvSpPr/>
          <p:nvPr/>
        </p:nvSpPr>
        <p:spPr>
          <a:xfrm>
            <a:off x="695037" y="4597201"/>
            <a:ext cx="13329571" cy="1200329"/>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3. Действия (бездействие), предусмотренные частью 2 настоящей статьи, повлекшие причинение вреда здоровью человека или смерть человека, если эти действия (бездействие) не содержат уголовно наказуемого деяния</a:t>
            </a:r>
            <a:endParaRPr lang="ru-RU" sz="2400" u="sng" dirty="0">
              <a:latin typeface="Gothic Uralic"/>
              <a:cs typeface="Gothic Uralic"/>
            </a:endParaRPr>
          </a:p>
        </p:txBody>
      </p:sp>
    </p:spTree>
    <p:extLst>
      <p:ext uri="{BB962C8B-B14F-4D97-AF65-F5344CB8AC3E}">
        <p14:creationId xmlns:p14="http://schemas.microsoft.com/office/powerpoint/2010/main" val="2114829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6"/>
          <p:cNvSpPr txBox="1"/>
          <p:nvPr/>
        </p:nvSpPr>
        <p:spPr>
          <a:xfrm>
            <a:off x="674801" y="959850"/>
            <a:ext cx="10588677" cy="800859"/>
          </a:xfrm>
          <a:prstGeom prst="rect">
            <a:avLst/>
          </a:prstGeom>
        </p:spPr>
        <p:txBody>
          <a:bodyPr vert="horz" wrap="square" lIns="0" tIns="61594" rIns="0" bIns="0" rtlCol="0">
            <a:spAutoFit/>
          </a:bodyPr>
          <a:lstStyle/>
          <a:p>
            <a:pPr marL="12700" marR="5080" algn="just">
              <a:spcBef>
                <a:spcPts val="484"/>
              </a:spcBef>
            </a:pPr>
            <a:r>
              <a:rPr lang="ru-RU" sz="2400" b="1" spc="-95" dirty="0">
                <a:solidFill>
                  <a:srgbClr val="EF5237"/>
                </a:solidFill>
                <a:latin typeface="Verdana"/>
                <a:cs typeface="Verdana"/>
              </a:rPr>
              <a:t>Ответственность за нарушение введенных ограничительных мер (для ЮЛ и ИП)</a:t>
            </a:r>
            <a:endParaRPr sz="2400" spc="-95" dirty="0">
              <a:solidFill>
                <a:srgbClr val="EF5237"/>
              </a:solidFill>
              <a:latin typeface="Verdana"/>
              <a:cs typeface="Verdana"/>
            </a:endParaRPr>
          </a:p>
        </p:txBody>
      </p:sp>
      <p:sp>
        <p:nvSpPr>
          <p:cNvPr id="38" name="object 7"/>
          <p:cNvSpPr/>
          <p:nvPr/>
        </p:nvSpPr>
        <p:spPr>
          <a:xfrm>
            <a:off x="828820" y="458499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22" name="Прямоугольник 21"/>
          <p:cNvSpPr/>
          <p:nvPr/>
        </p:nvSpPr>
        <p:spPr>
          <a:xfrm>
            <a:off x="1328978" y="4506708"/>
            <a:ext cx="12610866" cy="1323439"/>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sz="2000" b="1" dirty="0">
                <a:latin typeface="Gothic Uralic"/>
                <a:cs typeface="Gothic Uralic"/>
              </a:rPr>
              <a:t>на должностных лиц </a:t>
            </a:r>
            <a:r>
              <a:rPr lang="ru-RU" sz="2000" dirty="0">
                <a:latin typeface="Gothic Uralic"/>
                <a:cs typeface="Gothic Uralic"/>
              </a:rPr>
              <a:t>- от десяти тысяч до пятидесяти тысяч рублей; </a:t>
            </a:r>
          </a:p>
          <a:p>
            <a:pPr marL="342900" indent="-342900" algn="just">
              <a:spcAft>
                <a:spcPts val="0"/>
              </a:spcAft>
              <a:buFont typeface="Arial" panose="020B0604020202020204" pitchFamily="34" charset="0"/>
              <a:buChar char="•"/>
              <a:tabLst>
                <a:tab pos="1398270" algn="l"/>
              </a:tabLst>
            </a:pPr>
            <a:r>
              <a:rPr lang="ru-RU" sz="2000" b="1" dirty="0">
                <a:latin typeface="Gothic Uralic"/>
                <a:cs typeface="Gothic Uralic"/>
              </a:rPr>
              <a:t>на лиц, осуществляющих предпринимательскую деятельность без образования юридического лица</a:t>
            </a:r>
            <a:r>
              <a:rPr lang="ru-RU" sz="2000" dirty="0">
                <a:latin typeface="Gothic Uralic"/>
                <a:cs typeface="Gothic Uralic"/>
              </a:rPr>
              <a:t>, - от тридцати тысяч до пятидесяти тысяч рублей; </a:t>
            </a:r>
          </a:p>
          <a:p>
            <a:pPr marL="342900" indent="-342900" algn="just">
              <a:spcAft>
                <a:spcPts val="0"/>
              </a:spcAft>
              <a:buFont typeface="Arial" panose="020B0604020202020204" pitchFamily="34" charset="0"/>
              <a:buChar char="•"/>
              <a:tabLst>
                <a:tab pos="1398270" algn="l"/>
              </a:tabLst>
            </a:pPr>
            <a:r>
              <a:rPr lang="ru-RU" sz="2000" b="1" dirty="0">
                <a:latin typeface="Gothic Uralic"/>
                <a:cs typeface="Gothic Uralic"/>
              </a:rPr>
              <a:t>на юридических лиц </a:t>
            </a:r>
            <a:r>
              <a:rPr lang="ru-RU" sz="2000" dirty="0">
                <a:latin typeface="Gothic Uralic"/>
                <a:cs typeface="Gothic Uralic"/>
              </a:rPr>
              <a:t>- от ста тысяч до трехсот тысяч рублей.</a:t>
            </a:r>
            <a:endParaRPr lang="ru-RU" sz="2000" u="sng" dirty="0">
              <a:latin typeface="Gothic Uralic"/>
              <a:cs typeface="Gothic Uralic"/>
            </a:endParaRPr>
          </a:p>
        </p:txBody>
      </p:sp>
      <p:sp>
        <p:nvSpPr>
          <p:cNvPr id="23" name="Прямоугольник 22"/>
          <p:cNvSpPr/>
          <p:nvPr/>
        </p:nvSpPr>
        <p:spPr>
          <a:xfrm>
            <a:off x="649266" y="2177669"/>
            <a:ext cx="13325022" cy="769441"/>
          </a:xfrm>
          <a:prstGeom prst="rect">
            <a:avLst/>
          </a:prstGeom>
        </p:spPr>
        <p:txBody>
          <a:bodyPr wrap="square">
            <a:spAutoFit/>
          </a:bodyPr>
          <a:lstStyle/>
          <a:p>
            <a:pPr algn="just">
              <a:spcAft>
                <a:spcPts val="0"/>
              </a:spcAft>
              <a:tabLst>
                <a:tab pos="1398270" algn="l"/>
              </a:tabLst>
            </a:pPr>
            <a:r>
              <a:rPr lang="ru-RU" sz="2200" b="1" dirty="0">
                <a:latin typeface="Gothic Uralic"/>
                <a:cs typeface="Gothic Uralic"/>
                <a:hlinkClick r:id="rId4"/>
              </a:rPr>
              <a:t>КоАП РФ </a:t>
            </a:r>
            <a:r>
              <a:rPr lang="ru-RU" sz="2200" b="1" dirty="0">
                <a:latin typeface="Gothic Uralic"/>
                <a:cs typeface="Gothic Uralic"/>
              </a:rPr>
              <a:t>Статья 20.6.1. Невыполнение правил поведения при чрезвычайной ситуации или угрозе ее возникновения</a:t>
            </a:r>
            <a:endParaRPr lang="ru-RU" sz="2200" u="sng" dirty="0">
              <a:latin typeface="Gothic Uralic"/>
              <a:cs typeface="Gothic Uralic"/>
            </a:endParaRPr>
          </a:p>
        </p:txBody>
      </p:sp>
      <p:sp>
        <p:nvSpPr>
          <p:cNvPr id="24" name="Прямоугольник 23"/>
          <p:cNvSpPr/>
          <p:nvPr/>
        </p:nvSpPr>
        <p:spPr>
          <a:xfrm>
            <a:off x="674801" y="3286837"/>
            <a:ext cx="13268287" cy="1015663"/>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1. Невыполнение правил поведения при введении режима повышенной готовности на территории, на которой существует угроза возникновения чрезвычайной ситуации, или в зоне чрезвычайной ситуации, за исключением случаев, предусмотренных частью 2 статьи 6.3 настоящего Кодекса</a:t>
            </a:r>
            <a:endParaRPr lang="ru-RU" sz="2000" u="sng" dirty="0">
              <a:latin typeface="Gothic Uralic"/>
              <a:cs typeface="Gothic Uralic"/>
            </a:endParaRPr>
          </a:p>
        </p:txBody>
      </p:sp>
      <p:sp>
        <p:nvSpPr>
          <p:cNvPr id="25" name="Прямоугольник 24"/>
          <p:cNvSpPr/>
          <p:nvPr/>
        </p:nvSpPr>
        <p:spPr>
          <a:xfrm>
            <a:off x="674801" y="5920715"/>
            <a:ext cx="13265043" cy="1631216"/>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2. Действия (бездействие), предусмотренные частью 1 настоящей статьи, повлекшие причинение вреда здоровью человека или имуществу, за исключением случаев, предусмотренных частью 3 статьи 6.3 настоящего Кодекса, если эти действия (бездействие) не содержат уголовно наказуемого деяния, либо повторное совершение административного правонарушения, предусмотренного частью 1 настоящей статьи</a:t>
            </a:r>
            <a:endParaRPr lang="ru-RU" sz="2000" u="sng" dirty="0">
              <a:latin typeface="Gothic Uralic"/>
              <a:cs typeface="Gothic Uralic"/>
            </a:endParaRPr>
          </a:p>
        </p:txBody>
      </p:sp>
      <p:sp>
        <p:nvSpPr>
          <p:cNvPr id="26" name="Прямоугольник 25"/>
          <p:cNvSpPr/>
          <p:nvPr/>
        </p:nvSpPr>
        <p:spPr>
          <a:xfrm>
            <a:off x="1334615" y="7834426"/>
            <a:ext cx="12610865" cy="2246769"/>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sz="2000" b="1" dirty="0">
                <a:latin typeface="Gothic Uralic"/>
                <a:cs typeface="Gothic Uralic"/>
              </a:rPr>
              <a:t>на должностных лиц </a:t>
            </a:r>
            <a:r>
              <a:rPr lang="ru-RU" sz="2000" dirty="0">
                <a:latin typeface="Gothic Uralic"/>
                <a:cs typeface="Gothic Uralic"/>
              </a:rPr>
              <a:t>- от трехсот тысяч до пятисот тысяч рублей или дисквалификацию на срок от одного года до трех лет; </a:t>
            </a:r>
          </a:p>
          <a:p>
            <a:pPr marL="342900" indent="-342900" algn="just">
              <a:spcAft>
                <a:spcPts val="0"/>
              </a:spcAft>
              <a:buFont typeface="Arial" panose="020B0604020202020204" pitchFamily="34" charset="0"/>
              <a:buChar char="•"/>
              <a:tabLst>
                <a:tab pos="1398270" algn="l"/>
              </a:tabLst>
            </a:pPr>
            <a:r>
              <a:rPr lang="ru-RU" sz="2000" b="1" dirty="0">
                <a:latin typeface="Gothic Uralic"/>
                <a:cs typeface="Gothic Uralic"/>
              </a:rPr>
              <a:t>на лиц, осуществляющих предпринимательскую деятельность без образования юридического лица</a:t>
            </a:r>
            <a:r>
              <a:rPr lang="ru-RU" sz="2000" dirty="0">
                <a:latin typeface="Gothic Uralic"/>
                <a:cs typeface="Gothic Uralic"/>
              </a:rPr>
              <a:t>, - от пятисот тысяч до одного миллиона рублей или административное приостановление деятельности на срок до девяноста суток; </a:t>
            </a:r>
          </a:p>
          <a:p>
            <a:pPr marL="342900" indent="-342900" algn="just">
              <a:spcAft>
                <a:spcPts val="0"/>
              </a:spcAft>
              <a:buFont typeface="Arial" panose="020B0604020202020204" pitchFamily="34" charset="0"/>
              <a:buChar char="•"/>
              <a:tabLst>
                <a:tab pos="1398270" algn="l"/>
              </a:tabLst>
            </a:pPr>
            <a:r>
              <a:rPr lang="ru-RU" sz="2000" b="1" dirty="0">
                <a:latin typeface="Gothic Uralic"/>
                <a:cs typeface="Gothic Uralic"/>
              </a:rPr>
              <a:t>на юридических лиц</a:t>
            </a:r>
            <a:r>
              <a:rPr lang="ru-RU" sz="2000" dirty="0">
                <a:latin typeface="Gothic Uralic"/>
                <a:cs typeface="Gothic Uralic"/>
              </a:rPr>
              <a:t> - от пятисот тысяч до одного миллиона рублей или административное приостановление деятельности на срок до девяноста суток.</a:t>
            </a:r>
          </a:p>
        </p:txBody>
      </p:sp>
      <p:sp>
        <p:nvSpPr>
          <p:cNvPr id="27" name="object 7"/>
          <p:cNvSpPr/>
          <p:nvPr/>
        </p:nvSpPr>
        <p:spPr>
          <a:xfrm>
            <a:off x="828820" y="783442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101948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15"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Trebuchet MS"/>
                <a:cs typeface="Trebuchet MS"/>
              </a:rPr>
              <a:t>%</a:t>
            </a:r>
            <a:endParaRPr sz="10100" dirty="0">
              <a:latin typeface="Trebuchet MS"/>
              <a:cs typeface="Trebuchet MS"/>
            </a:endParaRPr>
          </a:p>
        </p:txBody>
      </p:sp>
      <p:sp>
        <p:nvSpPr>
          <p:cNvPr id="20" name="object 21"/>
          <p:cNvSpPr/>
          <p:nvPr/>
        </p:nvSpPr>
        <p:spPr>
          <a:xfrm>
            <a:off x="3370961" y="3096462"/>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1" name="object 22"/>
          <p:cNvSpPr/>
          <p:nvPr/>
        </p:nvSpPr>
        <p:spPr>
          <a:xfrm>
            <a:off x="3370961" y="4209401"/>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2" name="object 23"/>
          <p:cNvSpPr/>
          <p:nvPr/>
        </p:nvSpPr>
        <p:spPr>
          <a:xfrm>
            <a:off x="3370961" y="520270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4" name="object 25"/>
          <p:cNvSpPr/>
          <p:nvPr/>
        </p:nvSpPr>
        <p:spPr>
          <a:xfrm>
            <a:off x="3506763" y="3178948"/>
            <a:ext cx="0" cy="2349500"/>
          </a:xfrm>
          <a:custGeom>
            <a:avLst/>
            <a:gdLst/>
            <a:ahLst/>
            <a:cxnLst/>
            <a:rect l="l" t="t" r="r" b="b"/>
            <a:pathLst>
              <a:path h="2349500">
                <a:moveTo>
                  <a:pt x="0" y="0"/>
                </a:moveTo>
                <a:lnTo>
                  <a:pt x="0" y="0"/>
                </a:lnTo>
              </a:path>
              <a:path h="2349500">
                <a:moveTo>
                  <a:pt x="0" y="2349500"/>
                </a:moveTo>
                <a:lnTo>
                  <a:pt x="0" y="2349500"/>
                </a:lnTo>
              </a:path>
            </a:pathLst>
          </a:custGeom>
          <a:ln w="25400">
            <a:solidFill>
              <a:srgbClr val="EF5237"/>
            </a:solidFill>
          </a:ln>
        </p:spPr>
        <p:txBody>
          <a:bodyPr wrap="square" lIns="0" tIns="0" rIns="0" bIns="0" rtlCol="0"/>
          <a:lstStyle/>
          <a:p>
            <a:endParaRPr/>
          </a:p>
        </p:txBody>
      </p:sp>
      <p:sp>
        <p:nvSpPr>
          <p:cNvPr id="25" name="object 26"/>
          <p:cNvSpPr/>
          <p:nvPr/>
        </p:nvSpPr>
        <p:spPr>
          <a:xfrm>
            <a:off x="3370961" y="7869708"/>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6" name="object 27"/>
          <p:cNvSpPr/>
          <p:nvPr/>
        </p:nvSpPr>
        <p:spPr>
          <a:xfrm>
            <a:off x="3370961" y="6345708"/>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43" name="object 15"/>
          <p:cNvSpPr txBox="1">
            <a:spLocks noGrp="1"/>
          </p:cNvSpPr>
          <p:nvPr>
            <p:ph type="title"/>
          </p:nvPr>
        </p:nvSpPr>
        <p:spPr>
          <a:xfrm>
            <a:off x="611299" y="944676"/>
            <a:ext cx="3924199" cy="936154"/>
          </a:xfrm>
          <a:prstGeom prst="rect">
            <a:avLst/>
          </a:prstGeom>
        </p:spPr>
        <p:txBody>
          <a:bodyPr vert="horz" wrap="square" lIns="0" tIns="12700" rIns="0" bIns="0" rtlCol="0">
            <a:spAutoFit/>
          </a:bodyPr>
          <a:lstStyle/>
          <a:p>
            <a:pPr marL="12700">
              <a:lnSpc>
                <a:spcPct val="100000"/>
              </a:lnSpc>
              <a:spcBef>
                <a:spcPts val="100"/>
              </a:spcBef>
            </a:pPr>
            <a:r>
              <a:rPr lang="ru-RU" sz="6000" spc="-175" dirty="0"/>
              <a:t>1.1 </a:t>
            </a:r>
            <a:r>
              <a:rPr sz="6000" spc="-175" dirty="0" err="1"/>
              <a:t>Налоги</a:t>
            </a:r>
            <a:endParaRPr sz="6000" dirty="0"/>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49" name="Прямоугольник 4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0" name="Рисунок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3" name="Прямоугольник 2"/>
          <p:cNvSpPr/>
          <p:nvPr/>
        </p:nvSpPr>
        <p:spPr>
          <a:xfrm>
            <a:off x="3785527" y="3031167"/>
            <a:ext cx="9743580" cy="1231106"/>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продление срока уплаты налога на прибыль, УСН, ЕСХН за 2019 год;</a:t>
            </a:r>
          </a:p>
          <a:p>
            <a:pPr marL="342900" indent="-342900" algn="just">
              <a:spcAft>
                <a:spcPts val="0"/>
              </a:spcAft>
              <a:buFont typeface="Arial" panose="020B0604020202020204" pitchFamily="34" charset="0"/>
              <a:buChar char="•"/>
              <a:tabLst>
                <a:tab pos="1398270" algn="l"/>
              </a:tabLst>
            </a:pPr>
            <a:r>
              <a:rPr lang="ru-RU" dirty="0">
                <a:latin typeface="Gothic Uralic"/>
                <a:cs typeface="Gothic Uralic"/>
              </a:rPr>
              <a:t>продление срока уплаты налогов (авансовых платежей по налогу), за исключением НДС и НДФЛ, за отчетные периоды, приходящиеся на 1 квартал 2020 года.</a:t>
            </a:r>
          </a:p>
          <a:p>
            <a:pPr algn="just">
              <a:spcAft>
                <a:spcPts val="0"/>
              </a:spcAft>
              <a:tabLst>
                <a:tab pos="1398270" algn="l"/>
              </a:tabLst>
            </a:pPr>
            <a:r>
              <a:rPr lang="ru-RU" sz="2000" b="1" u="sng" dirty="0">
                <a:latin typeface="Gothic Uralic"/>
                <a:cs typeface="Gothic Uralic"/>
              </a:rPr>
              <a:t>Сроком на 6 месяцев.</a:t>
            </a:r>
          </a:p>
        </p:txBody>
      </p:sp>
      <p:sp>
        <p:nvSpPr>
          <p:cNvPr id="8" name="Прямоугольник 7"/>
          <p:cNvSpPr/>
          <p:nvPr/>
        </p:nvSpPr>
        <p:spPr>
          <a:xfrm>
            <a:off x="3804577" y="4209401"/>
            <a:ext cx="9793726" cy="1231106"/>
          </a:xfrm>
          <a:prstGeom prst="rect">
            <a:avLst/>
          </a:prstGeom>
        </p:spPr>
        <p:txBody>
          <a:bodyPr wrap="square">
            <a:spAutoFit/>
          </a:bodyPr>
          <a:lstStyle/>
          <a:p>
            <a:pPr marL="285750" indent="-285750" algn="just">
              <a:buFont typeface="Arial" panose="020B0604020202020204" pitchFamily="34" charset="0"/>
              <a:buChar char="•"/>
            </a:pPr>
            <a:r>
              <a:rPr lang="ru-RU" dirty="0">
                <a:latin typeface="Gothic Uralic"/>
                <a:cs typeface="Gothic Uralic"/>
              </a:rPr>
              <a:t>продление срока уплаты налогов (авансовых платежей по налогу), за исключением НДС и НДФЛ, за отчетные периоды, приходящиеся на полугодие (2 квартал) 2020 года</a:t>
            </a:r>
            <a:r>
              <a:rPr lang="ru-RU" dirty="0">
                <a:latin typeface="Times New Roman" panose="02020603050405020304" pitchFamily="18" charset="0"/>
                <a:ea typeface="Times New Roman" panose="02020603050405020304" pitchFamily="18" charset="0"/>
              </a:rPr>
              <a:t>.</a:t>
            </a:r>
          </a:p>
          <a:p>
            <a:pPr algn="just"/>
            <a:r>
              <a:rPr lang="ru-RU" b="1" u="sng" dirty="0">
                <a:latin typeface="Gothic Uralic"/>
                <a:cs typeface="Gothic Uralic"/>
              </a:rPr>
              <a:t>Сроком на 4 месяцев.</a:t>
            </a:r>
          </a:p>
          <a:p>
            <a:pPr marL="285750" indent="-285750" algn="just">
              <a:buFont typeface="Arial" panose="020B0604020202020204" pitchFamily="34" charset="0"/>
              <a:buChar char="•"/>
            </a:pPr>
            <a:endParaRPr lang="ru-RU" dirty="0"/>
          </a:p>
        </p:txBody>
      </p:sp>
      <p:sp>
        <p:nvSpPr>
          <p:cNvPr id="9" name="Прямоугольник 8"/>
          <p:cNvSpPr/>
          <p:nvPr/>
        </p:nvSpPr>
        <p:spPr>
          <a:xfrm>
            <a:off x="3804577" y="5114048"/>
            <a:ext cx="9730243" cy="1754326"/>
          </a:xfrm>
          <a:prstGeom prst="rect">
            <a:avLst/>
          </a:prstGeom>
        </p:spPr>
        <p:txBody>
          <a:bodyPr wrap="square">
            <a:spAutoFit/>
          </a:bodyPr>
          <a:lstStyle/>
          <a:p>
            <a:pPr marL="285750" indent="-285750" algn="just">
              <a:buFont typeface="Arial" panose="020B0604020202020204" pitchFamily="34" charset="0"/>
              <a:buChar char="•"/>
            </a:pPr>
            <a:r>
              <a:rPr lang="ru-RU" dirty="0">
                <a:latin typeface="Gothic Uralic"/>
                <a:cs typeface="Gothic Uralic"/>
              </a:rPr>
              <a:t>продление сроков уплаты авансовых платежей по транспортному налогу, налогу на имущество организаций и земельному налогу (в регионах, в которых установлены авансовые платежи) за первый и второй квартал 2020 года.</a:t>
            </a:r>
          </a:p>
          <a:p>
            <a:pPr algn="just"/>
            <a:r>
              <a:rPr lang="ru-RU" b="1" u="sng" dirty="0">
                <a:latin typeface="Gothic Uralic"/>
                <a:cs typeface="Gothic Uralic"/>
              </a:rPr>
              <a:t>Сроком до 30 декабря 2020 года.</a:t>
            </a:r>
          </a:p>
          <a:p>
            <a:pPr algn="just"/>
            <a:endParaRPr lang="ru-RU" dirty="0">
              <a:latin typeface="Gothic Uralic"/>
              <a:cs typeface="Gothic Uralic"/>
            </a:endParaRPr>
          </a:p>
          <a:p>
            <a:pPr algn="just"/>
            <a:endParaRPr lang="ru-RU" dirty="0">
              <a:latin typeface="Gothic Uralic"/>
              <a:cs typeface="Gothic Uralic"/>
            </a:endParaRPr>
          </a:p>
        </p:txBody>
      </p:sp>
      <p:sp>
        <p:nvSpPr>
          <p:cNvPr id="53" name="Прямоугольник 52"/>
          <p:cNvSpPr/>
          <p:nvPr/>
        </p:nvSpPr>
        <p:spPr>
          <a:xfrm>
            <a:off x="3301765" y="1755559"/>
            <a:ext cx="10085950" cy="1200329"/>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Продление сроков уплаты налогов </a:t>
            </a:r>
            <a:r>
              <a:rPr lang="ru-RU" sz="2400" u="sng" dirty="0">
                <a:latin typeface="Gothic Uralic"/>
                <a:cs typeface="Gothic Uralic"/>
              </a:rPr>
              <a:t>для организаций и ИП, включенных по состоянию на 01.03.2020 в реестр МСП, ведущих деятельность в наиболее пострадавших отраслях.</a:t>
            </a:r>
          </a:p>
        </p:txBody>
      </p:sp>
      <p:sp>
        <p:nvSpPr>
          <p:cNvPr id="54" name="Прямоугольник 53"/>
          <p:cNvSpPr/>
          <p:nvPr/>
        </p:nvSpPr>
        <p:spPr>
          <a:xfrm>
            <a:off x="3804577" y="6301807"/>
            <a:ext cx="9793726" cy="1231106"/>
          </a:xfrm>
          <a:prstGeom prst="rect">
            <a:avLst/>
          </a:prstGeom>
        </p:spPr>
        <p:txBody>
          <a:bodyPr wrap="square">
            <a:spAutoFit/>
          </a:bodyPr>
          <a:lstStyle/>
          <a:p>
            <a:pPr marL="285750" indent="-285750">
              <a:buFont typeface="Arial" panose="020B0604020202020204" pitchFamily="34" charset="0"/>
              <a:buChar char="•"/>
            </a:pPr>
            <a:r>
              <a:rPr lang="ru-RU" dirty="0">
                <a:latin typeface="Gothic Uralic"/>
                <a:cs typeface="Gothic Uralic"/>
              </a:rPr>
              <a:t>продление сроков уплаты НДФЛ за 2019 год в соответствии с п.6 ст.227 Кодекса (для ИП).</a:t>
            </a:r>
          </a:p>
          <a:p>
            <a:r>
              <a:rPr lang="ru-RU" b="1" u="sng" dirty="0">
                <a:latin typeface="Gothic Uralic"/>
                <a:cs typeface="Gothic Uralic"/>
              </a:rPr>
              <a:t>Сроком на 3 месяцев.</a:t>
            </a:r>
          </a:p>
          <a:p>
            <a:pPr marL="285750" indent="-285750">
              <a:buFont typeface="Arial" panose="020B0604020202020204" pitchFamily="34" charset="0"/>
              <a:buChar char="•"/>
            </a:pPr>
            <a:endParaRPr lang="ru-RU" dirty="0">
              <a:latin typeface="Gothic Uralic"/>
              <a:cs typeface="Gothic Uralic"/>
            </a:endParaRPr>
          </a:p>
        </p:txBody>
      </p:sp>
      <p:sp>
        <p:nvSpPr>
          <p:cNvPr id="55" name="Прямоугольник 54"/>
          <p:cNvSpPr/>
          <p:nvPr/>
        </p:nvSpPr>
        <p:spPr>
          <a:xfrm>
            <a:off x="3785527" y="7180554"/>
            <a:ext cx="9743579" cy="1061829"/>
          </a:xfrm>
          <a:prstGeom prst="rect">
            <a:avLst/>
          </a:prstGeom>
        </p:spPr>
        <p:txBody>
          <a:bodyPr wrap="square">
            <a:spAutoFit/>
          </a:bodyPr>
          <a:lstStyle/>
          <a:p>
            <a:pPr>
              <a:spcBef>
                <a:spcPts val="600"/>
              </a:spcBef>
              <a:spcAft>
                <a:spcPts val="600"/>
              </a:spcAft>
            </a:pPr>
            <a:r>
              <a:rPr lang="ru-RU" sz="2000" b="1" u="sng" dirty="0">
                <a:latin typeface="Gothic Uralic"/>
                <a:cs typeface="Gothic Uralic"/>
              </a:rPr>
              <a:t>Продление сроков уплаты налогов для </a:t>
            </a:r>
            <a:r>
              <a:rPr lang="ru-RU" sz="2000" b="1" u="sng" dirty="0" err="1">
                <a:latin typeface="Gothic Uralic"/>
                <a:cs typeface="Gothic Uralic"/>
              </a:rPr>
              <a:t>микропредприятий</a:t>
            </a:r>
            <a:r>
              <a:rPr lang="ru-RU" sz="2000" b="1" u="sng" dirty="0">
                <a:latin typeface="Gothic Uralic"/>
                <a:cs typeface="Gothic Uralic"/>
              </a:rPr>
              <a:t>, ведущих деятельность в наиболее пострадавших отраслях.</a:t>
            </a:r>
          </a:p>
          <a:p>
            <a:endParaRPr lang="ru-RU" dirty="0">
              <a:latin typeface="Gothic Uralic"/>
              <a:cs typeface="Gothic Uralic"/>
            </a:endParaRPr>
          </a:p>
        </p:txBody>
      </p:sp>
      <p:sp>
        <p:nvSpPr>
          <p:cNvPr id="56" name="Прямоугольник 55"/>
          <p:cNvSpPr/>
          <p:nvPr/>
        </p:nvSpPr>
        <p:spPr>
          <a:xfrm>
            <a:off x="3735380" y="8372475"/>
            <a:ext cx="9724529" cy="1508105"/>
          </a:xfrm>
          <a:prstGeom prst="rect">
            <a:avLst/>
          </a:prstGeom>
        </p:spPr>
        <p:txBody>
          <a:bodyPr wrap="square">
            <a:spAutoFit/>
          </a:bodyPr>
          <a:lstStyle/>
          <a:p>
            <a:pPr marL="285750" indent="-285750">
              <a:buFont typeface="Arial" panose="020B0604020202020204" pitchFamily="34" charset="0"/>
              <a:buChar char="•"/>
            </a:pPr>
            <a:r>
              <a:rPr lang="ru-RU" dirty="0">
                <a:latin typeface="Gothic Uralic"/>
                <a:cs typeface="Gothic Uralic"/>
              </a:rPr>
              <a:t>продление срока уплаты страховых взносов за июнь и июль 2020 года и страховых взносов, исчисленных с суммы дохода ИП, превышающей 300 000 рублей, подлежащих уплате не позднее 1 июля 2020 года.</a:t>
            </a:r>
          </a:p>
          <a:p>
            <a:r>
              <a:rPr lang="ru-RU" b="1" u="sng" dirty="0">
                <a:latin typeface="Gothic Uralic"/>
                <a:cs typeface="Gothic Uralic"/>
              </a:rPr>
              <a:t>Сроком на 4 месяцев.</a:t>
            </a:r>
          </a:p>
          <a:p>
            <a:endParaRPr lang="ru-RU" dirty="0">
              <a:latin typeface="Gothic Uralic"/>
              <a:cs typeface="Gothic Uralic"/>
            </a:endParaRPr>
          </a:p>
        </p:txBody>
      </p:sp>
      <p:sp>
        <p:nvSpPr>
          <p:cNvPr id="60" name="Прямоугольник 59"/>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61" name="Прямоугольник 60"/>
          <p:cNvSpPr/>
          <p:nvPr/>
        </p:nvSpPr>
        <p:spPr>
          <a:xfrm>
            <a:off x="342900" y="9896475"/>
            <a:ext cx="13689285" cy="738664"/>
          </a:xfrm>
          <a:prstGeom prst="rect">
            <a:avLst/>
          </a:prstGeom>
        </p:spPr>
        <p:txBody>
          <a:bodyPr wrap="square">
            <a:spAutoFit/>
          </a:bodyPr>
          <a:lstStyle/>
          <a:p>
            <a:pPr algn="just">
              <a:spcAft>
                <a:spcPts val="0"/>
              </a:spcAft>
            </a:pPr>
            <a:r>
              <a:rPr lang="ru-RU" sz="1400" dirty="0">
                <a:latin typeface="Gothic Uralic"/>
                <a:cs typeface="Gothic Uralic"/>
              </a:rPr>
              <a:t>«</a:t>
            </a:r>
            <a:r>
              <a:rPr lang="ru-RU" sz="1400" dirty="0">
                <a:latin typeface="Gothic Uralic"/>
                <a:cs typeface="Gothic Uralic"/>
                <a:hlinkClick r:id="rId4"/>
              </a:rPr>
              <a:t>Перечень поручений по </a:t>
            </a:r>
            <a:r>
              <a:rPr lang="ru-RU" sz="1400" dirty="0">
                <a:latin typeface="Gothic Uralic"/>
                <a:hlinkClick r:id="rId4"/>
              </a:rPr>
              <a:t>итогам обращения Президента в связи с распространением </a:t>
            </a:r>
            <a:r>
              <a:rPr lang="ru-RU" sz="1400" dirty="0" err="1">
                <a:latin typeface="Gothic Uralic"/>
                <a:hlinkClick r:id="rId4"/>
              </a:rPr>
              <a:t>коронавирусной</a:t>
            </a:r>
            <a:r>
              <a:rPr lang="ru-RU" sz="1400" dirty="0">
                <a:latin typeface="Gothic Uralic"/>
                <a:hlinkClick r:id="rId4"/>
              </a:rPr>
              <a:t> инфекции на территории страны</a:t>
            </a:r>
            <a:r>
              <a:rPr lang="ru-RU" sz="1400" dirty="0">
                <a:latin typeface="Gothic Uralic"/>
              </a:rPr>
              <a:t>» (утв. Президентом Российской Федерации 28.03.2020 № Пр-586</a:t>
            </a:r>
            <a:r>
              <a:rPr lang="ru-RU" sz="1400" dirty="0">
                <a:latin typeface="Gothic Uralic"/>
                <a:cs typeface="Gothic Uralic"/>
              </a:rPr>
              <a:t>); </a:t>
            </a:r>
            <a:r>
              <a:rPr lang="ru-RU" sz="1400" dirty="0">
                <a:latin typeface="Gothic Uralic"/>
                <a:cs typeface="Gothic Uralic"/>
                <a:hlinkClick r:id="rId5"/>
              </a:rPr>
              <a:t>Постановление Правительства Российской Федерации от 02.04.2020 № 409 </a:t>
            </a:r>
            <a:r>
              <a:rPr lang="ru-RU" sz="1400" dirty="0">
                <a:latin typeface="Gothic Uralic"/>
                <a:cs typeface="Gothic Uralic"/>
              </a:rPr>
              <a:t>«О мерах по обеспечению устойчивого развития экономики».</a:t>
            </a:r>
          </a:p>
        </p:txBody>
      </p:sp>
      <p:sp>
        <p:nvSpPr>
          <p:cNvPr id="62" name="object 27"/>
          <p:cNvSpPr/>
          <p:nvPr/>
        </p:nvSpPr>
        <p:spPr>
          <a:xfrm>
            <a:off x="3367380" y="8435929"/>
            <a:ext cx="278765" cy="278765"/>
          </a:xfrm>
          <a:custGeom>
            <a:avLst/>
            <a:gdLst/>
            <a:ahLst/>
            <a:cxnLst/>
            <a:rect l="l" t="t" r="r" b="b"/>
            <a:pathLst>
              <a:path w="278764" h="278765">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63" name="Прямоугольник 62"/>
          <p:cNvSpPr/>
          <p:nvPr/>
        </p:nvSpPr>
        <p:spPr>
          <a:xfrm>
            <a:off x="3804575" y="7854870"/>
            <a:ext cx="9724529" cy="646331"/>
          </a:xfrm>
          <a:prstGeom prst="rect">
            <a:avLst/>
          </a:prstGeom>
        </p:spPr>
        <p:txBody>
          <a:bodyPr wrap="square">
            <a:spAutoFit/>
          </a:bodyPr>
          <a:lstStyle/>
          <a:p>
            <a:pPr marL="285750" indent="-285750">
              <a:buFont typeface="Arial" panose="020B0604020202020204" pitchFamily="34" charset="0"/>
              <a:buChar char="•"/>
            </a:pPr>
            <a:r>
              <a:rPr lang="ru-RU" dirty="0">
                <a:latin typeface="Gothic Uralic"/>
                <a:cs typeface="Gothic Uralic"/>
              </a:rPr>
              <a:t>продление срока уплаты страховых взносов за март-май 2020 года.</a:t>
            </a:r>
          </a:p>
          <a:p>
            <a:r>
              <a:rPr lang="ru-RU" b="1" u="sng" dirty="0">
                <a:latin typeface="Gothic Uralic"/>
                <a:cs typeface="Gothic Uralic"/>
              </a:rPr>
              <a:t>Сроком на 6 месяцев.</a:t>
            </a:r>
          </a:p>
        </p:txBody>
      </p:sp>
      <p:sp>
        <p:nvSpPr>
          <p:cNvPr id="35" name="Прямоугольник 1"/>
          <p:cNvSpPr/>
          <p:nvPr/>
        </p:nvSpPr>
        <p:spPr>
          <a:xfrm>
            <a:off x="342900" y="6106185"/>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6"/>
              </a:rPr>
              <a:t>www.nalog.ru/rn29</a:t>
            </a:r>
            <a:r>
              <a:rPr lang="en-US" sz="2000" dirty="0">
                <a:latin typeface="Gothic Uralic"/>
                <a:cs typeface="Times New Roman" panose="02020603050405020304" pitchFamily="18" charset="0"/>
                <a:hlinkClick r:id="rId6"/>
              </a:rPr>
              <a:t>/</a:t>
            </a:r>
            <a:endParaRPr lang="ru-RU" sz="2000" dirty="0">
              <a:latin typeface="Gothic Uralic"/>
              <a:cs typeface="Times New Roman" panose="02020603050405020304" pitchFamily="18" charset="0"/>
            </a:endParaRPr>
          </a:p>
        </p:txBody>
      </p:sp>
    </p:spTree>
    <p:extLst>
      <p:ext uri="{BB962C8B-B14F-4D97-AF65-F5344CB8AC3E}">
        <p14:creationId xmlns:p14="http://schemas.microsoft.com/office/powerpoint/2010/main" val="3274467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502144" y="1328610"/>
            <a:ext cx="176530" cy="272415"/>
          </a:xfrm>
          <a:custGeom>
            <a:avLst/>
            <a:gdLst/>
            <a:ahLst/>
            <a:cxnLst/>
            <a:rect l="l" t="t" r="r" b="b"/>
            <a:pathLst>
              <a:path w="176530" h="272415">
                <a:moveTo>
                  <a:pt x="88188" y="0"/>
                </a:moveTo>
                <a:lnTo>
                  <a:pt x="0" y="88061"/>
                </a:lnTo>
                <a:lnTo>
                  <a:pt x="88188" y="272211"/>
                </a:lnTo>
                <a:lnTo>
                  <a:pt x="176390" y="88061"/>
                </a:lnTo>
                <a:lnTo>
                  <a:pt x="88188" y="0"/>
                </a:lnTo>
                <a:close/>
              </a:path>
            </a:pathLst>
          </a:custGeom>
          <a:solidFill>
            <a:srgbClr val="E42546"/>
          </a:solidFill>
        </p:spPr>
        <p:txBody>
          <a:bodyPr wrap="square" lIns="0" tIns="0" rIns="0" bIns="0" rtlCol="0"/>
          <a:lstStyle/>
          <a:p>
            <a:endParaRPr/>
          </a:p>
        </p:txBody>
      </p:sp>
      <p:grpSp>
        <p:nvGrpSpPr>
          <p:cNvPr id="5" name="object 5"/>
          <p:cNvGrpSpPr/>
          <p:nvPr/>
        </p:nvGrpSpPr>
        <p:grpSpPr>
          <a:xfrm>
            <a:off x="13327774" y="457199"/>
            <a:ext cx="615315" cy="878205"/>
            <a:chOff x="13327774" y="457199"/>
            <a:chExt cx="615315" cy="878205"/>
          </a:xfrm>
        </p:grpSpPr>
        <p:sp>
          <p:nvSpPr>
            <p:cNvPr id="6" name="object 6"/>
            <p:cNvSpPr/>
            <p:nvPr/>
          </p:nvSpPr>
          <p:spPr>
            <a:xfrm>
              <a:off x="13529107" y="822007"/>
              <a:ext cx="122567" cy="122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327774" y="457199"/>
              <a:ext cx="615315" cy="878205"/>
            </a:xfrm>
            <a:custGeom>
              <a:avLst/>
              <a:gdLst/>
              <a:ahLst/>
              <a:cxnLst/>
              <a:rect l="l" t="t" r="r" b="b"/>
              <a:pathLst>
                <a:path w="615315" h="878205">
                  <a:moveTo>
                    <a:pt x="525284" y="434263"/>
                  </a:moveTo>
                  <a:lnTo>
                    <a:pt x="518426" y="374827"/>
                  </a:lnTo>
                  <a:lnTo>
                    <a:pt x="499757" y="320255"/>
                  </a:lnTo>
                  <a:lnTo>
                    <a:pt x="472071" y="270827"/>
                  </a:lnTo>
                  <a:lnTo>
                    <a:pt x="441210" y="230682"/>
                  </a:lnTo>
                  <a:lnTo>
                    <a:pt x="400951" y="188366"/>
                  </a:lnTo>
                  <a:lnTo>
                    <a:pt x="397903" y="185750"/>
                  </a:lnTo>
                  <a:lnTo>
                    <a:pt x="397903" y="431546"/>
                  </a:lnTo>
                  <a:lnTo>
                    <a:pt x="392391" y="491845"/>
                  </a:lnTo>
                  <a:lnTo>
                    <a:pt x="379107" y="555345"/>
                  </a:lnTo>
                  <a:lnTo>
                    <a:pt x="362915" y="613333"/>
                  </a:lnTo>
                  <a:lnTo>
                    <a:pt x="348665" y="657110"/>
                  </a:lnTo>
                  <a:lnTo>
                    <a:pt x="341236" y="678002"/>
                  </a:lnTo>
                  <a:lnTo>
                    <a:pt x="262623" y="599249"/>
                  </a:lnTo>
                  <a:lnTo>
                    <a:pt x="184035" y="678002"/>
                  </a:lnTo>
                  <a:lnTo>
                    <a:pt x="162356" y="613321"/>
                  </a:lnTo>
                  <a:lnTo>
                    <a:pt x="146151" y="555332"/>
                  </a:lnTo>
                  <a:lnTo>
                    <a:pt x="132867" y="491845"/>
                  </a:lnTo>
                  <a:lnTo>
                    <a:pt x="127368" y="431546"/>
                  </a:lnTo>
                  <a:lnTo>
                    <a:pt x="136715" y="373468"/>
                  </a:lnTo>
                  <a:lnTo>
                    <a:pt x="160324" y="324866"/>
                  </a:lnTo>
                  <a:lnTo>
                    <a:pt x="191452" y="286004"/>
                  </a:lnTo>
                  <a:lnTo>
                    <a:pt x="223354" y="257175"/>
                  </a:lnTo>
                  <a:lnTo>
                    <a:pt x="262623" y="230682"/>
                  </a:lnTo>
                  <a:lnTo>
                    <a:pt x="275920" y="238645"/>
                  </a:lnTo>
                  <a:lnTo>
                    <a:pt x="333806" y="286004"/>
                  </a:lnTo>
                  <a:lnTo>
                    <a:pt x="364921" y="324866"/>
                  </a:lnTo>
                  <a:lnTo>
                    <a:pt x="388531" y="373468"/>
                  </a:lnTo>
                  <a:lnTo>
                    <a:pt x="397903" y="431546"/>
                  </a:lnTo>
                  <a:lnTo>
                    <a:pt x="397903" y="185750"/>
                  </a:lnTo>
                  <a:lnTo>
                    <a:pt x="363143" y="155841"/>
                  </a:lnTo>
                  <a:lnTo>
                    <a:pt x="327596" y="129476"/>
                  </a:lnTo>
                  <a:lnTo>
                    <a:pt x="274510" y="96177"/>
                  </a:lnTo>
                  <a:lnTo>
                    <a:pt x="262623" y="89763"/>
                  </a:lnTo>
                  <a:lnTo>
                    <a:pt x="250736" y="96177"/>
                  </a:lnTo>
                  <a:lnTo>
                    <a:pt x="197662" y="129476"/>
                  </a:lnTo>
                  <a:lnTo>
                    <a:pt x="162115" y="155841"/>
                  </a:lnTo>
                  <a:lnTo>
                    <a:pt x="124307" y="188366"/>
                  </a:lnTo>
                  <a:lnTo>
                    <a:pt x="87058" y="226771"/>
                  </a:lnTo>
                  <a:lnTo>
                    <a:pt x="53200" y="270827"/>
                  </a:lnTo>
                  <a:lnTo>
                    <a:pt x="25514" y="320255"/>
                  </a:lnTo>
                  <a:lnTo>
                    <a:pt x="6845" y="374827"/>
                  </a:lnTo>
                  <a:lnTo>
                    <a:pt x="0" y="434263"/>
                  </a:lnTo>
                  <a:lnTo>
                    <a:pt x="22428" y="577900"/>
                  </a:lnTo>
                  <a:lnTo>
                    <a:pt x="71793" y="722071"/>
                  </a:lnTo>
                  <a:lnTo>
                    <a:pt x="121145" y="833221"/>
                  </a:lnTo>
                  <a:lnTo>
                    <a:pt x="143586" y="877722"/>
                  </a:lnTo>
                  <a:lnTo>
                    <a:pt x="262623" y="758456"/>
                  </a:lnTo>
                  <a:lnTo>
                    <a:pt x="381673" y="877722"/>
                  </a:lnTo>
                  <a:lnTo>
                    <a:pt x="444627" y="758456"/>
                  </a:lnTo>
                  <a:lnTo>
                    <a:pt x="464693" y="720471"/>
                  </a:lnTo>
                  <a:lnTo>
                    <a:pt x="483044" y="678002"/>
                  </a:lnTo>
                  <a:lnTo>
                    <a:pt x="507326" y="621855"/>
                  </a:lnTo>
                  <a:lnTo>
                    <a:pt x="523036" y="540308"/>
                  </a:lnTo>
                  <a:lnTo>
                    <a:pt x="525284" y="434263"/>
                  </a:lnTo>
                  <a:close/>
                </a:path>
                <a:path w="615315" h="878205">
                  <a:moveTo>
                    <a:pt x="615010" y="89776"/>
                  </a:moveTo>
                  <a:lnTo>
                    <a:pt x="525259" y="0"/>
                  </a:lnTo>
                  <a:lnTo>
                    <a:pt x="435483" y="89763"/>
                  </a:lnTo>
                  <a:lnTo>
                    <a:pt x="525259" y="179539"/>
                  </a:lnTo>
                  <a:lnTo>
                    <a:pt x="615010" y="89776"/>
                  </a:lnTo>
                  <a:close/>
                </a:path>
              </a:pathLst>
            </a:custGeom>
            <a:solidFill>
              <a:srgbClr val="C59267"/>
            </a:solidFill>
          </p:spPr>
          <p:txBody>
            <a:bodyPr wrap="square" lIns="0" tIns="0" rIns="0" bIns="0" rtlCol="0"/>
            <a:lstStyle/>
            <a:p>
              <a:endParaRPr/>
            </a:p>
          </p:txBody>
        </p:sp>
      </p:grpSp>
      <p:sp>
        <p:nvSpPr>
          <p:cNvPr id="11" name="object 11"/>
          <p:cNvSpPr/>
          <p:nvPr/>
        </p:nvSpPr>
        <p:spPr>
          <a:xfrm>
            <a:off x="11453559" y="925067"/>
            <a:ext cx="915669" cy="412750"/>
          </a:xfrm>
          <a:custGeom>
            <a:avLst/>
            <a:gdLst/>
            <a:ahLst/>
            <a:cxnLst/>
            <a:rect l="l" t="t" r="r" b="b"/>
            <a:pathLst>
              <a:path w="915670" h="412750">
                <a:moveTo>
                  <a:pt x="286575" y="275069"/>
                </a:moveTo>
                <a:lnTo>
                  <a:pt x="280657" y="230924"/>
                </a:lnTo>
                <a:lnTo>
                  <a:pt x="263690" y="194576"/>
                </a:lnTo>
                <a:lnTo>
                  <a:pt x="236842" y="167195"/>
                </a:lnTo>
                <a:lnTo>
                  <a:pt x="233641" y="165646"/>
                </a:lnTo>
                <a:lnTo>
                  <a:pt x="233641" y="277406"/>
                </a:lnTo>
                <a:lnTo>
                  <a:pt x="226872" y="313778"/>
                </a:lnTo>
                <a:lnTo>
                  <a:pt x="208241" y="342519"/>
                </a:lnTo>
                <a:lnTo>
                  <a:pt x="180276" y="361403"/>
                </a:lnTo>
                <a:lnTo>
                  <a:pt x="145516" y="368185"/>
                </a:lnTo>
                <a:lnTo>
                  <a:pt x="106273" y="358787"/>
                </a:lnTo>
                <a:lnTo>
                  <a:pt x="77254" y="333476"/>
                </a:lnTo>
                <a:lnTo>
                  <a:pt x="59245" y="296621"/>
                </a:lnTo>
                <a:lnTo>
                  <a:pt x="53073" y="252564"/>
                </a:lnTo>
                <a:lnTo>
                  <a:pt x="68427" y="227304"/>
                </a:lnTo>
                <a:lnTo>
                  <a:pt x="91376" y="206692"/>
                </a:lnTo>
                <a:lnTo>
                  <a:pt x="93878" y="205409"/>
                </a:lnTo>
                <a:lnTo>
                  <a:pt x="118541" y="192811"/>
                </a:lnTo>
                <a:lnTo>
                  <a:pt x="146545" y="187718"/>
                </a:lnTo>
                <a:lnTo>
                  <a:pt x="182587" y="193776"/>
                </a:lnTo>
                <a:lnTo>
                  <a:pt x="210032" y="211340"/>
                </a:lnTo>
                <a:lnTo>
                  <a:pt x="227507" y="239522"/>
                </a:lnTo>
                <a:lnTo>
                  <a:pt x="233641" y="277406"/>
                </a:lnTo>
                <a:lnTo>
                  <a:pt x="233641" y="165646"/>
                </a:lnTo>
                <a:lnTo>
                  <a:pt x="201295" y="149923"/>
                </a:lnTo>
                <a:lnTo>
                  <a:pt x="158229" y="143903"/>
                </a:lnTo>
                <a:lnTo>
                  <a:pt x="125018" y="148336"/>
                </a:lnTo>
                <a:lnTo>
                  <a:pt x="94005" y="160845"/>
                </a:lnTo>
                <a:lnTo>
                  <a:pt x="68135" y="180263"/>
                </a:lnTo>
                <a:lnTo>
                  <a:pt x="50368" y="205409"/>
                </a:lnTo>
                <a:lnTo>
                  <a:pt x="47955" y="205371"/>
                </a:lnTo>
                <a:lnTo>
                  <a:pt x="48895" y="201549"/>
                </a:lnTo>
                <a:lnTo>
                  <a:pt x="50469" y="197739"/>
                </a:lnTo>
                <a:lnTo>
                  <a:pt x="50711" y="194576"/>
                </a:lnTo>
                <a:lnTo>
                  <a:pt x="57327" y="154127"/>
                </a:lnTo>
                <a:lnTo>
                  <a:pt x="92316" y="93853"/>
                </a:lnTo>
                <a:lnTo>
                  <a:pt x="141744" y="70561"/>
                </a:lnTo>
                <a:lnTo>
                  <a:pt x="196900" y="58724"/>
                </a:lnTo>
                <a:lnTo>
                  <a:pt x="213563" y="55067"/>
                </a:lnTo>
                <a:lnTo>
                  <a:pt x="229514" y="51333"/>
                </a:lnTo>
                <a:lnTo>
                  <a:pt x="243789" y="47726"/>
                </a:lnTo>
                <a:lnTo>
                  <a:pt x="255485" y="44475"/>
                </a:lnTo>
                <a:lnTo>
                  <a:pt x="240639" y="0"/>
                </a:lnTo>
                <a:lnTo>
                  <a:pt x="222389" y="4775"/>
                </a:lnTo>
                <a:lnTo>
                  <a:pt x="203161" y="9296"/>
                </a:lnTo>
                <a:lnTo>
                  <a:pt x="181330" y="14020"/>
                </a:lnTo>
                <a:lnTo>
                  <a:pt x="142887" y="21869"/>
                </a:lnTo>
                <a:lnTo>
                  <a:pt x="129768" y="24777"/>
                </a:lnTo>
                <a:lnTo>
                  <a:pt x="63703" y="55448"/>
                </a:lnTo>
                <a:lnTo>
                  <a:pt x="35433" y="84709"/>
                </a:lnTo>
                <a:lnTo>
                  <a:pt x="15671" y="123050"/>
                </a:lnTo>
                <a:lnTo>
                  <a:pt x="3987" y="171564"/>
                </a:lnTo>
                <a:lnTo>
                  <a:pt x="12" y="230924"/>
                </a:lnTo>
                <a:lnTo>
                  <a:pt x="0" y="235419"/>
                </a:lnTo>
                <a:lnTo>
                  <a:pt x="4343" y="282968"/>
                </a:lnTo>
                <a:lnTo>
                  <a:pt x="16789" y="325412"/>
                </a:lnTo>
                <a:lnTo>
                  <a:pt x="37236" y="361175"/>
                </a:lnTo>
                <a:lnTo>
                  <a:pt x="65557" y="388658"/>
                </a:lnTo>
                <a:lnTo>
                  <a:pt x="101638" y="406323"/>
                </a:lnTo>
                <a:lnTo>
                  <a:pt x="145389" y="412546"/>
                </a:lnTo>
                <a:lnTo>
                  <a:pt x="193789" y="404876"/>
                </a:lnTo>
                <a:lnTo>
                  <a:pt x="233019" y="384009"/>
                </a:lnTo>
                <a:lnTo>
                  <a:pt x="248005" y="368185"/>
                </a:lnTo>
                <a:lnTo>
                  <a:pt x="262166" y="353237"/>
                </a:lnTo>
                <a:lnTo>
                  <a:pt x="280314" y="315836"/>
                </a:lnTo>
                <a:lnTo>
                  <a:pt x="286575" y="275069"/>
                </a:lnTo>
                <a:close/>
              </a:path>
              <a:path w="915670" h="412750">
                <a:moveTo>
                  <a:pt x="572554" y="140982"/>
                </a:moveTo>
                <a:lnTo>
                  <a:pt x="525564" y="140982"/>
                </a:lnTo>
                <a:lnTo>
                  <a:pt x="375475" y="329145"/>
                </a:lnTo>
                <a:lnTo>
                  <a:pt x="374484" y="329120"/>
                </a:lnTo>
                <a:lnTo>
                  <a:pt x="373062" y="329120"/>
                </a:lnTo>
                <a:lnTo>
                  <a:pt x="374192" y="324942"/>
                </a:lnTo>
                <a:lnTo>
                  <a:pt x="375475" y="318782"/>
                </a:lnTo>
                <a:lnTo>
                  <a:pt x="375475" y="140982"/>
                </a:lnTo>
                <a:lnTo>
                  <a:pt x="323088" y="140982"/>
                </a:lnTo>
                <a:lnTo>
                  <a:pt x="323075" y="403618"/>
                </a:lnTo>
                <a:lnTo>
                  <a:pt x="370078" y="403606"/>
                </a:lnTo>
                <a:lnTo>
                  <a:pt x="429260" y="329145"/>
                </a:lnTo>
                <a:lnTo>
                  <a:pt x="520141" y="214820"/>
                </a:lnTo>
                <a:lnTo>
                  <a:pt x="522554" y="214820"/>
                </a:lnTo>
                <a:lnTo>
                  <a:pt x="521398" y="218935"/>
                </a:lnTo>
                <a:lnTo>
                  <a:pt x="520128" y="225869"/>
                </a:lnTo>
                <a:lnTo>
                  <a:pt x="520128" y="403606"/>
                </a:lnTo>
                <a:lnTo>
                  <a:pt x="572554" y="403606"/>
                </a:lnTo>
                <a:lnTo>
                  <a:pt x="572554" y="214807"/>
                </a:lnTo>
                <a:lnTo>
                  <a:pt x="572554" y="140982"/>
                </a:lnTo>
                <a:close/>
              </a:path>
              <a:path w="915670" h="412750">
                <a:moveTo>
                  <a:pt x="826554" y="330923"/>
                </a:moveTo>
                <a:lnTo>
                  <a:pt x="822934" y="308267"/>
                </a:lnTo>
                <a:lnTo>
                  <a:pt x="812368" y="289433"/>
                </a:lnTo>
                <a:lnTo>
                  <a:pt x="795235" y="275869"/>
                </a:lnTo>
                <a:lnTo>
                  <a:pt x="771906" y="268973"/>
                </a:lnTo>
                <a:lnTo>
                  <a:pt x="771906" y="267792"/>
                </a:lnTo>
                <a:lnTo>
                  <a:pt x="792175" y="257708"/>
                </a:lnTo>
                <a:lnTo>
                  <a:pt x="806602" y="244055"/>
                </a:lnTo>
                <a:lnTo>
                  <a:pt x="815213" y="226796"/>
                </a:lnTo>
                <a:lnTo>
                  <a:pt x="818070" y="205854"/>
                </a:lnTo>
                <a:lnTo>
                  <a:pt x="811504" y="176110"/>
                </a:lnTo>
                <a:lnTo>
                  <a:pt x="792353" y="153390"/>
                </a:lnTo>
                <a:lnTo>
                  <a:pt x="761352" y="138899"/>
                </a:lnTo>
                <a:lnTo>
                  <a:pt x="719302" y="133794"/>
                </a:lnTo>
                <a:lnTo>
                  <a:pt x="691857" y="135750"/>
                </a:lnTo>
                <a:lnTo>
                  <a:pt x="664502" y="141859"/>
                </a:lnTo>
                <a:lnTo>
                  <a:pt x="638060" y="152488"/>
                </a:lnTo>
                <a:lnTo>
                  <a:pt x="613333" y="167982"/>
                </a:lnTo>
                <a:lnTo>
                  <a:pt x="633971" y="205244"/>
                </a:lnTo>
                <a:lnTo>
                  <a:pt x="652678" y="193103"/>
                </a:lnTo>
                <a:lnTo>
                  <a:pt x="672731" y="184442"/>
                </a:lnTo>
                <a:lnTo>
                  <a:pt x="692975" y="179260"/>
                </a:lnTo>
                <a:lnTo>
                  <a:pt x="712292" y="177533"/>
                </a:lnTo>
                <a:lnTo>
                  <a:pt x="735114" y="180136"/>
                </a:lnTo>
                <a:lnTo>
                  <a:pt x="751738" y="187604"/>
                </a:lnTo>
                <a:lnTo>
                  <a:pt x="761885" y="199466"/>
                </a:lnTo>
                <a:lnTo>
                  <a:pt x="765327" y="215201"/>
                </a:lnTo>
                <a:lnTo>
                  <a:pt x="762381" y="229679"/>
                </a:lnTo>
                <a:lnTo>
                  <a:pt x="753922" y="241020"/>
                </a:lnTo>
                <a:lnTo>
                  <a:pt x="740537" y="248424"/>
                </a:lnTo>
                <a:lnTo>
                  <a:pt x="722795" y="251066"/>
                </a:lnTo>
                <a:lnTo>
                  <a:pt x="681316" y="251066"/>
                </a:lnTo>
                <a:lnTo>
                  <a:pt x="681316" y="291884"/>
                </a:lnTo>
                <a:lnTo>
                  <a:pt x="725728" y="291884"/>
                </a:lnTo>
                <a:lnTo>
                  <a:pt x="746823" y="293954"/>
                </a:lnTo>
                <a:lnTo>
                  <a:pt x="761898" y="300101"/>
                </a:lnTo>
                <a:lnTo>
                  <a:pt x="770940" y="310299"/>
                </a:lnTo>
                <a:lnTo>
                  <a:pt x="773963" y="324510"/>
                </a:lnTo>
                <a:lnTo>
                  <a:pt x="769302" y="342125"/>
                </a:lnTo>
                <a:lnTo>
                  <a:pt x="756107" y="355790"/>
                </a:lnTo>
                <a:lnTo>
                  <a:pt x="735558" y="364629"/>
                </a:lnTo>
                <a:lnTo>
                  <a:pt x="708825" y="367766"/>
                </a:lnTo>
                <a:lnTo>
                  <a:pt x="687463" y="365645"/>
                </a:lnTo>
                <a:lnTo>
                  <a:pt x="665835" y="359689"/>
                </a:lnTo>
                <a:lnTo>
                  <a:pt x="645426" y="350558"/>
                </a:lnTo>
                <a:lnTo>
                  <a:pt x="627773" y="338899"/>
                </a:lnTo>
                <a:lnTo>
                  <a:pt x="607085" y="376745"/>
                </a:lnTo>
                <a:lnTo>
                  <a:pt x="627151" y="391071"/>
                </a:lnTo>
                <a:lnTo>
                  <a:pt x="652500" y="402399"/>
                </a:lnTo>
                <a:lnTo>
                  <a:pt x="682155" y="409867"/>
                </a:lnTo>
                <a:lnTo>
                  <a:pt x="715213" y="412546"/>
                </a:lnTo>
                <a:lnTo>
                  <a:pt x="759218" y="406615"/>
                </a:lnTo>
                <a:lnTo>
                  <a:pt x="794537" y="389928"/>
                </a:lnTo>
                <a:lnTo>
                  <a:pt x="818019" y="364147"/>
                </a:lnTo>
                <a:lnTo>
                  <a:pt x="826554" y="330923"/>
                </a:lnTo>
                <a:close/>
              </a:path>
              <a:path w="915670" h="412750">
                <a:moveTo>
                  <a:pt x="915479" y="289356"/>
                </a:moveTo>
                <a:lnTo>
                  <a:pt x="863079" y="289356"/>
                </a:lnTo>
                <a:lnTo>
                  <a:pt x="863079" y="403656"/>
                </a:lnTo>
                <a:lnTo>
                  <a:pt x="915479" y="403656"/>
                </a:lnTo>
                <a:lnTo>
                  <a:pt x="915479" y="289356"/>
                </a:lnTo>
                <a:close/>
              </a:path>
            </a:pathLst>
          </a:custGeom>
          <a:solidFill>
            <a:srgbClr val="4C1913"/>
          </a:solidFill>
        </p:spPr>
        <p:txBody>
          <a:bodyPr wrap="square" lIns="0" tIns="0" rIns="0" bIns="0" rtlCol="0"/>
          <a:lstStyle/>
          <a:p>
            <a:endParaRPr/>
          </a:p>
        </p:txBody>
      </p:sp>
      <p:sp>
        <p:nvSpPr>
          <p:cNvPr id="12" name="object 1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14" name="object 14"/>
          <p:cNvSpPr/>
          <p:nvPr/>
        </p:nvSpPr>
        <p:spPr>
          <a:xfrm>
            <a:off x="674801"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47"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0" name="object 6"/>
          <p:cNvSpPr txBox="1"/>
          <p:nvPr/>
        </p:nvSpPr>
        <p:spPr>
          <a:xfrm>
            <a:off x="674801" y="959850"/>
            <a:ext cx="10588677" cy="800859"/>
          </a:xfrm>
          <a:prstGeom prst="rect">
            <a:avLst/>
          </a:prstGeom>
        </p:spPr>
        <p:txBody>
          <a:bodyPr vert="horz" wrap="square" lIns="0" tIns="61594" rIns="0" bIns="0" rtlCol="0">
            <a:spAutoFit/>
          </a:bodyPr>
          <a:lstStyle/>
          <a:p>
            <a:pPr marL="12700" marR="5080" algn="just">
              <a:spcBef>
                <a:spcPts val="484"/>
              </a:spcBef>
            </a:pPr>
            <a:r>
              <a:rPr lang="ru-RU" sz="2400" b="1" spc="-95" dirty="0">
                <a:solidFill>
                  <a:srgbClr val="EF5237"/>
                </a:solidFill>
                <a:latin typeface="Verdana"/>
                <a:cs typeface="Verdana"/>
              </a:rPr>
              <a:t>Ответственность за нарушение введенных ограничительных мер (для ЮЛ и ИП)</a:t>
            </a:r>
            <a:endParaRPr sz="2400" spc="-95" dirty="0">
              <a:solidFill>
                <a:srgbClr val="EF5237"/>
              </a:solidFill>
              <a:latin typeface="Verdana"/>
              <a:cs typeface="Verdana"/>
            </a:endParaRPr>
          </a:p>
        </p:txBody>
      </p:sp>
      <p:sp>
        <p:nvSpPr>
          <p:cNvPr id="38" name="object 7"/>
          <p:cNvSpPr/>
          <p:nvPr/>
        </p:nvSpPr>
        <p:spPr>
          <a:xfrm>
            <a:off x="828820" y="458499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9" name="Прямоугольник 1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22" name="Прямоугольник 21"/>
          <p:cNvSpPr/>
          <p:nvPr/>
        </p:nvSpPr>
        <p:spPr>
          <a:xfrm>
            <a:off x="1328978" y="4089313"/>
            <a:ext cx="12610866" cy="1631216"/>
          </a:xfrm>
          <a:prstGeom prst="rect">
            <a:avLst/>
          </a:prstGeom>
        </p:spPr>
        <p:txBody>
          <a:bodyPr wrap="square">
            <a:spAutoFit/>
          </a:bodyPr>
          <a:lstStyle/>
          <a:p>
            <a:pPr algn="just">
              <a:spcAft>
                <a:spcPts val="0"/>
              </a:spcAft>
              <a:tabLst>
                <a:tab pos="1398270" algn="l"/>
              </a:tabLst>
            </a:pPr>
            <a:r>
              <a:rPr lang="ru-RU" sz="2000" dirty="0">
                <a:latin typeface="Gothic Uralic"/>
                <a:cs typeface="Gothic Uralic"/>
              </a:rPr>
              <a:t>наказывается штрафом в размере от пятисот тысяч до семисот тысяч рублей или в размере заработной платы или иного дохода осужденного за период от одного года до восемнадцати месяцев, либо лишением права занимать определенные должности или заниматься определенной деятельностью на срок от одного года до трех лет, либо ограничением свободы на срок до двух лет, либо принудительными работами на срок до двух лет, либо лишением свободы на тот же срок.</a:t>
            </a:r>
            <a:endParaRPr lang="ru-RU" sz="2000" u="sng" dirty="0">
              <a:latin typeface="Gothic Uralic"/>
              <a:cs typeface="Gothic Uralic"/>
            </a:endParaRPr>
          </a:p>
        </p:txBody>
      </p:sp>
      <p:sp>
        <p:nvSpPr>
          <p:cNvPr id="23" name="Прямоугольник 22"/>
          <p:cNvSpPr/>
          <p:nvPr/>
        </p:nvSpPr>
        <p:spPr>
          <a:xfrm>
            <a:off x="649266" y="2177669"/>
            <a:ext cx="13325022" cy="430887"/>
          </a:xfrm>
          <a:prstGeom prst="rect">
            <a:avLst/>
          </a:prstGeom>
        </p:spPr>
        <p:txBody>
          <a:bodyPr wrap="square">
            <a:spAutoFit/>
          </a:bodyPr>
          <a:lstStyle/>
          <a:p>
            <a:pPr algn="just">
              <a:spcAft>
                <a:spcPts val="0"/>
              </a:spcAft>
              <a:tabLst>
                <a:tab pos="1398270" algn="l"/>
              </a:tabLst>
            </a:pPr>
            <a:r>
              <a:rPr lang="ru-RU" sz="2200" b="1" dirty="0">
                <a:latin typeface="Gothic Uralic"/>
                <a:cs typeface="Gothic Uralic"/>
                <a:hlinkClick r:id="rId4"/>
              </a:rPr>
              <a:t>УК РФ </a:t>
            </a:r>
            <a:r>
              <a:rPr lang="ru-RU" sz="2200" b="1" dirty="0">
                <a:latin typeface="Gothic Uralic"/>
                <a:cs typeface="Gothic Uralic"/>
              </a:rPr>
              <a:t>Статья 236. Нарушение санитарно-эпидемиологических правил</a:t>
            </a:r>
            <a:endParaRPr lang="ru-RU" sz="2200" u="sng" dirty="0">
              <a:latin typeface="Gothic Uralic"/>
              <a:cs typeface="Gothic Uralic"/>
            </a:endParaRPr>
          </a:p>
        </p:txBody>
      </p:sp>
      <p:sp>
        <p:nvSpPr>
          <p:cNvPr id="24" name="Прямоугольник 23"/>
          <p:cNvSpPr/>
          <p:nvPr/>
        </p:nvSpPr>
        <p:spPr>
          <a:xfrm>
            <a:off x="674801" y="3286837"/>
            <a:ext cx="13268287" cy="707886"/>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1. Нарушение санитарно-эпидемиологических правил, повлекшее по неосторожности массовое заболевание или отравление людей либо создавшее угрозу наступления таких последствий</a:t>
            </a:r>
            <a:endParaRPr lang="ru-RU" sz="2000" u="sng" dirty="0">
              <a:latin typeface="Gothic Uralic"/>
              <a:cs typeface="Gothic Uralic"/>
            </a:endParaRPr>
          </a:p>
        </p:txBody>
      </p:sp>
      <p:sp>
        <p:nvSpPr>
          <p:cNvPr id="25" name="Прямоугольник 24"/>
          <p:cNvSpPr/>
          <p:nvPr/>
        </p:nvSpPr>
        <p:spPr>
          <a:xfrm>
            <a:off x="649266" y="5988933"/>
            <a:ext cx="13265043" cy="707886"/>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2. Нарушение санитарно-эпидемиологических правил, повлекшее по неосторожности смерть человека</a:t>
            </a:r>
            <a:endParaRPr lang="ru-RU" sz="2000" u="sng" dirty="0">
              <a:latin typeface="Gothic Uralic"/>
              <a:cs typeface="Gothic Uralic"/>
            </a:endParaRPr>
          </a:p>
        </p:txBody>
      </p:sp>
      <p:sp>
        <p:nvSpPr>
          <p:cNvPr id="26" name="Прямоугольник 25"/>
          <p:cNvSpPr/>
          <p:nvPr/>
        </p:nvSpPr>
        <p:spPr>
          <a:xfrm>
            <a:off x="1329679" y="6813540"/>
            <a:ext cx="12610865" cy="1323439"/>
          </a:xfrm>
          <a:prstGeom prst="rect">
            <a:avLst/>
          </a:prstGeom>
        </p:spPr>
        <p:txBody>
          <a:bodyPr wrap="square">
            <a:spAutoFit/>
          </a:bodyPr>
          <a:lstStyle/>
          <a:p>
            <a:pPr algn="just">
              <a:spcAft>
                <a:spcPts val="0"/>
              </a:spcAft>
              <a:tabLst>
                <a:tab pos="1398270" algn="l"/>
              </a:tabLst>
            </a:pPr>
            <a:r>
              <a:rPr lang="ru-RU" sz="2000" dirty="0">
                <a:latin typeface="Gothic Uralic"/>
                <a:cs typeface="Gothic Uralic"/>
              </a:rPr>
              <a:t>наказывается штрафом в размере от одного миллиона рублей до двух миллионов рублей или в размере заработной платы или иного дохода осужденного за период от одного года до трех лет, либо ограничением свободы на срок от двух до четырех лет, либо принудительными работами на срок от трех до пяти лет, либо лишением свободы на тот же срок.</a:t>
            </a:r>
          </a:p>
        </p:txBody>
      </p:sp>
      <p:sp>
        <p:nvSpPr>
          <p:cNvPr id="27" name="object 7"/>
          <p:cNvSpPr/>
          <p:nvPr/>
        </p:nvSpPr>
        <p:spPr>
          <a:xfrm>
            <a:off x="828820" y="6994729"/>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8" name="Прямоугольник 27"/>
          <p:cNvSpPr/>
          <p:nvPr/>
        </p:nvSpPr>
        <p:spPr>
          <a:xfrm>
            <a:off x="649266" y="8280995"/>
            <a:ext cx="13265043" cy="707886"/>
          </a:xfrm>
          <a:prstGeom prst="rect">
            <a:avLst/>
          </a:prstGeom>
        </p:spPr>
        <p:txBody>
          <a:bodyPr wrap="square">
            <a:spAutoFit/>
          </a:bodyPr>
          <a:lstStyle/>
          <a:p>
            <a:pPr algn="just">
              <a:spcAft>
                <a:spcPts val="0"/>
              </a:spcAft>
              <a:tabLst>
                <a:tab pos="1398270" algn="l"/>
              </a:tabLst>
            </a:pPr>
            <a:r>
              <a:rPr lang="ru-RU" sz="2000" b="1" dirty="0">
                <a:latin typeface="Gothic Uralic"/>
                <a:cs typeface="Gothic Uralic"/>
              </a:rPr>
              <a:t>3. Нарушение санитарно-эпидемиологических правил, повлекшее по неосторожности смерть двух или более лиц</a:t>
            </a:r>
            <a:endParaRPr lang="ru-RU" sz="2000" u="sng" dirty="0">
              <a:latin typeface="Gothic Uralic"/>
              <a:cs typeface="Gothic Uralic"/>
            </a:endParaRPr>
          </a:p>
        </p:txBody>
      </p:sp>
      <p:sp>
        <p:nvSpPr>
          <p:cNvPr id="29" name="Прямоугольник 28"/>
          <p:cNvSpPr/>
          <p:nvPr/>
        </p:nvSpPr>
        <p:spPr>
          <a:xfrm>
            <a:off x="1375172" y="9229293"/>
            <a:ext cx="12539138" cy="707886"/>
          </a:xfrm>
          <a:prstGeom prst="rect">
            <a:avLst/>
          </a:prstGeom>
        </p:spPr>
        <p:txBody>
          <a:bodyPr wrap="square">
            <a:spAutoFit/>
          </a:bodyPr>
          <a:lstStyle/>
          <a:p>
            <a:pPr algn="just">
              <a:spcAft>
                <a:spcPts val="0"/>
              </a:spcAft>
              <a:tabLst>
                <a:tab pos="1398270" algn="l"/>
              </a:tabLst>
            </a:pPr>
            <a:r>
              <a:rPr lang="ru-RU" sz="2000" dirty="0">
                <a:latin typeface="Gothic Uralic"/>
                <a:cs typeface="Gothic Uralic"/>
              </a:rPr>
              <a:t>наказывается принудительными работами на срок от четырех до пяти лет либо лишением свободы на срок от пяти до семи лет.</a:t>
            </a:r>
          </a:p>
        </p:txBody>
      </p:sp>
      <p:sp>
        <p:nvSpPr>
          <p:cNvPr id="31" name="object 7"/>
          <p:cNvSpPr/>
          <p:nvPr/>
        </p:nvSpPr>
        <p:spPr>
          <a:xfrm>
            <a:off x="828820" y="9370382"/>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4020985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4" name="object 4"/>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31" name="object 6"/>
          <p:cNvSpPr txBox="1">
            <a:spLocks noGrp="1"/>
          </p:cNvSpPr>
          <p:nvPr>
            <p:ph type="title"/>
          </p:nvPr>
        </p:nvSpPr>
        <p:spPr>
          <a:xfrm>
            <a:off x="773798" y="1122727"/>
            <a:ext cx="14275702" cy="440955"/>
          </a:xfrm>
          <a:prstGeom prst="rect">
            <a:avLst/>
          </a:prstGeom>
        </p:spPr>
        <p:txBody>
          <a:bodyPr vert="horz" wrap="square" lIns="0" tIns="5715" rIns="0" bIns="0" rtlCol="0">
            <a:spAutoFit/>
          </a:bodyPr>
          <a:lstStyle/>
          <a:p>
            <a:pPr marL="12700" marR="4169410" algn="just">
              <a:lnSpc>
                <a:spcPct val="101499"/>
              </a:lnSpc>
              <a:spcBef>
                <a:spcPts val="45"/>
              </a:spcBef>
            </a:pPr>
            <a:r>
              <a:rPr lang="ru-RU" sz="2800" kern="1200" spc="-95" dirty="0" smtClean="0">
                <a:solidFill>
                  <a:srgbClr val="EF5237"/>
                </a:solidFill>
                <a:latin typeface="Verdana"/>
                <a:ea typeface="+mn-ea"/>
                <a:cs typeface="Verdana"/>
              </a:rPr>
              <a:t>Меры </a:t>
            </a:r>
            <a:r>
              <a:rPr lang="ru-RU" sz="2800" kern="1200" spc="-95" dirty="0">
                <a:solidFill>
                  <a:srgbClr val="EF5237"/>
                </a:solidFill>
                <a:latin typeface="Verdana"/>
                <a:ea typeface="+mn-ea"/>
                <a:cs typeface="Verdana"/>
              </a:rPr>
              <a:t>поддержки банков</a:t>
            </a:r>
            <a:endParaRPr sz="2800" kern="1200" spc="-95" dirty="0">
              <a:solidFill>
                <a:srgbClr val="EF5237"/>
              </a:solidFill>
              <a:latin typeface="Verdana"/>
              <a:ea typeface="+mn-ea"/>
              <a:cs typeface="Verdana"/>
            </a:endParaRPr>
          </a:p>
        </p:txBody>
      </p:sp>
      <p:sp>
        <p:nvSpPr>
          <p:cNvPr id="25" name="Прямоугольник 2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5" name="Прямоугольник 4">
            <a:extLst>
              <a:ext uri="{FF2B5EF4-FFF2-40B4-BE49-F238E27FC236}">
                <a16:creationId xmlns:a16="http://schemas.microsoft.com/office/drawing/2014/main" xmlns="" id="{382902BC-693B-4025-B9AD-817C0E6CA87A}"/>
              </a:ext>
            </a:extLst>
          </p:cNvPr>
          <p:cNvSpPr/>
          <p:nvPr/>
        </p:nvSpPr>
        <p:spPr>
          <a:xfrm>
            <a:off x="801952" y="2209772"/>
            <a:ext cx="12663644" cy="5632311"/>
          </a:xfrm>
          <a:prstGeom prst="rect">
            <a:avLst/>
          </a:prstGeom>
        </p:spPr>
        <p:txBody>
          <a:bodyPr wrap="square">
            <a:spAutoFit/>
          </a:bodyPr>
          <a:lstStyle/>
          <a:p>
            <a:r>
              <a:rPr lang="ru-RU" sz="2000" dirty="0">
                <a:latin typeface="Gothic Uralic"/>
              </a:rPr>
              <a:t>Меры поддержки предпринимателей от "Альфа-Банк"</a:t>
            </a:r>
          </a:p>
          <a:p>
            <a:r>
              <a:rPr lang="ru-RU" sz="2000" dirty="0">
                <a:latin typeface="Gothic Uralic"/>
                <a:hlinkClick r:id="rId3"/>
              </a:rPr>
              <a:t>https://alfabank.ru/press/news/2020/3/27/62169.html</a:t>
            </a:r>
            <a:endParaRPr lang="ru-RU" sz="2000" dirty="0">
              <a:latin typeface="Gothic Uralic"/>
            </a:endParaRPr>
          </a:p>
          <a:p>
            <a:r>
              <a:rPr lang="ru-RU" sz="2000" dirty="0">
                <a:latin typeface="Gothic Uralic"/>
              </a:rPr>
              <a:t>Меры поддержки для предпринимателей от "МСП Банк" </a:t>
            </a:r>
          </a:p>
          <a:p>
            <a:r>
              <a:rPr lang="ru-RU" sz="2000" dirty="0">
                <a:latin typeface="Gothic Uralic"/>
                <a:hlinkClick r:id="rId4"/>
              </a:rPr>
              <a:t>https://www.mspbank.ru/media/news/MSP-Bank-podderzhit-predprinimateley-besprotsentnymi-kreditami-na-...</a:t>
            </a:r>
            <a:endParaRPr lang="ru-RU" sz="2000" dirty="0">
              <a:latin typeface="Gothic Uralic"/>
            </a:endParaRPr>
          </a:p>
          <a:p>
            <a:r>
              <a:rPr lang="ru-RU" sz="2000" dirty="0">
                <a:latin typeface="Gothic Uralic"/>
              </a:rPr>
              <a:t>Меры поддержки для предпринимателей от "Банк Открытие" </a:t>
            </a:r>
            <a:br>
              <a:rPr lang="ru-RU" sz="2000" dirty="0">
                <a:latin typeface="Gothic Uralic"/>
              </a:rPr>
            </a:br>
            <a:r>
              <a:rPr lang="ru-RU" sz="2000" dirty="0">
                <a:latin typeface="Gothic Uralic"/>
                <a:hlinkClick r:id="rId5"/>
              </a:rPr>
              <a:t>https://www.open.ru/sme/crediting/holidays?from=main_banner_sme2</a:t>
            </a:r>
            <a:r>
              <a:rPr lang="ru-RU" sz="2000" dirty="0">
                <a:latin typeface="Gothic Uralic"/>
              </a:rPr>
              <a:t>  </a:t>
            </a:r>
            <a:br>
              <a:rPr lang="ru-RU" sz="2000" dirty="0">
                <a:latin typeface="Gothic Uralic"/>
              </a:rPr>
            </a:br>
            <a:r>
              <a:rPr lang="ru-RU" sz="2000" dirty="0">
                <a:latin typeface="Gothic Uralic"/>
              </a:rPr>
              <a:t>Меры поддержки для предпринимателей от "ВТБ" </a:t>
            </a:r>
            <a:br>
              <a:rPr lang="ru-RU" sz="2000" dirty="0">
                <a:latin typeface="Gothic Uralic"/>
              </a:rPr>
            </a:br>
            <a:r>
              <a:rPr lang="ru-RU" sz="2000" dirty="0">
                <a:latin typeface="Gothic Uralic"/>
                <a:hlinkClick r:id="rId6"/>
              </a:rPr>
              <a:t>https://www.vtb.ru/o-banke/press-centr/novosti-i-press-relizy/2020/04/2020-04-01-vtb-vydal-pervye-be...</a:t>
            </a:r>
            <a:r>
              <a:rPr lang="ru-RU" sz="2000" dirty="0">
                <a:latin typeface="Gothic Uralic"/>
              </a:rPr>
              <a:t/>
            </a:r>
            <a:br>
              <a:rPr lang="ru-RU" sz="2000" dirty="0">
                <a:latin typeface="Gothic Uralic"/>
              </a:rPr>
            </a:br>
            <a:r>
              <a:rPr lang="ru-RU" sz="2000" dirty="0">
                <a:latin typeface="Gothic Uralic"/>
              </a:rPr>
              <a:t>Меры поддержки предпринимателей от "</a:t>
            </a:r>
            <a:r>
              <a:rPr lang="ru-RU" sz="2000" dirty="0" err="1">
                <a:latin typeface="Gothic Uralic"/>
              </a:rPr>
              <a:t>ГазПромБанка</a:t>
            </a:r>
            <a:r>
              <a:rPr lang="ru-RU" sz="2000" dirty="0">
                <a:latin typeface="Gothic Uralic"/>
              </a:rPr>
              <a:t>" </a:t>
            </a:r>
          </a:p>
          <a:p>
            <a:r>
              <a:rPr lang="ru-RU" sz="2000" dirty="0">
                <a:latin typeface="Gothic Uralic"/>
                <a:hlinkClick r:id="rId7"/>
              </a:rPr>
              <a:t>https://www.gazprombank.ru/press/5783453/</a:t>
            </a:r>
            <a:r>
              <a:rPr lang="ru-RU" sz="2000" dirty="0">
                <a:latin typeface="Gothic Uralic"/>
              </a:rPr>
              <a:t> </a:t>
            </a:r>
          </a:p>
          <a:p>
            <a:r>
              <a:rPr lang="ru-RU" sz="2000" dirty="0">
                <a:latin typeface="Gothic Uralic"/>
              </a:rPr>
              <a:t>Меры поддержки для предпринимателей от ПАО "Промсвязьбанк"</a:t>
            </a:r>
          </a:p>
          <a:p>
            <a:r>
              <a:rPr lang="ru-RU" sz="2000" dirty="0" smtClean="0">
                <a:latin typeface="Gothic Uralic"/>
                <a:hlinkClick r:id="rId8"/>
              </a:rPr>
              <a:t>https</a:t>
            </a:r>
            <a:r>
              <a:rPr lang="ru-RU" sz="2000" dirty="0">
                <a:latin typeface="Gothic Uralic"/>
                <a:hlinkClick r:id="rId8"/>
              </a:rPr>
              <a:t>://www.psbank.ru/Business/psb-for-msb</a:t>
            </a:r>
            <a:r>
              <a:rPr lang="ru-RU" sz="2000" dirty="0">
                <a:latin typeface="Gothic Uralic"/>
              </a:rPr>
              <a:t> </a:t>
            </a:r>
          </a:p>
          <a:p>
            <a:r>
              <a:rPr lang="ru-RU" sz="2000" dirty="0">
                <a:latin typeface="Gothic Uralic"/>
              </a:rPr>
              <a:t>Меры поддержки для предпринимателей от "</a:t>
            </a:r>
            <a:r>
              <a:rPr lang="ru-RU" sz="2000" dirty="0" err="1">
                <a:latin typeface="Gothic Uralic"/>
              </a:rPr>
              <a:t>Россельхозбанк</a:t>
            </a:r>
            <a:r>
              <a:rPr lang="ru-RU" sz="2000" dirty="0">
                <a:latin typeface="Gothic Uralic"/>
              </a:rPr>
              <a:t>"</a:t>
            </a:r>
            <a:br>
              <a:rPr lang="ru-RU" sz="2000" dirty="0">
                <a:latin typeface="Gothic Uralic"/>
              </a:rPr>
            </a:br>
            <a:r>
              <a:rPr lang="en-US" sz="2000" dirty="0">
                <a:latin typeface="Gothic Uralic"/>
                <a:hlinkClick r:id="rId9"/>
              </a:rPr>
              <a:t>https://www.rshb.ru/smallbusiness/anti-criss-account</a:t>
            </a:r>
            <a:r>
              <a:rPr lang="en-US" sz="2000" dirty="0" smtClean="0">
                <a:latin typeface="Gothic Uralic"/>
                <a:hlinkClick r:id="rId9"/>
              </a:rPr>
              <a:t>/</a:t>
            </a:r>
            <a:r>
              <a:rPr lang="ru-RU" sz="2000" dirty="0" smtClean="0">
                <a:latin typeface="Gothic Uralic"/>
              </a:rPr>
              <a:t> </a:t>
            </a:r>
            <a:r>
              <a:rPr lang="ru-RU" sz="2000" dirty="0">
                <a:latin typeface="Gothic Uralic"/>
              </a:rPr>
              <a:t/>
            </a:r>
            <a:br>
              <a:rPr lang="ru-RU" sz="2000" dirty="0">
                <a:latin typeface="Gothic Uralic"/>
              </a:rPr>
            </a:br>
            <a:r>
              <a:rPr lang="ru-RU" sz="2000" dirty="0">
                <a:latin typeface="Gothic Uralic"/>
              </a:rPr>
              <a:t>Меры поддержки для предпринимателей от "Сбербанк"</a:t>
            </a:r>
          </a:p>
          <a:p>
            <a:r>
              <a:rPr lang="ru-RU" sz="2000" dirty="0">
                <a:latin typeface="Gothic Uralic"/>
                <a:hlinkClick r:id="rId10"/>
              </a:rPr>
              <a:t>https://www.sberbank.ru/ru/s_m_business/credits/restr</a:t>
            </a:r>
            <a:r>
              <a:rPr lang="ru-RU" sz="2000" dirty="0">
                <a:latin typeface="Gothic Uralic"/>
              </a:rPr>
              <a:t> </a:t>
            </a:r>
          </a:p>
          <a:p>
            <a:r>
              <a:rPr lang="ru-RU" sz="2000" dirty="0">
                <a:latin typeface="Gothic Uralic"/>
              </a:rPr>
              <a:t>Меры поддержки для предпринимателей от "Банка Уралсиб"</a:t>
            </a:r>
            <a:br>
              <a:rPr lang="ru-RU" sz="2000" dirty="0">
                <a:latin typeface="Gothic Uralic"/>
              </a:rPr>
            </a:br>
            <a:r>
              <a:rPr lang="ru-RU" sz="2000" dirty="0">
                <a:latin typeface="Gothic Uralic"/>
                <a:hlinkClick r:id="rId11"/>
              </a:rPr>
              <a:t>https://www.uralsib.ru/company/external-communications/publications/o-merakh-podderzhki-malogo-bizne...</a:t>
            </a:r>
            <a:endParaRPr lang="ru-RU" sz="2000" dirty="0">
              <a:latin typeface="Gothic Uralic"/>
            </a:endParaRPr>
          </a:p>
        </p:txBody>
      </p:sp>
    </p:spTree>
    <p:extLst>
      <p:ext uri="{BB962C8B-B14F-4D97-AF65-F5344CB8AC3E}">
        <p14:creationId xmlns:p14="http://schemas.microsoft.com/office/powerpoint/2010/main" val="1915685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16638" y="1058582"/>
            <a:ext cx="821055" cy="279400"/>
          </a:xfrm>
          <a:custGeom>
            <a:avLst/>
            <a:gdLst/>
            <a:ahLst/>
            <a:cxnLst/>
            <a:rect l="l" t="t" r="r" b="b"/>
            <a:pathLst>
              <a:path w="821055" h="279400">
                <a:moveTo>
                  <a:pt x="245757" y="7251"/>
                </a:moveTo>
                <a:lnTo>
                  <a:pt x="193332" y="7251"/>
                </a:lnTo>
                <a:lnTo>
                  <a:pt x="193332" y="115201"/>
                </a:lnTo>
                <a:lnTo>
                  <a:pt x="52374" y="115201"/>
                </a:lnTo>
                <a:lnTo>
                  <a:pt x="52374" y="7251"/>
                </a:lnTo>
                <a:lnTo>
                  <a:pt x="0" y="7251"/>
                </a:lnTo>
                <a:lnTo>
                  <a:pt x="0" y="115201"/>
                </a:lnTo>
                <a:lnTo>
                  <a:pt x="0" y="155841"/>
                </a:lnTo>
                <a:lnTo>
                  <a:pt x="193332" y="155841"/>
                </a:lnTo>
                <a:lnTo>
                  <a:pt x="193332" y="270141"/>
                </a:lnTo>
                <a:lnTo>
                  <a:pt x="245757" y="270141"/>
                </a:lnTo>
                <a:lnTo>
                  <a:pt x="245757" y="155841"/>
                </a:lnTo>
                <a:lnTo>
                  <a:pt x="245757" y="115201"/>
                </a:lnTo>
                <a:lnTo>
                  <a:pt x="245757" y="7251"/>
                </a:lnTo>
                <a:close/>
              </a:path>
              <a:path w="821055" h="279400">
                <a:moveTo>
                  <a:pt x="537997" y="141033"/>
                </a:moveTo>
                <a:lnTo>
                  <a:pt x="535444" y="116598"/>
                </a:lnTo>
                <a:lnTo>
                  <a:pt x="533260" y="95669"/>
                </a:lnTo>
                <a:lnTo>
                  <a:pt x="518668" y="56921"/>
                </a:lnTo>
                <a:lnTo>
                  <a:pt x="508228" y="44348"/>
                </a:lnTo>
                <a:lnTo>
                  <a:pt x="493636" y="26784"/>
                </a:lnTo>
                <a:lnTo>
                  <a:pt x="487057" y="23228"/>
                </a:lnTo>
                <a:lnTo>
                  <a:pt x="487057" y="116598"/>
                </a:lnTo>
                <a:lnTo>
                  <a:pt x="337007" y="116598"/>
                </a:lnTo>
                <a:lnTo>
                  <a:pt x="346100" y="88150"/>
                </a:lnTo>
                <a:lnTo>
                  <a:pt x="362585" y="65227"/>
                </a:lnTo>
                <a:lnTo>
                  <a:pt x="385140" y="49923"/>
                </a:lnTo>
                <a:lnTo>
                  <a:pt x="412508" y="44348"/>
                </a:lnTo>
                <a:lnTo>
                  <a:pt x="443560" y="49961"/>
                </a:lnTo>
                <a:lnTo>
                  <a:pt x="465988" y="65328"/>
                </a:lnTo>
                <a:lnTo>
                  <a:pt x="480326" y="88277"/>
                </a:lnTo>
                <a:lnTo>
                  <a:pt x="487057" y="116598"/>
                </a:lnTo>
                <a:lnTo>
                  <a:pt x="487057" y="23228"/>
                </a:lnTo>
                <a:lnTo>
                  <a:pt x="457593" y="7239"/>
                </a:lnTo>
                <a:lnTo>
                  <a:pt x="409956" y="279"/>
                </a:lnTo>
                <a:lnTo>
                  <a:pt x="366991" y="7239"/>
                </a:lnTo>
                <a:lnTo>
                  <a:pt x="331609" y="26784"/>
                </a:lnTo>
                <a:lnTo>
                  <a:pt x="304939" y="56921"/>
                </a:lnTo>
                <a:lnTo>
                  <a:pt x="288112" y="95669"/>
                </a:lnTo>
                <a:lnTo>
                  <a:pt x="282257" y="141033"/>
                </a:lnTo>
                <a:lnTo>
                  <a:pt x="288264" y="185737"/>
                </a:lnTo>
                <a:lnTo>
                  <a:pt x="306006" y="223761"/>
                </a:lnTo>
                <a:lnTo>
                  <a:pt x="335013" y="253225"/>
                </a:lnTo>
                <a:lnTo>
                  <a:pt x="374827" y="272275"/>
                </a:lnTo>
                <a:lnTo>
                  <a:pt x="425030" y="279031"/>
                </a:lnTo>
                <a:lnTo>
                  <a:pt x="457022" y="276567"/>
                </a:lnTo>
                <a:lnTo>
                  <a:pt x="486181" y="269455"/>
                </a:lnTo>
                <a:lnTo>
                  <a:pt x="512114" y="258191"/>
                </a:lnTo>
                <a:lnTo>
                  <a:pt x="534466" y="243230"/>
                </a:lnTo>
                <a:lnTo>
                  <a:pt x="529742" y="234607"/>
                </a:lnTo>
                <a:lnTo>
                  <a:pt x="513753" y="205397"/>
                </a:lnTo>
                <a:lnTo>
                  <a:pt x="496722" y="216357"/>
                </a:lnTo>
                <a:lnTo>
                  <a:pt x="476199" y="225679"/>
                </a:lnTo>
                <a:lnTo>
                  <a:pt x="452640" y="232181"/>
                </a:lnTo>
                <a:lnTo>
                  <a:pt x="426542" y="234607"/>
                </a:lnTo>
                <a:lnTo>
                  <a:pt x="388874" y="229019"/>
                </a:lnTo>
                <a:lnTo>
                  <a:pt x="361696" y="213258"/>
                </a:lnTo>
                <a:lnTo>
                  <a:pt x="344360" y="188887"/>
                </a:lnTo>
                <a:lnTo>
                  <a:pt x="336219" y="157454"/>
                </a:lnTo>
                <a:lnTo>
                  <a:pt x="537133" y="157454"/>
                </a:lnTo>
                <a:lnTo>
                  <a:pt x="537692" y="152069"/>
                </a:lnTo>
                <a:lnTo>
                  <a:pt x="537997" y="146646"/>
                </a:lnTo>
                <a:lnTo>
                  <a:pt x="537997" y="141033"/>
                </a:lnTo>
                <a:close/>
              </a:path>
              <a:path w="821055" h="279400">
                <a:moveTo>
                  <a:pt x="820750" y="33375"/>
                </a:moveTo>
                <a:lnTo>
                  <a:pt x="796277" y="18757"/>
                </a:lnTo>
                <a:lnTo>
                  <a:pt x="770178" y="8331"/>
                </a:lnTo>
                <a:lnTo>
                  <a:pt x="742683" y="2082"/>
                </a:lnTo>
                <a:lnTo>
                  <a:pt x="713994" y="0"/>
                </a:lnTo>
                <a:lnTo>
                  <a:pt x="666788" y="6819"/>
                </a:lnTo>
                <a:lnTo>
                  <a:pt x="627659" y="26035"/>
                </a:lnTo>
                <a:lnTo>
                  <a:pt x="597992" y="55778"/>
                </a:lnTo>
                <a:lnTo>
                  <a:pt x="579183" y="94208"/>
                </a:lnTo>
                <a:lnTo>
                  <a:pt x="572604" y="139433"/>
                </a:lnTo>
                <a:lnTo>
                  <a:pt x="579170" y="183908"/>
                </a:lnTo>
                <a:lnTo>
                  <a:pt x="598004" y="222275"/>
                </a:lnTo>
                <a:lnTo>
                  <a:pt x="627773" y="252361"/>
                </a:lnTo>
                <a:lnTo>
                  <a:pt x="667169" y="272008"/>
                </a:lnTo>
                <a:lnTo>
                  <a:pt x="714857" y="279031"/>
                </a:lnTo>
                <a:lnTo>
                  <a:pt x="745261" y="276809"/>
                </a:lnTo>
                <a:lnTo>
                  <a:pt x="798563" y="259511"/>
                </a:lnTo>
                <a:lnTo>
                  <a:pt x="799985" y="206959"/>
                </a:lnTo>
                <a:lnTo>
                  <a:pt x="783259" y="217500"/>
                </a:lnTo>
                <a:lnTo>
                  <a:pt x="763714" y="225945"/>
                </a:lnTo>
                <a:lnTo>
                  <a:pt x="741895" y="231546"/>
                </a:lnTo>
                <a:lnTo>
                  <a:pt x="718388" y="233565"/>
                </a:lnTo>
                <a:lnTo>
                  <a:pt x="681304" y="226402"/>
                </a:lnTo>
                <a:lnTo>
                  <a:pt x="651891" y="206336"/>
                </a:lnTo>
                <a:lnTo>
                  <a:pt x="632510" y="175590"/>
                </a:lnTo>
                <a:lnTo>
                  <a:pt x="625525" y="136321"/>
                </a:lnTo>
                <a:lnTo>
                  <a:pt x="631342" y="101523"/>
                </a:lnTo>
                <a:lnTo>
                  <a:pt x="648525" y="72478"/>
                </a:lnTo>
                <a:lnTo>
                  <a:pt x="676668" y="52565"/>
                </a:lnTo>
                <a:lnTo>
                  <a:pt x="715365" y="45173"/>
                </a:lnTo>
                <a:lnTo>
                  <a:pt x="735380" y="46583"/>
                </a:lnTo>
                <a:lnTo>
                  <a:pt x="755840" y="51155"/>
                </a:lnTo>
                <a:lnTo>
                  <a:pt x="777074" y="59448"/>
                </a:lnTo>
                <a:lnTo>
                  <a:pt x="799439" y="71983"/>
                </a:lnTo>
                <a:lnTo>
                  <a:pt x="820750" y="33375"/>
                </a:lnTo>
                <a:close/>
              </a:path>
            </a:pathLst>
          </a:custGeom>
          <a:solidFill>
            <a:srgbClr val="4C1913"/>
          </a:solidFill>
        </p:spPr>
        <p:txBody>
          <a:bodyPr wrap="square" lIns="0" tIns="0" rIns="0" bIns="0" rtlCol="0"/>
          <a:lstStyle/>
          <a:p>
            <a:endParaRPr/>
          </a:p>
        </p:txBody>
      </p:sp>
      <p:sp>
        <p:nvSpPr>
          <p:cNvPr id="5" name="object 5"/>
          <p:cNvSpPr txBox="1">
            <a:spLocks noGrp="1"/>
          </p:cNvSpPr>
          <p:nvPr>
            <p:ph type="title"/>
          </p:nvPr>
        </p:nvSpPr>
        <p:spPr>
          <a:xfrm>
            <a:off x="1075588" y="2125176"/>
            <a:ext cx="12250623" cy="1119537"/>
          </a:xfrm>
          <a:prstGeom prst="rect">
            <a:avLst/>
          </a:prstGeom>
        </p:spPr>
        <p:txBody>
          <a:bodyPr vert="horz" wrap="square" lIns="0" tIns="11430" rIns="0" bIns="0" rtlCol="0">
            <a:spAutoFit/>
          </a:bodyPr>
          <a:lstStyle/>
          <a:p>
            <a:pPr marL="2199005">
              <a:lnSpc>
                <a:spcPct val="100000"/>
              </a:lnSpc>
              <a:spcBef>
                <a:spcPts val="90"/>
              </a:spcBef>
            </a:pPr>
            <a:r>
              <a:rPr lang="ru-RU" sz="7200" spc="670" dirty="0"/>
              <a:t>  </a:t>
            </a:r>
            <a:r>
              <a:rPr sz="7200" spc="670" dirty="0"/>
              <a:t>8</a:t>
            </a:r>
            <a:r>
              <a:rPr lang="en-US" sz="7200" spc="670" dirty="0"/>
              <a:t> </a:t>
            </a:r>
            <a:r>
              <a:rPr lang="ru-RU" sz="7200" spc="670" dirty="0"/>
              <a:t>800</a:t>
            </a:r>
            <a:r>
              <a:rPr lang="en-US" sz="7200" spc="670" dirty="0"/>
              <a:t> </a:t>
            </a:r>
            <a:r>
              <a:rPr lang="ru-RU" sz="7200" spc="670" dirty="0"/>
              <a:t>100</a:t>
            </a:r>
            <a:r>
              <a:rPr lang="en-US" sz="7200" spc="670" dirty="0"/>
              <a:t> </a:t>
            </a:r>
            <a:r>
              <a:rPr lang="ru-RU" sz="7200" spc="670" dirty="0"/>
              <a:t>7000 </a:t>
            </a:r>
            <a:endParaRPr sz="7200" spc="670" dirty="0"/>
          </a:p>
        </p:txBody>
      </p:sp>
      <p:sp>
        <p:nvSpPr>
          <p:cNvPr id="6" name="object 6"/>
          <p:cNvSpPr txBox="1"/>
          <p:nvPr/>
        </p:nvSpPr>
        <p:spPr>
          <a:xfrm>
            <a:off x="3368549" y="3462606"/>
            <a:ext cx="9659620" cy="818814"/>
          </a:xfrm>
          <a:prstGeom prst="rect">
            <a:avLst/>
          </a:prstGeom>
        </p:spPr>
        <p:txBody>
          <a:bodyPr vert="horz" wrap="square" lIns="0" tIns="79375" rIns="0" bIns="0" rtlCol="0">
            <a:spAutoFit/>
          </a:bodyPr>
          <a:lstStyle/>
          <a:p>
            <a:pPr marL="12700" algn="ctr">
              <a:lnSpc>
                <a:spcPct val="100000"/>
              </a:lnSpc>
              <a:spcBef>
                <a:spcPts val="625"/>
              </a:spcBef>
            </a:pPr>
            <a:r>
              <a:rPr sz="2400" b="1" dirty="0" err="1">
                <a:latin typeface="Gothic Uralic"/>
              </a:rPr>
              <a:t>Горячая</a:t>
            </a:r>
            <a:r>
              <a:rPr sz="2400" b="1" dirty="0">
                <a:latin typeface="Gothic Uralic"/>
              </a:rPr>
              <a:t> </a:t>
            </a:r>
            <a:r>
              <a:rPr lang="ru-RU" sz="2400" b="1" dirty="0">
                <a:latin typeface="Gothic Uralic"/>
              </a:rPr>
              <a:t> </a:t>
            </a:r>
            <a:r>
              <a:rPr sz="2400" b="1" dirty="0" err="1">
                <a:latin typeface="Gothic Uralic"/>
              </a:rPr>
              <a:t>линия</a:t>
            </a:r>
            <a:r>
              <a:rPr lang="en-US" sz="2400" b="1" dirty="0">
                <a:latin typeface="Gothic Uralic"/>
              </a:rPr>
              <a:t> </a:t>
            </a:r>
            <a:r>
              <a:rPr lang="ru-RU" sz="2400" b="1" dirty="0">
                <a:latin typeface="Gothic Uralic"/>
              </a:rPr>
              <a:t>для субъектов малого и среднего предпринимательства Архангельской области</a:t>
            </a:r>
            <a:endParaRPr sz="2400" b="1" dirty="0">
              <a:latin typeface="Gothic Uralic"/>
            </a:endParaRPr>
          </a:p>
        </p:txBody>
      </p:sp>
      <p:grpSp>
        <p:nvGrpSpPr>
          <p:cNvPr id="7" name="object 7"/>
          <p:cNvGrpSpPr/>
          <p:nvPr/>
        </p:nvGrpSpPr>
        <p:grpSpPr>
          <a:xfrm>
            <a:off x="951598" y="1886924"/>
            <a:ext cx="2108200" cy="2108200"/>
            <a:chOff x="951598" y="3229152"/>
            <a:chExt cx="2108200" cy="2108200"/>
          </a:xfrm>
        </p:grpSpPr>
        <p:sp>
          <p:nvSpPr>
            <p:cNvPr id="8" name="object 8"/>
            <p:cNvSpPr/>
            <p:nvPr/>
          </p:nvSpPr>
          <p:spPr>
            <a:xfrm>
              <a:off x="951598" y="3229152"/>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1"/>
                  </a:lnTo>
                  <a:lnTo>
                    <a:pt x="4307" y="1150045"/>
                  </a:lnTo>
                  <a:lnTo>
                    <a:pt x="9622" y="1197136"/>
                  </a:lnTo>
                  <a:lnTo>
                    <a:pt x="16982" y="1243577"/>
                  </a:lnTo>
                  <a:lnTo>
                    <a:pt x="26341" y="1289321"/>
                  </a:lnTo>
                  <a:lnTo>
                    <a:pt x="37653" y="1334323"/>
                  </a:lnTo>
                  <a:lnTo>
                    <a:pt x="50870" y="1378535"/>
                  </a:lnTo>
                  <a:lnTo>
                    <a:pt x="65946" y="1421911"/>
                  </a:lnTo>
                  <a:lnTo>
                    <a:pt x="82835" y="1464405"/>
                  </a:lnTo>
                  <a:lnTo>
                    <a:pt x="101491" y="1505970"/>
                  </a:lnTo>
                  <a:lnTo>
                    <a:pt x="121866" y="1546559"/>
                  </a:lnTo>
                  <a:lnTo>
                    <a:pt x="143914" y="1586126"/>
                  </a:lnTo>
                  <a:lnTo>
                    <a:pt x="167589" y="1624625"/>
                  </a:lnTo>
                  <a:lnTo>
                    <a:pt x="192844" y="1662008"/>
                  </a:lnTo>
                  <a:lnTo>
                    <a:pt x="219633" y="1698231"/>
                  </a:lnTo>
                  <a:lnTo>
                    <a:pt x="247909" y="1733245"/>
                  </a:lnTo>
                  <a:lnTo>
                    <a:pt x="277626" y="1767004"/>
                  </a:lnTo>
                  <a:lnTo>
                    <a:pt x="308737" y="1799462"/>
                  </a:lnTo>
                  <a:lnTo>
                    <a:pt x="341195" y="1830573"/>
                  </a:lnTo>
                  <a:lnTo>
                    <a:pt x="374954" y="1860290"/>
                  </a:lnTo>
                  <a:lnTo>
                    <a:pt x="409968" y="1888566"/>
                  </a:lnTo>
                  <a:lnTo>
                    <a:pt x="446191" y="1915355"/>
                  </a:lnTo>
                  <a:lnTo>
                    <a:pt x="483574" y="1940610"/>
                  </a:lnTo>
                  <a:lnTo>
                    <a:pt x="522073" y="1964285"/>
                  </a:lnTo>
                  <a:lnTo>
                    <a:pt x="561640" y="1986333"/>
                  </a:lnTo>
                  <a:lnTo>
                    <a:pt x="602229" y="2006708"/>
                  </a:lnTo>
                  <a:lnTo>
                    <a:pt x="643794" y="2025364"/>
                  </a:lnTo>
                  <a:lnTo>
                    <a:pt x="686288" y="2042253"/>
                  </a:lnTo>
                  <a:lnTo>
                    <a:pt x="729664" y="2057329"/>
                  </a:lnTo>
                  <a:lnTo>
                    <a:pt x="773876" y="2070546"/>
                  </a:lnTo>
                  <a:lnTo>
                    <a:pt x="818878" y="2081858"/>
                  </a:lnTo>
                  <a:lnTo>
                    <a:pt x="864622" y="2091217"/>
                  </a:lnTo>
                  <a:lnTo>
                    <a:pt x="911063" y="2098577"/>
                  </a:lnTo>
                  <a:lnTo>
                    <a:pt x="958154" y="2103892"/>
                  </a:lnTo>
                  <a:lnTo>
                    <a:pt x="1005848" y="2107115"/>
                  </a:lnTo>
                  <a:lnTo>
                    <a:pt x="1054100" y="2108200"/>
                  </a:lnTo>
                  <a:lnTo>
                    <a:pt x="1102350" y="2107115"/>
                  </a:lnTo>
                  <a:lnTo>
                    <a:pt x="1150043" y="2103892"/>
                  </a:lnTo>
                  <a:lnTo>
                    <a:pt x="1197133" y="2098577"/>
                  </a:lnTo>
                  <a:lnTo>
                    <a:pt x="1243573" y="2091217"/>
                  </a:lnTo>
                  <a:lnTo>
                    <a:pt x="1289317" y="2081858"/>
                  </a:lnTo>
                  <a:lnTo>
                    <a:pt x="1334318" y="2070546"/>
                  </a:lnTo>
                  <a:lnTo>
                    <a:pt x="1378530" y="2057329"/>
                  </a:lnTo>
                  <a:lnTo>
                    <a:pt x="1421906" y="2042253"/>
                  </a:lnTo>
                  <a:lnTo>
                    <a:pt x="1464399" y="2025364"/>
                  </a:lnTo>
                  <a:lnTo>
                    <a:pt x="1505964" y="2006708"/>
                  </a:lnTo>
                  <a:lnTo>
                    <a:pt x="1546553" y="1986333"/>
                  </a:lnTo>
                  <a:lnTo>
                    <a:pt x="1586120" y="1964285"/>
                  </a:lnTo>
                  <a:lnTo>
                    <a:pt x="1624619" y="1940610"/>
                  </a:lnTo>
                  <a:lnTo>
                    <a:pt x="1662003" y="1915355"/>
                  </a:lnTo>
                  <a:lnTo>
                    <a:pt x="1698225" y="1888566"/>
                  </a:lnTo>
                  <a:lnTo>
                    <a:pt x="1733239" y="1860290"/>
                  </a:lnTo>
                  <a:lnTo>
                    <a:pt x="1766999" y="1830573"/>
                  </a:lnTo>
                  <a:lnTo>
                    <a:pt x="1799458" y="1799463"/>
                  </a:lnTo>
                  <a:lnTo>
                    <a:pt x="1830569" y="1767004"/>
                  </a:lnTo>
                  <a:lnTo>
                    <a:pt x="1860286" y="1733245"/>
                  </a:lnTo>
                  <a:lnTo>
                    <a:pt x="1888562" y="1698231"/>
                  </a:lnTo>
                  <a:lnTo>
                    <a:pt x="1915351" y="1662008"/>
                  </a:lnTo>
                  <a:lnTo>
                    <a:pt x="1940607" y="1624625"/>
                  </a:lnTo>
                  <a:lnTo>
                    <a:pt x="1964282" y="1586126"/>
                  </a:lnTo>
                  <a:lnTo>
                    <a:pt x="1986331" y="1546559"/>
                  </a:lnTo>
                  <a:lnTo>
                    <a:pt x="2006706" y="1505970"/>
                  </a:lnTo>
                  <a:lnTo>
                    <a:pt x="2025362" y="1464405"/>
                  </a:lnTo>
                  <a:lnTo>
                    <a:pt x="2042251" y="1421911"/>
                  </a:lnTo>
                  <a:lnTo>
                    <a:pt x="2057328" y="1378535"/>
                  </a:lnTo>
                  <a:lnTo>
                    <a:pt x="2070545" y="1334323"/>
                  </a:lnTo>
                  <a:lnTo>
                    <a:pt x="2081857" y="1289321"/>
                  </a:lnTo>
                  <a:lnTo>
                    <a:pt x="2091216" y="1243577"/>
                  </a:lnTo>
                  <a:lnTo>
                    <a:pt x="2098577" y="1197136"/>
                  </a:lnTo>
                  <a:lnTo>
                    <a:pt x="2103892" y="1150045"/>
                  </a:lnTo>
                  <a:lnTo>
                    <a:pt x="2107115" y="1102351"/>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p>
          </p:txBody>
        </p:sp>
        <p:sp>
          <p:nvSpPr>
            <p:cNvPr id="9" name="object 9"/>
            <p:cNvSpPr/>
            <p:nvPr/>
          </p:nvSpPr>
          <p:spPr>
            <a:xfrm>
              <a:off x="1344002" y="3622140"/>
              <a:ext cx="1323340" cy="1323340"/>
            </a:xfrm>
            <a:custGeom>
              <a:avLst/>
              <a:gdLst/>
              <a:ahLst/>
              <a:cxnLst/>
              <a:rect l="l" t="t" r="r" b="b"/>
              <a:pathLst>
                <a:path w="1323339" h="1323339">
                  <a:moveTo>
                    <a:pt x="1049629" y="592632"/>
                  </a:moveTo>
                  <a:lnTo>
                    <a:pt x="1045692" y="544537"/>
                  </a:lnTo>
                  <a:lnTo>
                    <a:pt x="1034415" y="498919"/>
                  </a:lnTo>
                  <a:lnTo>
                    <a:pt x="1016406" y="456374"/>
                  </a:lnTo>
                  <a:lnTo>
                    <a:pt x="992276" y="417525"/>
                  </a:lnTo>
                  <a:lnTo>
                    <a:pt x="962634" y="382968"/>
                  </a:lnTo>
                  <a:lnTo>
                    <a:pt x="928077" y="353326"/>
                  </a:lnTo>
                  <a:lnTo>
                    <a:pt x="889215" y="329196"/>
                  </a:lnTo>
                  <a:lnTo>
                    <a:pt x="846683" y="311188"/>
                  </a:lnTo>
                  <a:lnTo>
                    <a:pt x="801052" y="299910"/>
                  </a:lnTo>
                  <a:lnTo>
                    <a:pt x="752970" y="295973"/>
                  </a:lnTo>
                  <a:lnTo>
                    <a:pt x="744080" y="297776"/>
                  </a:lnTo>
                  <a:lnTo>
                    <a:pt x="736828" y="302666"/>
                  </a:lnTo>
                  <a:lnTo>
                    <a:pt x="731939" y="309918"/>
                  </a:lnTo>
                  <a:lnTo>
                    <a:pt x="730148" y="318795"/>
                  </a:lnTo>
                  <a:lnTo>
                    <a:pt x="731939" y="327685"/>
                  </a:lnTo>
                  <a:lnTo>
                    <a:pt x="736828" y="334937"/>
                  </a:lnTo>
                  <a:lnTo>
                    <a:pt x="744080" y="339826"/>
                  </a:lnTo>
                  <a:lnTo>
                    <a:pt x="752970" y="341617"/>
                  </a:lnTo>
                  <a:lnTo>
                    <a:pt x="798068" y="345719"/>
                  </a:lnTo>
                  <a:lnTo>
                    <a:pt x="840511" y="357403"/>
                  </a:lnTo>
                  <a:lnTo>
                    <a:pt x="879589" y="375983"/>
                  </a:lnTo>
                  <a:lnTo>
                    <a:pt x="914615" y="400748"/>
                  </a:lnTo>
                  <a:lnTo>
                    <a:pt x="944854" y="430987"/>
                  </a:lnTo>
                  <a:lnTo>
                    <a:pt x="969619" y="466013"/>
                  </a:lnTo>
                  <a:lnTo>
                    <a:pt x="988199" y="505091"/>
                  </a:lnTo>
                  <a:lnTo>
                    <a:pt x="999883" y="547535"/>
                  </a:lnTo>
                  <a:lnTo>
                    <a:pt x="1003985" y="592632"/>
                  </a:lnTo>
                  <a:lnTo>
                    <a:pt x="1005776" y="601522"/>
                  </a:lnTo>
                  <a:lnTo>
                    <a:pt x="1010666" y="608774"/>
                  </a:lnTo>
                  <a:lnTo>
                    <a:pt x="1017917" y="613664"/>
                  </a:lnTo>
                  <a:lnTo>
                    <a:pt x="1026807" y="615454"/>
                  </a:lnTo>
                  <a:lnTo>
                    <a:pt x="1035685" y="613664"/>
                  </a:lnTo>
                  <a:lnTo>
                    <a:pt x="1042936" y="608774"/>
                  </a:lnTo>
                  <a:lnTo>
                    <a:pt x="1047826" y="601522"/>
                  </a:lnTo>
                  <a:lnTo>
                    <a:pt x="1049629" y="592632"/>
                  </a:lnTo>
                  <a:close/>
                </a:path>
                <a:path w="1323339" h="1323339">
                  <a:moveTo>
                    <a:pt x="1186548" y="592632"/>
                  </a:moveTo>
                  <a:lnTo>
                    <a:pt x="1183944" y="545414"/>
                  </a:lnTo>
                  <a:lnTo>
                    <a:pt x="1176451" y="499668"/>
                  </a:lnTo>
                  <a:lnTo>
                    <a:pt x="1164323" y="455663"/>
                  </a:lnTo>
                  <a:lnTo>
                    <a:pt x="1147813" y="413651"/>
                  </a:lnTo>
                  <a:lnTo>
                    <a:pt x="1127201" y="373913"/>
                  </a:lnTo>
                  <a:lnTo>
                    <a:pt x="1102741" y="336702"/>
                  </a:lnTo>
                  <a:lnTo>
                    <a:pt x="1074686" y="302272"/>
                  </a:lnTo>
                  <a:lnTo>
                    <a:pt x="1043330" y="270916"/>
                  </a:lnTo>
                  <a:lnTo>
                    <a:pt x="1008900" y="242862"/>
                  </a:lnTo>
                  <a:lnTo>
                    <a:pt x="971689" y="218401"/>
                  </a:lnTo>
                  <a:lnTo>
                    <a:pt x="931951" y="197789"/>
                  </a:lnTo>
                  <a:lnTo>
                    <a:pt x="889939" y="181279"/>
                  </a:lnTo>
                  <a:lnTo>
                    <a:pt x="845934" y="169151"/>
                  </a:lnTo>
                  <a:lnTo>
                    <a:pt x="800188" y="161658"/>
                  </a:lnTo>
                  <a:lnTo>
                    <a:pt x="752970" y="159054"/>
                  </a:lnTo>
                  <a:lnTo>
                    <a:pt x="744080" y="160858"/>
                  </a:lnTo>
                  <a:lnTo>
                    <a:pt x="736828" y="165747"/>
                  </a:lnTo>
                  <a:lnTo>
                    <a:pt x="731939" y="172999"/>
                  </a:lnTo>
                  <a:lnTo>
                    <a:pt x="730148" y="181876"/>
                  </a:lnTo>
                  <a:lnTo>
                    <a:pt x="731939" y="190766"/>
                  </a:lnTo>
                  <a:lnTo>
                    <a:pt x="736828" y="198018"/>
                  </a:lnTo>
                  <a:lnTo>
                    <a:pt x="744080" y="202907"/>
                  </a:lnTo>
                  <a:lnTo>
                    <a:pt x="752970" y="204698"/>
                  </a:lnTo>
                  <a:lnTo>
                    <a:pt x="801598" y="207772"/>
                  </a:lnTo>
                  <a:lnTo>
                    <a:pt x="848436" y="216636"/>
                  </a:lnTo>
                  <a:lnTo>
                    <a:pt x="893102" y="230924"/>
                  </a:lnTo>
                  <a:lnTo>
                    <a:pt x="935240" y="250278"/>
                  </a:lnTo>
                  <a:lnTo>
                    <a:pt x="974483" y="274332"/>
                  </a:lnTo>
                  <a:lnTo>
                    <a:pt x="1010488" y="302742"/>
                  </a:lnTo>
                  <a:lnTo>
                    <a:pt x="1042860" y="335114"/>
                  </a:lnTo>
                  <a:lnTo>
                    <a:pt x="1071257" y="371106"/>
                  </a:lnTo>
                  <a:lnTo>
                    <a:pt x="1095324" y="410362"/>
                  </a:lnTo>
                  <a:lnTo>
                    <a:pt x="1114679" y="452501"/>
                  </a:lnTo>
                  <a:lnTo>
                    <a:pt x="1128966" y="497166"/>
                  </a:lnTo>
                  <a:lnTo>
                    <a:pt x="1137831" y="544004"/>
                  </a:lnTo>
                  <a:lnTo>
                    <a:pt x="1140904" y="592632"/>
                  </a:lnTo>
                  <a:lnTo>
                    <a:pt x="1142695" y="601522"/>
                  </a:lnTo>
                  <a:lnTo>
                    <a:pt x="1147584" y="608774"/>
                  </a:lnTo>
                  <a:lnTo>
                    <a:pt x="1154836" y="613664"/>
                  </a:lnTo>
                  <a:lnTo>
                    <a:pt x="1163726" y="615454"/>
                  </a:lnTo>
                  <a:lnTo>
                    <a:pt x="1172603" y="613664"/>
                  </a:lnTo>
                  <a:lnTo>
                    <a:pt x="1179855" y="608774"/>
                  </a:lnTo>
                  <a:lnTo>
                    <a:pt x="1184744" y="601522"/>
                  </a:lnTo>
                  <a:lnTo>
                    <a:pt x="1186548" y="592632"/>
                  </a:lnTo>
                  <a:close/>
                </a:path>
                <a:path w="1323339" h="1323339">
                  <a:moveTo>
                    <a:pt x="1322806" y="1108671"/>
                  </a:moveTo>
                  <a:lnTo>
                    <a:pt x="1313535" y="1067435"/>
                  </a:lnTo>
                  <a:lnTo>
                    <a:pt x="1020572" y="867003"/>
                  </a:lnTo>
                  <a:lnTo>
                    <a:pt x="979297" y="858088"/>
                  </a:lnTo>
                  <a:lnTo>
                    <a:pt x="959408" y="865225"/>
                  </a:lnTo>
                  <a:lnTo>
                    <a:pt x="942987" y="879602"/>
                  </a:lnTo>
                  <a:lnTo>
                    <a:pt x="862266" y="983361"/>
                  </a:lnTo>
                  <a:lnTo>
                    <a:pt x="846975" y="997178"/>
                  </a:lnTo>
                  <a:lnTo>
                    <a:pt x="828395" y="1004582"/>
                  </a:lnTo>
                  <a:lnTo>
                    <a:pt x="808393" y="1005179"/>
                  </a:lnTo>
                  <a:lnTo>
                    <a:pt x="788885" y="998588"/>
                  </a:lnTo>
                  <a:lnTo>
                    <a:pt x="737895" y="970203"/>
                  </a:lnTo>
                  <a:lnTo>
                    <a:pt x="672477" y="926426"/>
                  </a:lnTo>
                  <a:lnTo>
                    <a:pt x="631380" y="893699"/>
                  </a:lnTo>
                  <a:lnTo>
                    <a:pt x="583107" y="851014"/>
                  </a:lnTo>
                  <a:lnTo>
                    <a:pt x="526453" y="796353"/>
                  </a:lnTo>
                  <a:lnTo>
                    <a:pt x="471843" y="739648"/>
                  </a:lnTo>
                  <a:lnTo>
                    <a:pt x="429196" y="691337"/>
                  </a:lnTo>
                  <a:lnTo>
                    <a:pt x="396455" y="650240"/>
                  </a:lnTo>
                  <a:lnTo>
                    <a:pt x="371602" y="615162"/>
                  </a:lnTo>
                  <a:lnTo>
                    <a:pt x="337502" y="558203"/>
                  </a:lnTo>
                  <a:lnTo>
                    <a:pt x="317614" y="514400"/>
                  </a:lnTo>
                  <a:lnTo>
                    <a:pt x="318223" y="494411"/>
                  </a:lnTo>
                  <a:lnTo>
                    <a:pt x="325628" y="475818"/>
                  </a:lnTo>
                  <a:lnTo>
                    <a:pt x="339445" y="460527"/>
                  </a:lnTo>
                  <a:lnTo>
                    <a:pt x="443204" y="379818"/>
                  </a:lnTo>
                  <a:lnTo>
                    <a:pt x="457581" y="363397"/>
                  </a:lnTo>
                  <a:lnTo>
                    <a:pt x="464248" y="322364"/>
                  </a:lnTo>
                  <a:lnTo>
                    <a:pt x="271030" y="25057"/>
                  </a:lnTo>
                  <a:lnTo>
                    <a:pt x="235635" y="749"/>
                  </a:lnTo>
                  <a:lnTo>
                    <a:pt x="214134" y="0"/>
                  </a:lnTo>
                  <a:lnTo>
                    <a:pt x="193230" y="7556"/>
                  </a:lnTo>
                  <a:lnTo>
                    <a:pt x="77330" y="77089"/>
                  </a:lnTo>
                  <a:lnTo>
                    <a:pt x="37147" y="112509"/>
                  </a:lnTo>
                  <a:lnTo>
                    <a:pt x="13017" y="160312"/>
                  </a:lnTo>
                  <a:lnTo>
                    <a:pt x="4305" y="201460"/>
                  </a:lnTo>
                  <a:lnTo>
                    <a:pt x="0" y="251968"/>
                  </a:lnTo>
                  <a:lnTo>
                    <a:pt x="355" y="280758"/>
                  </a:lnTo>
                  <a:lnTo>
                    <a:pt x="7772" y="345503"/>
                  </a:lnTo>
                  <a:lnTo>
                    <a:pt x="26416" y="419862"/>
                  </a:lnTo>
                  <a:lnTo>
                    <a:pt x="40805" y="460679"/>
                  </a:lnTo>
                  <a:lnTo>
                    <a:pt x="59016" y="503936"/>
                  </a:lnTo>
                  <a:lnTo>
                    <a:pt x="81407" y="549643"/>
                  </a:lnTo>
                  <a:lnTo>
                    <a:pt x="108292" y="597814"/>
                  </a:lnTo>
                  <a:lnTo>
                    <a:pt x="140042" y="648462"/>
                  </a:lnTo>
                  <a:lnTo>
                    <a:pt x="176987" y="701611"/>
                  </a:lnTo>
                  <a:lnTo>
                    <a:pt x="219456" y="757262"/>
                  </a:lnTo>
                  <a:lnTo>
                    <a:pt x="267804" y="815428"/>
                  </a:lnTo>
                  <a:lnTo>
                    <a:pt x="322364" y="876122"/>
                  </a:lnTo>
                  <a:lnTo>
                    <a:pt x="383489" y="939342"/>
                  </a:lnTo>
                  <a:lnTo>
                    <a:pt x="446709" y="1000467"/>
                  </a:lnTo>
                  <a:lnTo>
                    <a:pt x="507403" y="1055027"/>
                  </a:lnTo>
                  <a:lnTo>
                    <a:pt x="565569" y="1103363"/>
                  </a:lnTo>
                  <a:lnTo>
                    <a:pt x="621220" y="1145844"/>
                  </a:lnTo>
                  <a:lnTo>
                    <a:pt x="674357" y="1182776"/>
                  </a:lnTo>
                  <a:lnTo>
                    <a:pt x="725017" y="1214526"/>
                  </a:lnTo>
                  <a:lnTo>
                    <a:pt x="773188" y="1241412"/>
                  </a:lnTo>
                  <a:lnTo>
                    <a:pt x="818896" y="1263802"/>
                  </a:lnTo>
                  <a:lnTo>
                    <a:pt x="862139" y="1282014"/>
                  </a:lnTo>
                  <a:lnTo>
                    <a:pt x="902957" y="1296390"/>
                  </a:lnTo>
                  <a:lnTo>
                    <a:pt x="941336" y="1307287"/>
                  </a:lnTo>
                  <a:lnTo>
                    <a:pt x="1010869" y="1319974"/>
                  </a:lnTo>
                  <a:lnTo>
                    <a:pt x="1070838" y="1322806"/>
                  </a:lnTo>
                  <a:lnTo>
                    <a:pt x="1097267" y="1321371"/>
                  </a:lnTo>
                  <a:lnTo>
                    <a:pt x="1143076" y="1314526"/>
                  </a:lnTo>
                  <a:lnTo>
                    <a:pt x="1187653" y="1299933"/>
                  </a:lnTo>
                  <a:lnTo>
                    <a:pt x="1229842" y="1267345"/>
                  </a:lnTo>
                  <a:lnTo>
                    <a:pt x="1315250" y="1129576"/>
                  </a:lnTo>
                  <a:lnTo>
                    <a:pt x="1322806" y="1108671"/>
                  </a:lnTo>
                  <a:close/>
                </a:path>
              </a:pathLst>
            </a:custGeom>
            <a:solidFill>
              <a:srgbClr val="EF5237"/>
            </a:solidFill>
          </p:spPr>
          <p:txBody>
            <a:bodyPr wrap="square" lIns="0" tIns="0" rIns="0" bIns="0" rtlCol="0"/>
            <a:lstStyle/>
            <a:p>
              <a:endParaRPr/>
            </a:p>
          </p:txBody>
        </p:sp>
        <p:sp>
          <p:nvSpPr>
            <p:cNvPr id="10" name="object 10"/>
            <p:cNvSpPr/>
            <p:nvPr/>
          </p:nvSpPr>
          <p:spPr>
            <a:xfrm>
              <a:off x="2074151" y="4055033"/>
              <a:ext cx="182562" cy="182562"/>
            </a:xfrm>
            <a:prstGeom prst="rect">
              <a:avLst/>
            </a:prstGeom>
            <a:blipFill>
              <a:blip r:embed="rId2" cstate="print"/>
              <a:stretch>
                <a:fillRect/>
              </a:stretch>
            </a:blipFill>
          </p:spPr>
          <p:txBody>
            <a:bodyPr wrap="square" lIns="0" tIns="0" rIns="0" bIns="0" rtlCol="0"/>
            <a:lstStyle/>
            <a:p>
              <a:endParaRPr/>
            </a:p>
          </p:txBody>
        </p:sp>
      </p:grpSp>
      <p:sp>
        <p:nvSpPr>
          <p:cNvPr id="11" name="object 2"/>
          <p:cNvSpPr txBox="1"/>
          <p:nvPr/>
        </p:nvSpPr>
        <p:spPr>
          <a:xfrm>
            <a:off x="11442648" y="1337982"/>
            <a:ext cx="2311452" cy="262251"/>
          </a:xfrm>
          <a:prstGeom prst="rect">
            <a:avLst/>
          </a:prstGeom>
        </p:spPr>
        <p:txBody>
          <a:bodyPr vert="horz" wrap="square" lIns="0" tIns="15875" rIns="0" bIns="0" rtlCol="0">
            <a:spAutoFit/>
          </a:bodyPr>
          <a:lstStyle/>
          <a:p>
            <a:pPr marL="12700">
              <a:lnSpc>
                <a:spcPct val="100000"/>
              </a:lnSpc>
              <a:spcBef>
                <a:spcPts val="125"/>
              </a:spcBef>
            </a:pPr>
            <a:r>
              <a:rPr lang="ru-RU" sz="1600" b="1" dirty="0">
                <a:solidFill>
                  <a:srgbClr val="4C1913"/>
                </a:solidFill>
                <a:latin typeface="Segoe UI Semilight" panose="020B0402040204020203" pitchFamily="34" charset="0"/>
                <a:cs typeface="Segoe UI Semilight" panose="020B0402040204020203" pitchFamily="34" charset="0"/>
              </a:rPr>
              <a:t>Рязанская</a:t>
            </a:r>
            <a:r>
              <a:rPr sz="1600" b="1" dirty="0">
                <a:solidFill>
                  <a:srgbClr val="4C1913"/>
                </a:solidFill>
                <a:latin typeface="Segoe UI Semilight" panose="020B0402040204020203" pitchFamily="34" charset="0"/>
                <a:cs typeface="Segoe UI Semilight" panose="020B0402040204020203" pitchFamily="34" charset="0"/>
              </a:rPr>
              <a:t> область</a:t>
            </a:r>
            <a:endParaRPr sz="1600" dirty="0">
              <a:latin typeface="Segoe UI Semilight" panose="020B0402040204020203" pitchFamily="34" charset="0"/>
              <a:cs typeface="Segoe UI Semilight" panose="020B0402040204020203" pitchFamily="34" charset="0"/>
            </a:endParaRPr>
          </a:p>
        </p:txBody>
      </p:sp>
      <p:sp>
        <p:nvSpPr>
          <p:cNvPr id="12" name="Прямоугольник 11"/>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pic>
        <p:nvPicPr>
          <p:cNvPr id="14" name="Picture 2">
            <a:extLst>
              <a:ext uri="{FF2B5EF4-FFF2-40B4-BE49-F238E27FC236}">
                <a16:creationId xmlns:a16="http://schemas.microsoft.com/office/drawing/2014/main" xmlns="" id="{80546AE0-0D20-4261-9D41-5EB43DE1A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24" y="4574287"/>
            <a:ext cx="3342582" cy="47278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44516" y="4824611"/>
            <a:ext cx="9649072" cy="5509200"/>
          </a:xfrm>
          <a:prstGeom prst="rect">
            <a:avLst/>
          </a:prstGeom>
        </p:spPr>
        <p:txBody>
          <a:bodyPr wrap="square">
            <a:spAutoFit/>
          </a:bodyPr>
          <a:lstStyle/>
          <a:p>
            <a:r>
              <a:rPr lang="ru-RU" sz="2200" b="1" dirty="0">
                <a:latin typeface="Gothic Uralic"/>
              </a:rPr>
              <a:t>Федеральные «горячие линии»: </a:t>
            </a:r>
            <a:br>
              <a:rPr lang="ru-RU" sz="2200" b="1" dirty="0">
                <a:latin typeface="Gothic Uralic"/>
              </a:rPr>
            </a:br>
            <a:r>
              <a:rPr lang="ru-RU" sz="2200" b="1" dirty="0">
                <a:latin typeface="Gothic Uralic"/>
              </a:rPr>
              <a:t>Федеральная</a:t>
            </a:r>
            <a:r>
              <a:rPr lang="ru-RU" sz="2200" b="1" dirty="0" smtClean="0">
                <a:latin typeface="Gothic Uralic"/>
              </a:rPr>
              <a:t> </a:t>
            </a:r>
            <a:r>
              <a:rPr lang="ru-RU" sz="2200" b="1" dirty="0">
                <a:latin typeface="Gothic Uralic"/>
              </a:rPr>
              <a:t>налоговая </a:t>
            </a:r>
            <a:r>
              <a:rPr lang="ru-RU" sz="2200" b="1" dirty="0" smtClean="0">
                <a:latin typeface="Gothic Uralic"/>
              </a:rPr>
              <a:t>служба</a:t>
            </a:r>
            <a:r>
              <a:rPr lang="ru-RU" sz="2200" dirty="0">
                <a:latin typeface="Gothic Uralic"/>
              </a:rPr>
              <a:t>: </a:t>
            </a:r>
            <a:r>
              <a:rPr lang="ru-RU" sz="2200" dirty="0" smtClean="0">
                <a:latin typeface="Gothic Uralic"/>
              </a:rPr>
              <a:t>8 </a:t>
            </a:r>
            <a:r>
              <a:rPr lang="ru-RU" sz="2200" dirty="0">
                <a:latin typeface="Gothic Uralic"/>
              </a:rPr>
              <a:t>(800) 222 22 </a:t>
            </a:r>
            <a:r>
              <a:rPr lang="ru-RU" sz="2200" dirty="0" smtClean="0">
                <a:latin typeface="Gothic Uralic"/>
              </a:rPr>
              <a:t>22, </a:t>
            </a:r>
          </a:p>
          <a:p>
            <a:r>
              <a:rPr lang="ru-RU" sz="2200" dirty="0" smtClean="0">
                <a:latin typeface="Gothic Uralic"/>
              </a:rPr>
              <a:t>будние </a:t>
            </a:r>
            <a:r>
              <a:rPr lang="ru-RU" sz="2200" dirty="0">
                <a:latin typeface="Gothic Uralic"/>
              </a:rPr>
              <a:t>дни, с 9:00 до 18:00 </a:t>
            </a:r>
            <a:br>
              <a:rPr lang="ru-RU" sz="2200" dirty="0">
                <a:latin typeface="Gothic Uralic"/>
              </a:rPr>
            </a:br>
            <a:r>
              <a:rPr lang="ru-RU" sz="2200" dirty="0">
                <a:latin typeface="Gothic Uralic"/>
              </a:rPr>
              <a:t/>
            </a:r>
            <a:br>
              <a:rPr lang="ru-RU" sz="2200" dirty="0">
                <a:latin typeface="Gothic Uralic"/>
              </a:rPr>
            </a:br>
            <a:r>
              <a:rPr lang="ru-RU" sz="2200" b="1" dirty="0">
                <a:latin typeface="Gothic Uralic"/>
              </a:rPr>
              <a:t>Российский экспортный </a:t>
            </a:r>
            <a:r>
              <a:rPr lang="ru-RU" sz="2200" b="1" dirty="0" smtClean="0">
                <a:latin typeface="Gothic Uralic"/>
              </a:rPr>
              <a:t>центр</a:t>
            </a:r>
            <a:r>
              <a:rPr lang="ru-RU" sz="2200" dirty="0">
                <a:latin typeface="Gothic Uralic"/>
              </a:rPr>
              <a:t>: </a:t>
            </a:r>
            <a:r>
              <a:rPr lang="ru-RU" sz="2200" dirty="0" smtClean="0">
                <a:latin typeface="Gothic Uralic"/>
              </a:rPr>
              <a:t>8 (495</a:t>
            </a:r>
            <a:r>
              <a:rPr lang="ru-RU" sz="2200" dirty="0">
                <a:latin typeface="Gothic Uralic"/>
              </a:rPr>
              <a:t>) 725 61 </a:t>
            </a:r>
            <a:r>
              <a:rPr lang="ru-RU" sz="2200" dirty="0" smtClean="0">
                <a:latin typeface="Gothic Uralic"/>
              </a:rPr>
              <a:t>50, </a:t>
            </a:r>
          </a:p>
          <a:p>
            <a:r>
              <a:rPr lang="ru-RU" sz="2200" dirty="0" smtClean="0">
                <a:latin typeface="Gothic Uralic"/>
              </a:rPr>
              <a:t>будние </a:t>
            </a:r>
            <a:r>
              <a:rPr lang="ru-RU" sz="2200" dirty="0">
                <a:latin typeface="Gothic Uralic"/>
              </a:rPr>
              <a:t>дни, с 9:00 до 18:00 </a:t>
            </a:r>
            <a:br>
              <a:rPr lang="ru-RU" sz="2200" dirty="0">
                <a:latin typeface="Gothic Uralic"/>
              </a:rPr>
            </a:br>
            <a:r>
              <a:rPr lang="ru-RU" sz="2200" dirty="0">
                <a:latin typeface="Gothic Uralic"/>
              </a:rPr>
              <a:t/>
            </a:r>
            <a:br>
              <a:rPr lang="ru-RU" sz="2200" dirty="0">
                <a:latin typeface="Gothic Uralic"/>
              </a:rPr>
            </a:br>
            <a:r>
              <a:rPr lang="ru-RU" sz="2200" b="1" dirty="0">
                <a:latin typeface="Gothic Uralic"/>
              </a:rPr>
              <a:t>Торгово-промышленная </a:t>
            </a:r>
            <a:r>
              <a:rPr lang="ru-RU" sz="2200" b="1" dirty="0" smtClean="0">
                <a:latin typeface="Gothic Uralic"/>
              </a:rPr>
              <a:t>палата </a:t>
            </a:r>
            <a:r>
              <a:rPr lang="ru-RU" sz="2200" dirty="0" smtClean="0">
                <a:latin typeface="Gothic Uralic"/>
              </a:rPr>
              <a:t>для </a:t>
            </a:r>
            <a:r>
              <a:rPr lang="ru-RU" sz="2200" dirty="0">
                <a:latin typeface="Gothic Uralic"/>
              </a:rPr>
              <a:t>консультирования по вопросам форс-мажорных </a:t>
            </a:r>
            <a:r>
              <a:rPr lang="ru-RU" sz="2200" dirty="0" smtClean="0">
                <a:latin typeface="Gothic Uralic"/>
              </a:rPr>
              <a:t>обстоятельств:</a:t>
            </a:r>
            <a:r>
              <a:rPr lang="ru-RU" sz="2200" dirty="0">
                <a:latin typeface="Gothic Uralic"/>
              </a:rPr>
              <a:t> </a:t>
            </a:r>
            <a:r>
              <a:rPr lang="ru-RU" sz="2200" dirty="0" smtClean="0">
                <a:latin typeface="Gothic Uralic"/>
              </a:rPr>
              <a:t>8 </a:t>
            </a:r>
            <a:r>
              <a:rPr lang="ru-RU" sz="2200" dirty="0">
                <a:latin typeface="Gothic Uralic"/>
              </a:rPr>
              <a:t>(800) 201 34 </a:t>
            </a:r>
            <a:r>
              <a:rPr lang="ru-RU" sz="2200" dirty="0" smtClean="0">
                <a:latin typeface="Gothic Uralic"/>
              </a:rPr>
              <a:t>30, </a:t>
            </a:r>
          </a:p>
          <a:p>
            <a:r>
              <a:rPr lang="ru-RU" sz="2200" dirty="0" smtClean="0">
                <a:latin typeface="Gothic Uralic"/>
              </a:rPr>
              <a:t>будние </a:t>
            </a:r>
            <a:r>
              <a:rPr lang="ru-RU" sz="2200" dirty="0">
                <a:latin typeface="Gothic Uralic"/>
              </a:rPr>
              <a:t>дни, с 9:00 до 20:00 </a:t>
            </a:r>
            <a:endParaRPr lang="ru-RU" sz="2200" dirty="0" smtClean="0">
              <a:latin typeface="Gothic Uralic"/>
            </a:endParaRPr>
          </a:p>
          <a:p>
            <a:r>
              <a:rPr lang="ru-RU" sz="2200" dirty="0">
                <a:latin typeface="Gothic Uralic"/>
              </a:rPr>
              <a:t/>
            </a:r>
            <a:br>
              <a:rPr lang="ru-RU" sz="2200" dirty="0">
                <a:latin typeface="Gothic Uralic"/>
              </a:rPr>
            </a:br>
            <a:r>
              <a:rPr lang="ru-RU" sz="2200" b="1" dirty="0" err="1" smtClean="0">
                <a:latin typeface="Gothic Uralic"/>
              </a:rPr>
              <a:t>Роспотребнадзор</a:t>
            </a:r>
            <a:r>
              <a:rPr lang="ru-RU" sz="2200" dirty="0" smtClean="0">
                <a:latin typeface="Gothic Uralic"/>
              </a:rPr>
              <a:t>:</a:t>
            </a:r>
            <a:r>
              <a:rPr lang="ru-RU" sz="2200" dirty="0">
                <a:latin typeface="Gothic Uralic"/>
              </a:rPr>
              <a:t> </a:t>
            </a:r>
            <a:r>
              <a:rPr lang="ru-RU" sz="2200" dirty="0" smtClean="0">
                <a:latin typeface="Gothic Uralic"/>
              </a:rPr>
              <a:t>8 </a:t>
            </a:r>
            <a:r>
              <a:rPr lang="ru-RU" sz="2200" dirty="0">
                <a:latin typeface="Gothic Uralic"/>
              </a:rPr>
              <a:t>(800) 100 00 </a:t>
            </a:r>
            <a:r>
              <a:rPr lang="ru-RU" sz="2200" dirty="0" smtClean="0">
                <a:latin typeface="Gothic Uralic"/>
              </a:rPr>
              <a:t>04, </a:t>
            </a:r>
          </a:p>
          <a:p>
            <a:r>
              <a:rPr lang="ru-RU" sz="2200" dirty="0" smtClean="0">
                <a:latin typeface="Gothic Uralic"/>
              </a:rPr>
              <a:t>будние </a:t>
            </a:r>
            <a:r>
              <a:rPr lang="ru-RU" sz="2200" dirty="0">
                <a:latin typeface="Gothic Uralic"/>
              </a:rPr>
              <a:t>дни, с 10:00 до 17:00 </a:t>
            </a:r>
            <a:br>
              <a:rPr lang="ru-RU" sz="2200" dirty="0">
                <a:latin typeface="Gothic Uralic"/>
              </a:rPr>
            </a:br>
            <a:r>
              <a:rPr lang="ru-RU" sz="2200" dirty="0">
                <a:latin typeface="Gothic Uralic"/>
              </a:rPr>
              <a:t/>
            </a:r>
            <a:br>
              <a:rPr lang="ru-RU" sz="2200" dirty="0">
                <a:latin typeface="Gothic Uralic"/>
              </a:rPr>
            </a:br>
            <a:r>
              <a:rPr lang="ru-RU" sz="2200" b="1" dirty="0" err="1" smtClean="0">
                <a:latin typeface="Gothic Uralic"/>
              </a:rPr>
              <a:t>Стопкоронавирус.рф</a:t>
            </a:r>
            <a:r>
              <a:rPr lang="ru-RU" sz="2200" dirty="0" smtClean="0">
                <a:latin typeface="Gothic Uralic"/>
              </a:rPr>
              <a:t>:</a:t>
            </a:r>
            <a:r>
              <a:rPr lang="ru-RU" sz="2200" dirty="0">
                <a:latin typeface="Gothic Uralic"/>
              </a:rPr>
              <a:t> </a:t>
            </a:r>
            <a:r>
              <a:rPr lang="ru-RU" sz="2200" dirty="0" smtClean="0">
                <a:latin typeface="Gothic Uralic"/>
              </a:rPr>
              <a:t>8 </a:t>
            </a:r>
            <a:r>
              <a:rPr lang="ru-RU" sz="2200" dirty="0">
                <a:latin typeface="Gothic Uralic"/>
              </a:rPr>
              <a:t>(800) 200 01 </a:t>
            </a:r>
            <a:r>
              <a:rPr lang="ru-RU" sz="2200" dirty="0" smtClean="0">
                <a:latin typeface="Gothic Uralic"/>
              </a:rPr>
              <a:t>12, </a:t>
            </a:r>
          </a:p>
          <a:p>
            <a:r>
              <a:rPr lang="ru-RU" sz="2200" dirty="0" smtClean="0">
                <a:latin typeface="Gothic Uralic"/>
              </a:rPr>
              <a:t>круглосуточно</a:t>
            </a:r>
            <a:r>
              <a:rPr lang="ru-RU" sz="2200" dirty="0">
                <a:latin typeface="Gothic Uralic"/>
              </a:rPr>
              <a:t> </a:t>
            </a:r>
          </a:p>
        </p:txBody>
      </p:sp>
      <p:sp>
        <p:nvSpPr>
          <p:cNvPr id="4" name="Прямоугольник 3"/>
          <p:cNvSpPr/>
          <p:nvPr/>
        </p:nvSpPr>
        <p:spPr>
          <a:xfrm>
            <a:off x="1009221" y="8809682"/>
            <a:ext cx="1728037" cy="492443"/>
          </a:xfrm>
          <a:prstGeom prst="rect">
            <a:avLst/>
          </a:prstGeom>
        </p:spPr>
        <p:txBody>
          <a:bodyPr wrap="none">
            <a:spAutoFit/>
          </a:bodyPr>
          <a:lstStyle/>
          <a:p>
            <a:pPr marL="12700">
              <a:lnSpc>
                <a:spcPct val="100000"/>
              </a:lnSpc>
              <a:spcBef>
                <a:spcPts val="50"/>
              </a:spcBef>
            </a:pPr>
            <a:r>
              <a:rPr lang="en-US" sz="2600" b="1" spc="45" dirty="0">
                <a:solidFill>
                  <a:srgbClr val="EF5237"/>
                </a:solidFill>
                <a:latin typeface="Gothic Uralic"/>
                <a:cs typeface="Gothic Uralic"/>
                <a:hlinkClick r:id="rId5"/>
              </a:rPr>
              <a:t>msp29.ru</a:t>
            </a:r>
            <a:endParaRPr lang="ru-RU" sz="2600" b="1" spc="45" dirty="0">
              <a:solidFill>
                <a:srgbClr val="EF5237"/>
              </a:solidFill>
              <a:latin typeface="Gothic Uralic"/>
              <a:cs typeface="Gothic Ural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9256600" cy="939800"/>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6000" kern="0" spc="-175" dirty="0"/>
              <a:t>1.1 Налоги</a:t>
            </a:r>
            <a:endParaRPr lang="ru-RU" sz="6000" kern="0" dirty="0"/>
          </a:p>
        </p:txBody>
      </p:sp>
      <p:sp>
        <p:nvSpPr>
          <p:cNvPr id="17"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sp>
        <p:nvSpPr>
          <p:cNvPr id="18"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Trebuchet MS"/>
                <a:cs typeface="Trebuchet MS"/>
              </a:rPr>
              <a:t>%</a:t>
            </a:r>
            <a:endParaRPr sz="10100" dirty="0">
              <a:latin typeface="Trebuchet MS"/>
              <a:cs typeface="Trebuchet MS"/>
            </a:endParaRPr>
          </a:p>
        </p:txBody>
      </p:sp>
      <p:sp>
        <p:nvSpPr>
          <p:cNvPr id="19" name="Прямоугольник 18"/>
          <p:cNvSpPr/>
          <p:nvPr/>
        </p:nvSpPr>
        <p:spPr>
          <a:xfrm>
            <a:off x="3301765" y="1982872"/>
            <a:ext cx="10085950" cy="1200329"/>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Продление сроков уплаты налогов </a:t>
            </a:r>
            <a:r>
              <a:rPr lang="ru-RU" sz="2400" u="sng" dirty="0">
                <a:latin typeface="Gothic Uralic"/>
                <a:cs typeface="Gothic Uralic"/>
              </a:rPr>
              <a:t>для организаций и ИП, не включенных по состоянию на 01.03.2020 в реестр МСП, ведущих деятельность в наиболее пострадавших отраслях.</a:t>
            </a:r>
          </a:p>
        </p:txBody>
      </p:sp>
      <p:sp>
        <p:nvSpPr>
          <p:cNvPr id="30" name="object 21"/>
          <p:cNvSpPr/>
          <p:nvPr/>
        </p:nvSpPr>
        <p:spPr>
          <a:xfrm>
            <a:off x="3467100" y="329311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sz="2400"/>
          </a:p>
        </p:txBody>
      </p:sp>
      <p:sp>
        <p:nvSpPr>
          <p:cNvPr id="31" name="object 22"/>
          <p:cNvSpPr/>
          <p:nvPr/>
        </p:nvSpPr>
        <p:spPr>
          <a:xfrm>
            <a:off x="3467100" y="603631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sz="2400"/>
          </a:p>
        </p:txBody>
      </p:sp>
      <p:sp>
        <p:nvSpPr>
          <p:cNvPr id="32" name="object 23"/>
          <p:cNvSpPr/>
          <p:nvPr/>
        </p:nvSpPr>
        <p:spPr>
          <a:xfrm>
            <a:off x="3467100" y="8296275"/>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sz="2400"/>
          </a:p>
        </p:txBody>
      </p:sp>
      <p:sp>
        <p:nvSpPr>
          <p:cNvPr id="34" name="object 25"/>
          <p:cNvSpPr/>
          <p:nvPr/>
        </p:nvSpPr>
        <p:spPr>
          <a:xfrm>
            <a:off x="3602902" y="3457859"/>
            <a:ext cx="0" cy="2349500"/>
          </a:xfrm>
          <a:custGeom>
            <a:avLst/>
            <a:gdLst/>
            <a:ahLst/>
            <a:cxnLst/>
            <a:rect l="l" t="t" r="r" b="b"/>
            <a:pathLst>
              <a:path h="2349500">
                <a:moveTo>
                  <a:pt x="0" y="0"/>
                </a:moveTo>
                <a:lnTo>
                  <a:pt x="0" y="0"/>
                </a:lnTo>
              </a:path>
              <a:path h="2349500">
                <a:moveTo>
                  <a:pt x="0" y="2349500"/>
                </a:moveTo>
                <a:lnTo>
                  <a:pt x="0" y="2349500"/>
                </a:lnTo>
              </a:path>
            </a:pathLst>
          </a:custGeom>
          <a:ln w="25400">
            <a:solidFill>
              <a:srgbClr val="EF5237"/>
            </a:solidFill>
          </a:ln>
        </p:spPr>
        <p:txBody>
          <a:bodyPr wrap="square" lIns="0" tIns="0" rIns="0" bIns="0" rtlCol="0"/>
          <a:lstStyle/>
          <a:p>
            <a:endParaRPr sz="2400"/>
          </a:p>
        </p:txBody>
      </p:sp>
      <p:sp>
        <p:nvSpPr>
          <p:cNvPr id="38" name="Прямоугольник 37"/>
          <p:cNvSpPr/>
          <p:nvPr/>
        </p:nvSpPr>
        <p:spPr>
          <a:xfrm>
            <a:off x="3881666" y="3238500"/>
            <a:ext cx="9743580" cy="2677656"/>
          </a:xfrm>
          <a:prstGeom prst="rect">
            <a:avLst/>
          </a:prstGeom>
        </p:spPr>
        <p:txBody>
          <a:bodyPr wrap="square">
            <a:spAutoFit/>
          </a:bodyPr>
          <a:lstStyle/>
          <a:p>
            <a:pPr marL="342900" indent="-342900" algn="just">
              <a:spcAft>
                <a:spcPts val="0"/>
              </a:spcAft>
              <a:buFont typeface="Arial" panose="020B0604020202020204" pitchFamily="34" charset="0"/>
              <a:buChar char="•"/>
              <a:tabLst>
                <a:tab pos="1398270" algn="l"/>
              </a:tabLst>
            </a:pPr>
            <a:r>
              <a:rPr lang="ru-RU" sz="2400" dirty="0">
                <a:latin typeface="Gothic Uralic"/>
                <a:cs typeface="Gothic Uralic"/>
              </a:rPr>
              <a:t>продление срока уплаты налога на прибыль, УСН, ЕСХН за 2019 год;</a:t>
            </a:r>
          </a:p>
          <a:p>
            <a:pPr marL="342900" indent="-342900" algn="just">
              <a:spcAft>
                <a:spcPts val="0"/>
              </a:spcAft>
              <a:buFont typeface="Arial" panose="020B0604020202020204" pitchFamily="34" charset="0"/>
              <a:buChar char="•"/>
              <a:tabLst>
                <a:tab pos="1398270" algn="l"/>
              </a:tabLst>
            </a:pPr>
            <a:r>
              <a:rPr lang="ru-RU" sz="2400" dirty="0">
                <a:latin typeface="Gothic Uralic"/>
                <a:cs typeface="Gothic Uralic"/>
              </a:rPr>
              <a:t>продление срока уплаты налогов (авансовых платежей по налогу), за исключением НДС и НДФЛ, за отчетные периоды, приходящиеся на 1 квартал 2020 года и на полугодие (2 квартал) 2020 года.</a:t>
            </a:r>
          </a:p>
          <a:p>
            <a:pPr algn="just">
              <a:spcAft>
                <a:spcPts val="0"/>
              </a:spcAft>
              <a:tabLst>
                <a:tab pos="1398270" algn="l"/>
              </a:tabLst>
            </a:pPr>
            <a:r>
              <a:rPr lang="ru-RU" sz="2400" b="1" u="sng" dirty="0">
                <a:latin typeface="Gothic Uralic"/>
                <a:cs typeface="Gothic Uralic"/>
              </a:rPr>
              <a:t>Сроком на 3 месяцев.</a:t>
            </a:r>
          </a:p>
        </p:txBody>
      </p:sp>
      <p:sp>
        <p:nvSpPr>
          <p:cNvPr id="39" name="Прямоугольник 38"/>
          <p:cNvSpPr/>
          <p:nvPr/>
        </p:nvSpPr>
        <p:spPr>
          <a:xfrm>
            <a:off x="3862616" y="5942861"/>
            <a:ext cx="9743580" cy="2677656"/>
          </a:xfrm>
          <a:prstGeom prst="rect">
            <a:avLst/>
          </a:prstGeom>
        </p:spPr>
        <p:txBody>
          <a:bodyPr wrap="square">
            <a:spAutoFit/>
          </a:bodyPr>
          <a:lstStyle/>
          <a:p>
            <a:pPr marL="285750" indent="-285750" algn="just">
              <a:buFont typeface="Arial" panose="020B0604020202020204" pitchFamily="34" charset="0"/>
              <a:buChar char="•"/>
            </a:pPr>
            <a:r>
              <a:rPr lang="ru-RU" sz="2400" dirty="0">
                <a:latin typeface="Gothic Uralic"/>
                <a:cs typeface="Gothic Uralic"/>
              </a:rPr>
              <a:t>продление сроков уплаты авансовых платежей по транспортному налогу, налогу на имущество организаций и земельному налогу (в регионах, в которых установлены авансовые платежи) за первый и второй квартал 2020 года.</a:t>
            </a:r>
          </a:p>
          <a:p>
            <a:pPr algn="just"/>
            <a:r>
              <a:rPr lang="ru-RU" sz="2400" b="1" u="sng" dirty="0">
                <a:latin typeface="Gothic Uralic"/>
                <a:cs typeface="Gothic Uralic"/>
              </a:rPr>
              <a:t>Сроком до 30 декабря 2020 года.</a:t>
            </a:r>
          </a:p>
          <a:p>
            <a:pPr algn="just"/>
            <a:endParaRPr lang="ru-RU" sz="2400" dirty="0">
              <a:latin typeface="Gothic Uralic"/>
              <a:cs typeface="Gothic Uralic"/>
            </a:endParaRPr>
          </a:p>
          <a:p>
            <a:pPr algn="just"/>
            <a:endParaRPr lang="ru-RU" sz="2400" dirty="0">
              <a:latin typeface="Gothic Uralic"/>
              <a:cs typeface="Gothic Uralic"/>
            </a:endParaRPr>
          </a:p>
        </p:txBody>
      </p:sp>
      <p:sp>
        <p:nvSpPr>
          <p:cNvPr id="41" name="Прямоугольник 40"/>
          <p:cNvSpPr/>
          <p:nvPr/>
        </p:nvSpPr>
        <p:spPr>
          <a:xfrm>
            <a:off x="3881666" y="8143875"/>
            <a:ext cx="9743580" cy="1569660"/>
          </a:xfrm>
          <a:prstGeom prst="rect">
            <a:avLst/>
          </a:prstGeom>
        </p:spPr>
        <p:txBody>
          <a:bodyPr wrap="square">
            <a:spAutoFit/>
          </a:bodyPr>
          <a:lstStyle/>
          <a:p>
            <a:pPr marL="285750" indent="-285750">
              <a:buFont typeface="Arial" panose="020B0604020202020204" pitchFamily="34" charset="0"/>
              <a:buChar char="•"/>
            </a:pPr>
            <a:r>
              <a:rPr lang="ru-RU" sz="2400" dirty="0">
                <a:latin typeface="Gothic Uralic"/>
                <a:cs typeface="Gothic Uralic"/>
              </a:rPr>
              <a:t>продление сроков уплаты НДФЛ за 2019 год в соответствии с п.6 ст.227 Кодекса (для ИП).</a:t>
            </a:r>
          </a:p>
          <a:p>
            <a:r>
              <a:rPr lang="ru-RU" sz="2400" b="1" u="sng" dirty="0">
                <a:latin typeface="Gothic Uralic"/>
                <a:cs typeface="Gothic Uralic"/>
              </a:rPr>
              <a:t>Сроком на 3 месяцев.</a:t>
            </a:r>
          </a:p>
          <a:p>
            <a:pPr marL="285750" indent="-285750">
              <a:buFont typeface="Arial" panose="020B0604020202020204" pitchFamily="34" charset="0"/>
              <a:buChar char="•"/>
            </a:pPr>
            <a:endParaRPr lang="ru-RU" sz="2400" dirty="0">
              <a:latin typeface="Gothic Uralic"/>
              <a:cs typeface="Gothic Uralic"/>
            </a:endParaRPr>
          </a:p>
        </p:txBody>
      </p:sp>
      <p:sp>
        <p:nvSpPr>
          <p:cNvPr id="42" name="Прямоугольник 41"/>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3" name="Прямоугольник 22">
            <a:extLst>
              <a:ext uri="{FF2B5EF4-FFF2-40B4-BE49-F238E27FC236}">
                <a16:creationId xmlns:a16="http://schemas.microsoft.com/office/drawing/2014/main" xmlns="" id="{6F661FE5-8A56-4AF5-8567-6B55479388A3}"/>
              </a:ext>
            </a:extLst>
          </p:cNvPr>
          <p:cNvSpPr/>
          <p:nvPr/>
        </p:nvSpPr>
        <p:spPr>
          <a:xfrm>
            <a:off x="342900" y="9896475"/>
            <a:ext cx="13689285" cy="738664"/>
          </a:xfrm>
          <a:prstGeom prst="rect">
            <a:avLst/>
          </a:prstGeom>
        </p:spPr>
        <p:txBody>
          <a:bodyPr wrap="square">
            <a:spAutoFit/>
          </a:bodyPr>
          <a:lstStyle/>
          <a:p>
            <a:pPr algn="just">
              <a:spcAft>
                <a:spcPts val="0"/>
              </a:spcAft>
            </a:pPr>
            <a:r>
              <a:rPr lang="ru-RU" sz="1400" dirty="0">
                <a:latin typeface="Gothic Uralic"/>
                <a:cs typeface="Gothic Uralic"/>
              </a:rPr>
              <a:t>«</a:t>
            </a:r>
            <a:r>
              <a:rPr lang="ru-RU" sz="1400" dirty="0">
                <a:latin typeface="Gothic Uralic"/>
                <a:cs typeface="Gothic Uralic"/>
                <a:hlinkClick r:id="rId4"/>
              </a:rPr>
              <a:t>Перечень поручений по </a:t>
            </a:r>
            <a:r>
              <a:rPr lang="ru-RU" sz="1400" dirty="0">
                <a:latin typeface="Gothic Uralic"/>
                <a:hlinkClick r:id="rId4"/>
              </a:rPr>
              <a:t>итогам обращения Президента в связи с распространением </a:t>
            </a:r>
            <a:r>
              <a:rPr lang="ru-RU" sz="1400" dirty="0" err="1">
                <a:latin typeface="Gothic Uralic"/>
                <a:hlinkClick r:id="rId4"/>
              </a:rPr>
              <a:t>коронавирусной</a:t>
            </a:r>
            <a:r>
              <a:rPr lang="ru-RU" sz="1400" dirty="0">
                <a:latin typeface="Gothic Uralic"/>
                <a:hlinkClick r:id="rId4"/>
              </a:rPr>
              <a:t> инфекции на территории страны</a:t>
            </a:r>
            <a:r>
              <a:rPr lang="ru-RU" sz="1400" dirty="0">
                <a:latin typeface="Gothic Uralic"/>
              </a:rPr>
              <a:t>» (утв. Президентом Российской Федерации 28.03.2020 № Пр-586</a:t>
            </a:r>
            <a:r>
              <a:rPr lang="ru-RU" sz="1400" dirty="0">
                <a:latin typeface="Gothic Uralic"/>
                <a:cs typeface="Gothic Uralic"/>
              </a:rPr>
              <a:t>); </a:t>
            </a:r>
            <a:r>
              <a:rPr lang="ru-RU" sz="1400" dirty="0">
                <a:latin typeface="Gothic Uralic"/>
                <a:cs typeface="Gothic Uralic"/>
                <a:hlinkClick r:id="rId5"/>
              </a:rPr>
              <a:t>Постановление Правительства Российской Федерации от 02.04.2020 № 409</a:t>
            </a:r>
            <a:r>
              <a:rPr lang="ru-RU" sz="1400" dirty="0">
                <a:latin typeface="Gothic Uralic"/>
                <a:cs typeface="Gothic Uralic"/>
                <a:hlinkClick r:id="rId6"/>
              </a:rPr>
              <a:t> </a:t>
            </a:r>
            <a:r>
              <a:rPr lang="ru-RU" sz="1400" dirty="0">
                <a:latin typeface="Gothic Uralic"/>
                <a:cs typeface="Gothic Uralic"/>
              </a:rPr>
              <a:t>«О мерах по обеспечению устойчивого развития экономики».</a:t>
            </a:r>
          </a:p>
        </p:txBody>
      </p:sp>
      <p:sp>
        <p:nvSpPr>
          <p:cNvPr id="24" name="Прямоугольник 1"/>
          <p:cNvSpPr/>
          <p:nvPr/>
        </p:nvSpPr>
        <p:spPr>
          <a:xfrm>
            <a:off x="342900" y="6535489"/>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7"/>
              </a:rPr>
              <a:t>www.nalog.ru/rn29</a:t>
            </a:r>
            <a:r>
              <a:rPr lang="en-US" sz="2000" dirty="0">
                <a:latin typeface="Gothic Uralic"/>
                <a:cs typeface="Times New Roman" panose="02020603050405020304" pitchFamily="18" charset="0"/>
                <a:hlinkClick r:id="rId7"/>
              </a:rPr>
              <a:t>/</a:t>
            </a:r>
            <a:endParaRPr lang="ru-RU" sz="2000" dirty="0">
              <a:latin typeface="Gothic Uralic"/>
              <a:cs typeface="Times New Roman" panose="02020603050405020304" pitchFamily="18" charset="0"/>
            </a:endParaRPr>
          </a:p>
        </p:txBody>
      </p:sp>
    </p:spTree>
    <p:extLst>
      <p:ext uri="{BB962C8B-B14F-4D97-AF65-F5344CB8AC3E}">
        <p14:creationId xmlns:p14="http://schemas.microsoft.com/office/powerpoint/2010/main" val="24857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4456000" cy="936154"/>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6000" kern="0" spc="-175" dirty="0"/>
              <a:t>1.1 Налоги</a:t>
            </a:r>
            <a:endParaRPr lang="ru-RU" sz="6000" kern="0" dirty="0"/>
          </a:p>
        </p:txBody>
      </p:sp>
      <p:sp>
        <p:nvSpPr>
          <p:cNvPr id="13"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sp>
        <p:nvSpPr>
          <p:cNvPr id="14"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Trebuchet MS"/>
                <a:cs typeface="Trebuchet MS"/>
              </a:rPr>
              <a:t>%</a:t>
            </a:r>
            <a:endParaRPr sz="10100" dirty="0">
              <a:latin typeface="Trebuchet MS"/>
              <a:cs typeface="Trebuchet MS"/>
            </a:endParaRPr>
          </a:p>
        </p:txBody>
      </p:sp>
      <p:sp>
        <p:nvSpPr>
          <p:cNvPr id="15" name="Прямоугольник 14"/>
          <p:cNvSpPr/>
          <p:nvPr/>
        </p:nvSpPr>
        <p:spPr>
          <a:xfrm>
            <a:off x="3301765" y="1982872"/>
            <a:ext cx="9461735" cy="830997"/>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Продление срока предоставления отчетности </a:t>
            </a:r>
            <a:r>
              <a:rPr lang="ru-RU" sz="2400" u="sng" dirty="0">
                <a:latin typeface="Gothic Uralic"/>
                <a:cs typeface="Gothic Uralic"/>
              </a:rPr>
              <a:t>для всех организаций и ИП.</a:t>
            </a:r>
          </a:p>
        </p:txBody>
      </p:sp>
      <p:sp>
        <p:nvSpPr>
          <p:cNvPr id="3" name="Прямоугольник 2"/>
          <p:cNvSpPr/>
          <p:nvPr/>
        </p:nvSpPr>
        <p:spPr>
          <a:xfrm>
            <a:off x="3823627" y="2994660"/>
            <a:ext cx="9696450" cy="2474652"/>
          </a:xfrm>
          <a:prstGeom prst="rect">
            <a:avLst/>
          </a:prstGeom>
        </p:spPr>
        <p:txBody>
          <a:bodyPr wrap="square">
            <a:spAutoFit/>
          </a:bodyPr>
          <a:lstStyle/>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всех деклараций (расчетов по авансовым платежам), кроме НДС, бухгалтерской отчетности, срок сдачи которых приходится на март-май 2020 года;</a:t>
            </a:r>
          </a:p>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представления организациями финансового рынка (ОФР) в налоговые органы финансовой информации (отчётности о клиентах – иностранных налоговых резидентах) за 2019 отчетный год и предыдущие отчетные годы;</a:t>
            </a:r>
          </a:p>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заявлений о проведении налогового мониторинга за 2021 год.</a:t>
            </a:r>
          </a:p>
          <a:p>
            <a:pPr indent="263525" algn="just">
              <a:lnSpc>
                <a:spcPct val="107000"/>
              </a:lnSpc>
            </a:pPr>
            <a:r>
              <a:rPr lang="ru-RU" b="1" u="sng" dirty="0">
                <a:latin typeface="Gothic Uralic"/>
                <a:cs typeface="Gothic Uralic"/>
              </a:rPr>
              <a:t>Сроком на 3 месяцев.</a:t>
            </a:r>
          </a:p>
          <a:p>
            <a:pPr algn="just">
              <a:lnSpc>
                <a:spcPct val="107000"/>
              </a:lnSpc>
              <a:spcAft>
                <a:spcPts val="0"/>
              </a:spcAft>
            </a:pPr>
            <a:endParaRPr lang="ru-RU" dirty="0">
              <a:latin typeface="Gothic Uralic"/>
              <a:cs typeface="Gothic Uralic"/>
            </a:endParaRPr>
          </a:p>
        </p:txBody>
      </p:sp>
      <p:sp>
        <p:nvSpPr>
          <p:cNvPr id="22" name="object 26"/>
          <p:cNvSpPr/>
          <p:nvPr/>
        </p:nvSpPr>
        <p:spPr>
          <a:xfrm>
            <a:off x="2875961" y="5703323"/>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5" name="Прямоугольник 24"/>
          <p:cNvSpPr/>
          <p:nvPr/>
        </p:nvSpPr>
        <p:spPr>
          <a:xfrm>
            <a:off x="3823628" y="6266529"/>
            <a:ext cx="9696449" cy="1219693"/>
          </a:xfrm>
          <a:prstGeom prst="rect">
            <a:avLst/>
          </a:prstGeom>
        </p:spPr>
        <p:txBody>
          <a:bodyPr wrap="square">
            <a:spAutoFit/>
          </a:bodyPr>
          <a:lstStyle/>
          <a:p>
            <a:pPr marL="285750" indent="-285750" algn="just">
              <a:buFont typeface="Arial" panose="020B0604020202020204" pitchFamily="34" charset="0"/>
              <a:buChar char="•"/>
            </a:pPr>
            <a:r>
              <a:rPr lang="ru-RU" dirty="0">
                <a:latin typeface="Gothic Uralic"/>
                <a:cs typeface="Gothic Uralic"/>
              </a:rPr>
              <a:t>продление срока представления документов, пояснений по требованиям, полученным в срок с 1 марта до 1 июня 2020 года.</a:t>
            </a:r>
          </a:p>
          <a:p>
            <a:pPr marL="263525" algn="just"/>
            <a:r>
              <a:rPr lang="ru-RU" b="1" u="sng" dirty="0">
                <a:latin typeface="Gothic Uralic"/>
                <a:cs typeface="Gothic Uralic"/>
              </a:rPr>
              <a:t>Сроком на 20 рабочих дней.</a:t>
            </a:r>
          </a:p>
          <a:p>
            <a:pPr algn="just"/>
            <a:endParaRPr lang="ru-RU" dirty="0">
              <a:latin typeface="Gothic Uralic"/>
              <a:cs typeface="Gothic Uralic"/>
            </a:endParaRPr>
          </a:p>
        </p:txBody>
      </p:sp>
      <p:sp>
        <p:nvSpPr>
          <p:cNvPr id="26" name="Прямоугольник 25"/>
          <p:cNvSpPr/>
          <p:nvPr/>
        </p:nvSpPr>
        <p:spPr>
          <a:xfrm>
            <a:off x="3370961" y="5457986"/>
            <a:ext cx="9461735" cy="769441"/>
          </a:xfrm>
          <a:prstGeom prst="rect">
            <a:avLst/>
          </a:prstGeom>
        </p:spPr>
        <p:txBody>
          <a:bodyPr wrap="square">
            <a:spAutoFit/>
          </a:bodyPr>
          <a:lstStyle/>
          <a:p>
            <a:pPr algn="just">
              <a:spcAft>
                <a:spcPts val="0"/>
              </a:spcAft>
              <a:tabLst>
                <a:tab pos="1398270" algn="l"/>
              </a:tabLst>
            </a:pPr>
            <a:r>
              <a:rPr lang="ru-RU" sz="2200" b="1" dirty="0">
                <a:latin typeface="Gothic Uralic"/>
                <a:cs typeface="Gothic Uralic"/>
              </a:rPr>
              <a:t>Продление срока предоставления отчетности </a:t>
            </a:r>
            <a:r>
              <a:rPr lang="ru-RU" sz="2200" u="sng" dirty="0">
                <a:latin typeface="Gothic Uralic"/>
                <a:cs typeface="Gothic Uralic"/>
              </a:rPr>
              <a:t>для всех налогоплательщиков.</a:t>
            </a:r>
          </a:p>
        </p:txBody>
      </p:sp>
      <p:sp>
        <p:nvSpPr>
          <p:cNvPr id="27" name="Прямоугольник 26"/>
          <p:cNvSpPr/>
          <p:nvPr/>
        </p:nvSpPr>
        <p:spPr>
          <a:xfrm>
            <a:off x="3823628" y="7400746"/>
            <a:ext cx="9696449" cy="1200329"/>
          </a:xfrm>
          <a:prstGeom prst="rect">
            <a:avLst/>
          </a:prstGeom>
        </p:spPr>
        <p:txBody>
          <a:bodyPr wrap="square">
            <a:spAutoFit/>
          </a:bodyPr>
          <a:lstStyle/>
          <a:p>
            <a:pPr marL="285750" indent="-285750" algn="just">
              <a:buFont typeface="Arial" panose="020B0604020202020204" pitchFamily="34" charset="0"/>
              <a:buChar char="•"/>
            </a:pPr>
            <a:r>
              <a:rPr lang="ru-RU" dirty="0">
                <a:latin typeface="Gothic Uralic"/>
                <a:cs typeface="Gothic Uralic"/>
              </a:rPr>
              <a:t>продление срока представления документов, пояснений по требованиям по НДС, полученным в срок с 1 марта до 1 июня 2020 года.</a:t>
            </a:r>
          </a:p>
          <a:p>
            <a:pPr indent="263525" algn="just"/>
            <a:r>
              <a:rPr lang="ru-RU" b="1" u="sng" dirty="0">
                <a:latin typeface="Gothic Uralic"/>
                <a:cs typeface="Gothic Uralic"/>
              </a:rPr>
              <a:t>Сроком на 10 рабочих дней.</a:t>
            </a:r>
          </a:p>
          <a:p>
            <a:pPr algn="just"/>
            <a:endParaRPr lang="ru-RU" dirty="0">
              <a:latin typeface="Gothic Uralic"/>
              <a:cs typeface="Gothic Uralic"/>
            </a:endParaRPr>
          </a:p>
        </p:txBody>
      </p:sp>
      <p:sp>
        <p:nvSpPr>
          <p:cNvPr id="28" name="Прямоугольник 27"/>
          <p:cNvSpPr/>
          <p:nvPr/>
        </p:nvSpPr>
        <p:spPr>
          <a:xfrm>
            <a:off x="309736" y="9603343"/>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3" name="Прямоугольник 22">
            <a:extLst>
              <a:ext uri="{FF2B5EF4-FFF2-40B4-BE49-F238E27FC236}">
                <a16:creationId xmlns:a16="http://schemas.microsoft.com/office/drawing/2014/main" xmlns="" id="{A4F07402-C063-4058-8D8A-6D22317A9BBC}"/>
              </a:ext>
            </a:extLst>
          </p:cNvPr>
          <p:cNvSpPr/>
          <p:nvPr/>
        </p:nvSpPr>
        <p:spPr>
          <a:xfrm>
            <a:off x="342900" y="9896475"/>
            <a:ext cx="13689285" cy="307777"/>
          </a:xfrm>
          <a:prstGeom prst="rect">
            <a:avLst/>
          </a:prstGeom>
        </p:spPr>
        <p:txBody>
          <a:bodyPr wrap="square">
            <a:spAutoFit/>
          </a:bodyPr>
          <a:lstStyle/>
          <a:p>
            <a:pPr algn="just">
              <a:spcAft>
                <a:spcPts val="0"/>
              </a:spcAft>
            </a:pPr>
            <a:r>
              <a:rPr lang="ru-RU" sz="1400" dirty="0">
                <a:latin typeface="Gothic Uralic"/>
                <a:cs typeface="Gothic Uralic"/>
                <a:hlinkClick r:id="rId4"/>
              </a:rPr>
              <a:t>Постановление Правительства Российской Федерации от 02.04.2020 № 409 </a:t>
            </a:r>
            <a:r>
              <a:rPr lang="ru-RU" sz="1400" dirty="0">
                <a:latin typeface="Gothic Uralic"/>
                <a:cs typeface="Gothic Uralic"/>
              </a:rPr>
              <a:t>«О мерах по обеспечению устойчивого развития экономики».</a:t>
            </a:r>
          </a:p>
        </p:txBody>
      </p:sp>
      <p:sp>
        <p:nvSpPr>
          <p:cNvPr id="24" name="object 26"/>
          <p:cNvSpPr/>
          <p:nvPr/>
        </p:nvSpPr>
        <p:spPr>
          <a:xfrm>
            <a:off x="2875960" y="2150110"/>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0" name="Прямоугольник 1"/>
          <p:cNvSpPr/>
          <p:nvPr/>
        </p:nvSpPr>
        <p:spPr>
          <a:xfrm>
            <a:off x="309736" y="6984430"/>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5"/>
              </a:rPr>
              <a:t>www.nalog.ru/rn29</a:t>
            </a:r>
            <a:r>
              <a:rPr lang="en-US" sz="2000" dirty="0">
                <a:latin typeface="Gothic Uralic"/>
                <a:cs typeface="Times New Roman" panose="02020603050405020304" pitchFamily="18" charset="0"/>
                <a:hlinkClick r:id="rId5"/>
              </a:rPr>
              <a:t>/</a:t>
            </a:r>
            <a:endParaRPr lang="ru-RU" sz="2000" dirty="0">
              <a:latin typeface="Gothic Uralic"/>
              <a:cs typeface="Times New Roman" panose="02020603050405020304" pitchFamily="18" charset="0"/>
            </a:endParaRPr>
          </a:p>
        </p:txBody>
      </p:sp>
      <p:sp>
        <p:nvSpPr>
          <p:cNvPr id="2" name="Прямоугольник 1"/>
          <p:cNvSpPr/>
          <p:nvPr/>
        </p:nvSpPr>
        <p:spPr>
          <a:xfrm>
            <a:off x="3330349" y="8431313"/>
            <a:ext cx="10189728" cy="923330"/>
          </a:xfrm>
          <a:prstGeom prst="rect">
            <a:avLst/>
          </a:prstGeom>
        </p:spPr>
        <p:txBody>
          <a:bodyPr wrap="square">
            <a:spAutoFit/>
          </a:bodyPr>
          <a:lstStyle/>
          <a:p>
            <a:pPr algn="just"/>
            <a:r>
              <a:rPr lang="ru-RU" b="1" dirty="0">
                <a:latin typeface="Gothic Uralic"/>
                <a:cs typeface="Gothic Uralic"/>
              </a:rPr>
              <a:t>Индивидуальные </a:t>
            </a:r>
            <a:r>
              <a:rPr lang="ru-RU" b="1" dirty="0" smtClean="0">
                <a:latin typeface="Gothic Uralic"/>
                <a:cs typeface="Gothic Uralic"/>
              </a:rPr>
              <a:t>предприниматели</a:t>
            </a:r>
            <a:r>
              <a:rPr lang="ru-RU" dirty="0" smtClean="0">
                <a:latin typeface="Gothic Uralic"/>
                <a:cs typeface="Gothic Uralic"/>
              </a:rPr>
              <a:t> </a:t>
            </a:r>
            <a:r>
              <a:rPr lang="ru-RU" dirty="0">
                <a:latin typeface="Gothic Uralic"/>
                <a:cs typeface="Gothic Uralic"/>
              </a:rPr>
              <a:t>работающие в отраслях, наиболее пострадавших из-за </a:t>
            </a:r>
            <a:r>
              <a:rPr lang="ru-RU" dirty="0" err="1">
                <a:latin typeface="Gothic Uralic"/>
                <a:cs typeface="Gothic Uralic"/>
              </a:rPr>
              <a:t>коронавируса</a:t>
            </a:r>
            <a:r>
              <a:rPr lang="ru-RU" dirty="0">
                <a:latin typeface="Gothic Uralic"/>
                <a:cs typeface="Gothic Uralic"/>
              </a:rPr>
              <a:t>, и социально-ориентированные НКО будут освобождены от налоговых платежей (кроме НДС) и страховых взносов за </a:t>
            </a:r>
            <a:r>
              <a:rPr lang="ru-RU" b="1" dirty="0">
                <a:latin typeface="Gothic Uralic"/>
                <a:cs typeface="Gothic Uralic"/>
              </a:rPr>
              <a:t>II квартал 2020 года</a:t>
            </a:r>
            <a:r>
              <a:rPr lang="ru-RU" dirty="0">
                <a:latin typeface="Gothic Uralic"/>
                <a:cs typeface="Gothic Uralic"/>
              </a:rPr>
              <a:t>.</a:t>
            </a:r>
          </a:p>
        </p:txBody>
      </p:sp>
      <p:sp>
        <p:nvSpPr>
          <p:cNvPr id="21" name="object 26"/>
          <p:cNvSpPr/>
          <p:nvPr/>
        </p:nvSpPr>
        <p:spPr>
          <a:xfrm>
            <a:off x="2875960" y="8497019"/>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Tree>
    <p:extLst>
      <p:ext uri="{BB962C8B-B14F-4D97-AF65-F5344CB8AC3E}">
        <p14:creationId xmlns:p14="http://schemas.microsoft.com/office/powerpoint/2010/main" val="86874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42925"/>
            <a:ext cx="2819400" cy="2819400"/>
          </a:xfrm>
          <a:prstGeom prst="rect">
            <a:avLst/>
          </a:prstGeom>
        </p:spPr>
      </p:pic>
      <p:sp>
        <p:nvSpPr>
          <p:cNvPr id="8" name="object 5"/>
          <p:cNvSpPr/>
          <p:nvPr/>
        </p:nvSpPr>
        <p:spPr>
          <a:xfrm>
            <a:off x="773798" y="748601"/>
            <a:ext cx="1499870" cy="153035"/>
          </a:xfrm>
          <a:custGeom>
            <a:avLst/>
            <a:gdLst/>
            <a:ahLst/>
            <a:cxnLst/>
            <a:rect l="l" t="t" r="r" b="b"/>
            <a:pathLst>
              <a:path w="1499870" h="153034">
                <a:moveTo>
                  <a:pt x="1499501" y="0"/>
                </a:moveTo>
                <a:lnTo>
                  <a:pt x="0" y="0"/>
                </a:lnTo>
                <a:lnTo>
                  <a:pt x="0" y="152946"/>
                </a:lnTo>
                <a:lnTo>
                  <a:pt x="1499501" y="152946"/>
                </a:lnTo>
                <a:lnTo>
                  <a:pt x="1499501" y="0"/>
                </a:lnTo>
                <a:close/>
              </a:path>
            </a:pathLst>
          </a:custGeom>
          <a:solidFill>
            <a:srgbClr val="EF5237"/>
          </a:solidFill>
        </p:spPr>
        <p:txBody>
          <a:bodyPr wrap="square" lIns="0" tIns="0" rIns="0" bIns="0" rtlCol="0"/>
          <a:lstStyle/>
          <a:p>
            <a:endParaRPr/>
          </a:p>
        </p:txBody>
      </p:sp>
      <p:sp>
        <p:nvSpPr>
          <p:cNvPr id="9" name="Прямоугольник 8"/>
          <p:cNvSpPr/>
          <p:nvPr/>
        </p:nvSpPr>
        <p:spPr>
          <a:xfrm>
            <a:off x="11315700" y="295275"/>
            <a:ext cx="2971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700" y="-542925"/>
            <a:ext cx="2971800" cy="2971800"/>
          </a:xfrm>
          <a:prstGeom prst="rect">
            <a:avLst/>
          </a:prstGeom>
        </p:spPr>
      </p:pic>
      <p:sp>
        <p:nvSpPr>
          <p:cNvPr id="12" name="object 15"/>
          <p:cNvSpPr txBox="1">
            <a:spLocks/>
          </p:cNvSpPr>
          <p:nvPr/>
        </p:nvSpPr>
        <p:spPr>
          <a:xfrm>
            <a:off x="611300" y="944676"/>
            <a:ext cx="5751400" cy="939800"/>
          </a:xfrm>
          <a:prstGeom prst="rect">
            <a:avLst/>
          </a:prstGeom>
        </p:spPr>
        <p:txBody>
          <a:bodyPr vert="horz" wrap="square" lIns="0" tIns="12700" rIns="0" bIns="0" rtlCol="0">
            <a:spAutoFit/>
          </a:bodyPr>
          <a:lstStyle>
            <a:lvl1pPr>
              <a:defRPr sz="9850" b="1" i="0">
                <a:solidFill>
                  <a:srgbClr val="4C1913"/>
                </a:solidFill>
                <a:latin typeface="Trebuchet MS"/>
                <a:ea typeface="+mj-ea"/>
                <a:cs typeface="Trebuchet MS"/>
              </a:defRPr>
            </a:lvl1pPr>
          </a:lstStyle>
          <a:p>
            <a:pPr marL="12700">
              <a:spcBef>
                <a:spcPts val="100"/>
              </a:spcBef>
            </a:pPr>
            <a:r>
              <a:rPr lang="ru-RU" sz="6000" kern="0" spc="-175" dirty="0"/>
              <a:t>1.1 Налоги</a:t>
            </a:r>
            <a:endParaRPr lang="ru-RU" sz="6000" kern="0" dirty="0"/>
          </a:p>
        </p:txBody>
      </p:sp>
      <p:sp>
        <p:nvSpPr>
          <p:cNvPr id="13" name="object 2"/>
          <p:cNvSpPr/>
          <p:nvPr/>
        </p:nvSpPr>
        <p:spPr>
          <a:xfrm>
            <a:off x="469455" y="2682875"/>
            <a:ext cx="2108200" cy="2108200"/>
          </a:xfrm>
          <a:custGeom>
            <a:avLst/>
            <a:gdLst/>
            <a:ahLst/>
            <a:cxnLst/>
            <a:rect l="l" t="t" r="r" b="b"/>
            <a:pathLst>
              <a:path w="2108200" h="2108200">
                <a:moveTo>
                  <a:pt x="1054100" y="0"/>
                </a:moveTo>
                <a:lnTo>
                  <a:pt x="1005848" y="1084"/>
                </a:lnTo>
                <a:lnTo>
                  <a:pt x="958154" y="4307"/>
                </a:lnTo>
                <a:lnTo>
                  <a:pt x="911063" y="9622"/>
                </a:lnTo>
                <a:lnTo>
                  <a:pt x="864622" y="16982"/>
                </a:lnTo>
                <a:lnTo>
                  <a:pt x="818878" y="26341"/>
                </a:lnTo>
                <a:lnTo>
                  <a:pt x="773876" y="37653"/>
                </a:lnTo>
                <a:lnTo>
                  <a:pt x="729664" y="50870"/>
                </a:lnTo>
                <a:lnTo>
                  <a:pt x="686288" y="65946"/>
                </a:lnTo>
                <a:lnTo>
                  <a:pt x="643794" y="82835"/>
                </a:lnTo>
                <a:lnTo>
                  <a:pt x="602229" y="101491"/>
                </a:lnTo>
                <a:lnTo>
                  <a:pt x="561640" y="121866"/>
                </a:lnTo>
                <a:lnTo>
                  <a:pt x="522073" y="143914"/>
                </a:lnTo>
                <a:lnTo>
                  <a:pt x="483574" y="167589"/>
                </a:lnTo>
                <a:lnTo>
                  <a:pt x="446191" y="192844"/>
                </a:lnTo>
                <a:lnTo>
                  <a:pt x="409968" y="219633"/>
                </a:lnTo>
                <a:lnTo>
                  <a:pt x="374954" y="247909"/>
                </a:lnTo>
                <a:lnTo>
                  <a:pt x="341195" y="277626"/>
                </a:lnTo>
                <a:lnTo>
                  <a:pt x="308736" y="308737"/>
                </a:lnTo>
                <a:lnTo>
                  <a:pt x="277626" y="341195"/>
                </a:lnTo>
                <a:lnTo>
                  <a:pt x="247909" y="374954"/>
                </a:lnTo>
                <a:lnTo>
                  <a:pt x="219633" y="409968"/>
                </a:lnTo>
                <a:lnTo>
                  <a:pt x="192844" y="446191"/>
                </a:lnTo>
                <a:lnTo>
                  <a:pt x="167589" y="483574"/>
                </a:lnTo>
                <a:lnTo>
                  <a:pt x="143914" y="522073"/>
                </a:lnTo>
                <a:lnTo>
                  <a:pt x="121866" y="561640"/>
                </a:lnTo>
                <a:lnTo>
                  <a:pt x="101491" y="602229"/>
                </a:lnTo>
                <a:lnTo>
                  <a:pt x="82835" y="643794"/>
                </a:lnTo>
                <a:lnTo>
                  <a:pt x="65946" y="686288"/>
                </a:lnTo>
                <a:lnTo>
                  <a:pt x="50870" y="729664"/>
                </a:lnTo>
                <a:lnTo>
                  <a:pt x="37653" y="773876"/>
                </a:lnTo>
                <a:lnTo>
                  <a:pt x="26341" y="818878"/>
                </a:lnTo>
                <a:lnTo>
                  <a:pt x="16982" y="864622"/>
                </a:lnTo>
                <a:lnTo>
                  <a:pt x="9622" y="911063"/>
                </a:lnTo>
                <a:lnTo>
                  <a:pt x="4307" y="958154"/>
                </a:lnTo>
                <a:lnTo>
                  <a:pt x="1084" y="1005848"/>
                </a:lnTo>
                <a:lnTo>
                  <a:pt x="0" y="1054100"/>
                </a:lnTo>
                <a:lnTo>
                  <a:pt x="1084" y="1102350"/>
                </a:lnTo>
                <a:lnTo>
                  <a:pt x="4307" y="1150043"/>
                </a:lnTo>
                <a:lnTo>
                  <a:pt x="9622" y="1197133"/>
                </a:lnTo>
                <a:lnTo>
                  <a:pt x="16982" y="1243573"/>
                </a:lnTo>
                <a:lnTo>
                  <a:pt x="26341" y="1289317"/>
                </a:lnTo>
                <a:lnTo>
                  <a:pt x="37653" y="1334318"/>
                </a:lnTo>
                <a:lnTo>
                  <a:pt x="50870" y="1378530"/>
                </a:lnTo>
                <a:lnTo>
                  <a:pt x="65946" y="1421906"/>
                </a:lnTo>
                <a:lnTo>
                  <a:pt x="82835" y="1464399"/>
                </a:lnTo>
                <a:lnTo>
                  <a:pt x="101491" y="1505964"/>
                </a:lnTo>
                <a:lnTo>
                  <a:pt x="121866" y="1546553"/>
                </a:lnTo>
                <a:lnTo>
                  <a:pt x="143914" y="1586120"/>
                </a:lnTo>
                <a:lnTo>
                  <a:pt x="167589" y="1624619"/>
                </a:lnTo>
                <a:lnTo>
                  <a:pt x="192844" y="1662003"/>
                </a:lnTo>
                <a:lnTo>
                  <a:pt x="219633" y="1698225"/>
                </a:lnTo>
                <a:lnTo>
                  <a:pt x="247909" y="1733239"/>
                </a:lnTo>
                <a:lnTo>
                  <a:pt x="277626" y="1766999"/>
                </a:lnTo>
                <a:lnTo>
                  <a:pt x="308737" y="1799458"/>
                </a:lnTo>
                <a:lnTo>
                  <a:pt x="341195" y="1830569"/>
                </a:lnTo>
                <a:lnTo>
                  <a:pt x="374954" y="1860286"/>
                </a:lnTo>
                <a:lnTo>
                  <a:pt x="409968" y="1888562"/>
                </a:lnTo>
                <a:lnTo>
                  <a:pt x="446191" y="1915351"/>
                </a:lnTo>
                <a:lnTo>
                  <a:pt x="483574" y="1940607"/>
                </a:lnTo>
                <a:lnTo>
                  <a:pt x="522073" y="1964282"/>
                </a:lnTo>
                <a:lnTo>
                  <a:pt x="561640" y="1986331"/>
                </a:lnTo>
                <a:lnTo>
                  <a:pt x="602229" y="2006706"/>
                </a:lnTo>
                <a:lnTo>
                  <a:pt x="643794" y="2025362"/>
                </a:lnTo>
                <a:lnTo>
                  <a:pt x="686288" y="2042251"/>
                </a:lnTo>
                <a:lnTo>
                  <a:pt x="729664" y="2057328"/>
                </a:lnTo>
                <a:lnTo>
                  <a:pt x="773876" y="2070545"/>
                </a:lnTo>
                <a:lnTo>
                  <a:pt x="818878" y="2081857"/>
                </a:lnTo>
                <a:lnTo>
                  <a:pt x="864622" y="2091216"/>
                </a:lnTo>
                <a:lnTo>
                  <a:pt x="911063" y="2098577"/>
                </a:lnTo>
                <a:lnTo>
                  <a:pt x="958154" y="2103892"/>
                </a:lnTo>
                <a:lnTo>
                  <a:pt x="1005848" y="2107115"/>
                </a:lnTo>
                <a:lnTo>
                  <a:pt x="1054100" y="2108200"/>
                </a:lnTo>
                <a:lnTo>
                  <a:pt x="1102350" y="2107115"/>
                </a:lnTo>
                <a:lnTo>
                  <a:pt x="1150043" y="2103892"/>
                </a:lnTo>
                <a:lnTo>
                  <a:pt x="1197133" y="2098577"/>
                </a:lnTo>
                <a:lnTo>
                  <a:pt x="1243573" y="2091216"/>
                </a:lnTo>
                <a:lnTo>
                  <a:pt x="1289317" y="2081857"/>
                </a:lnTo>
                <a:lnTo>
                  <a:pt x="1334318" y="2070545"/>
                </a:lnTo>
                <a:lnTo>
                  <a:pt x="1378530" y="2057328"/>
                </a:lnTo>
                <a:lnTo>
                  <a:pt x="1421906" y="2042251"/>
                </a:lnTo>
                <a:lnTo>
                  <a:pt x="1464399" y="2025362"/>
                </a:lnTo>
                <a:lnTo>
                  <a:pt x="1505964" y="2006706"/>
                </a:lnTo>
                <a:lnTo>
                  <a:pt x="1546553" y="1986331"/>
                </a:lnTo>
                <a:lnTo>
                  <a:pt x="1586120" y="1964282"/>
                </a:lnTo>
                <a:lnTo>
                  <a:pt x="1624619" y="1940607"/>
                </a:lnTo>
                <a:lnTo>
                  <a:pt x="1662003" y="1915351"/>
                </a:lnTo>
                <a:lnTo>
                  <a:pt x="1698225" y="1888562"/>
                </a:lnTo>
                <a:lnTo>
                  <a:pt x="1733239" y="1860286"/>
                </a:lnTo>
                <a:lnTo>
                  <a:pt x="1766999" y="1830569"/>
                </a:lnTo>
                <a:lnTo>
                  <a:pt x="1799458" y="1799458"/>
                </a:lnTo>
                <a:lnTo>
                  <a:pt x="1830569" y="1766999"/>
                </a:lnTo>
                <a:lnTo>
                  <a:pt x="1860286" y="1733239"/>
                </a:lnTo>
                <a:lnTo>
                  <a:pt x="1888562" y="1698225"/>
                </a:lnTo>
                <a:lnTo>
                  <a:pt x="1915351" y="1662003"/>
                </a:lnTo>
                <a:lnTo>
                  <a:pt x="1940607" y="1624619"/>
                </a:lnTo>
                <a:lnTo>
                  <a:pt x="1964282" y="1586120"/>
                </a:lnTo>
                <a:lnTo>
                  <a:pt x="1986331" y="1546553"/>
                </a:lnTo>
                <a:lnTo>
                  <a:pt x="2006706" y="1505964"/>
                </a:lnTo>
                <a:lnTo>
                  <a:pt x="2025362" y="1464399"/>
                </a:lnTo>
                <a:lnTo>
                  <a:pt x="2042251" y="1421906"/>
                </a:lnTo>
                <a:lnTo>
                  <a:pt x="2057328" y="1378530"/>
                </a:lnTo>
                <a:lnTo>
                  <a:pt x="2070545" y="1334318"/>
                </a:lnTo>
                <a:lnTo>
                  <a:pt x="2081857" y="1289317"/>
                </a:lnTo>
                <a:lnTo>
                  <a:pt x="2091216" y="1243573"/>
                </a:lnTo>
                <a:lnTo>
                  <a:pt x="2098577" y="1197133"/>
                </a:lnTo>
                <a:lnTo>
                  <a:pt x="2103892" y="1150043"/>
                </a:lnTo>
                <a:lnTo>
                  <a:pt x="2107115" y="1102350"/>
                </a:lnTo>
                <a:lnTo>
                  <a:pt x="2108200" y="1054100"/>
                </a:lnTo>
                <a:lnTo>
                  <a:pt x="2107115" y="1005848"/>
                </a:lnTo>
                <a:lnTo>
                  <a:pt x="2103892" y="958154"/>
                </a:lnTo>
                <a:lnTo>
                  <a:pt x="2098577" y="911063"/>
                </a:lnTo>
                <a:lnTo>
                  <a:pt x="2091216" y="864622"/>
                </a:lnTo>
                <a:lnTo>
                  <a:pt x="2081857" y="818878"/>
                </a:lnTo>
                <a:lnTo>
                  <a:pt x="2070545" y="773876"/>
                </a:lnTo>
                <a:lnTo>
                  <a:pt x="2057328" y="729664"/>
                </a:lnTo>
                <a:lnTo>
                  <a:pt x="2042251" y="686288"/>
                </a:lnTo>
                <a:lnTo>
                  <a:pt x="2025362" y="643794"/>
                </a:lnTo>
                <a:lnTo>
                  <a:pt x="2006706" y="602229"/>
                </a:lnTo>
                <a:lnTo>
                  <a:pt x="1986331" y="561640"/>
                </a:lnTo>
                <a:lnTo>
                  <a:pt x="1964282" y="522073"/>
                </a:lnTo>
                <a:lnTo>
                  <a:pt x="1940607" y="483574"/>
                </a:lnTo>
                <a:lnTo>
                  <a:pt x="1915351" y="446191"/>
                </a:lnTo>
                <a:lnTo>
                  <a:pt x="1888562" y="409968"/>
                </a:lnTo>
                <a:lnTo>
                  <a:pt x="1860286" y="374954"/>
                </a:lnTo>
                <a:lnTo>
                  <a:pt x="1830569" y="341195"/>
                </a:lnTo>
                <a:lnTo>
                  <a:pt x="1799458" y="308737"/>
                </a:lnTo>
                <a:lnTo>
                  <a:pt x="1766999" y="277626"/>
                </a:lnTo>
                <a:lnTo>
                  <a:pt x="1733239" y="247909"/>
                </a:lnTo>
                <a:lnTo>
                  <a:pt x="1698225" y="219633"/>
                </a:lnTo>
                <a:lnTo>
                  <a:pt x="1662003" y="192844"/>
                </a:lnTo>
                <a:lnTo>
                  <a:pt x="1624619" y="167589"/>
                </a:lnTo>
                <a:lnTo>
                  <a:pt x="1586120" y="143914"/>
                </a:lnTo>
                <a:lnTo>
                  <a:pt x="1546553" y="121866"/>
                </a:lnTo>
                <a:lnTo>
                  <a:pt x="1505964" y="101491"/>
                </a:lnTo>
                <a:lnTo>
                  <a:pt x="1464399" y="82835"/>
                </a:lnTo>
                <a:lnTo>
                  <a:pt x="1421906" y="65946"/>
                </a:lnTo>
                <a:lnTo>
                  <a:pt x="1378530" y="50870"/>
                </a:lnTo>
                <a:lnTo>
                  <a:pt x="1334318" y="37653"/>
                </a:lnTo>
                <a:lnTo>
                  <a:pt x="1289317" y="26341"/>
                </a:lnTo>
                <a:lnTo>
                  <a:pt x="1243573" y="16982"/>
                </a:lnTo>
                <a:lnTo>
                  <a:pt x="1197133" y="9622"/>
                </a:lnTo>
                <a:lnTo>
                  <a:pt x="1150043" y="4307"/>
                </a:lnTo>
                <a:lnTo>
                  <a:pt x="1102350" y="1084"/>
                </a:lnTo>
                <a:lnTo>
                  <a:pt x="1054100" y="0"/>
                </a:lnTo>
                <a:close/>
              </a:path>
            </a:pathLst>
          </a:custGeom>
          <a:solidFill>
            <a:srgbClr val="F0E5DB"/>
          </a:solidFill>
        </p:spPr>
        <p:txBody>
          <a:bodyPr wrap="square" lIns="0" tIns="0" rIns="0" bIns="0" rtlCol="0"/>
          <a:lstStyle/>
          <a:p>
            <a:endParaRPr>
              <a:solidFill>
                <a:srgbClr val="EF5237"/>
              </a:solidFill>
            </a:endParaRPr>
          </a:p>
        </p:txBody>
      </p:sp>
      <p:sp>
        <p:nvSpPr>
          <p:cNvPr id="14" name="object 16"/>
          <p:cNvSpPr txBox="1"/>
          <p:nvPr/>
        </p:nvSpPr>
        <p:spPr>
          <a:xfrm>
            <a:off x="1028700" y="2994660"/>
            <a:ext cx="1240155" cy="1567815"/>
          </a:xfrm>
          <a:prstGeom prst="rect">
            <a:avLst/>
          </a:prstGeom>
        </p:spPr>
        <p:txBody>
          <a:bodyPr vert="horz" wrap="square" lIns="0" tIns="14604" rIns="0" bIns="0" rtlCol="0">
            <a:spAutoFit/>
          </a:bodyPr>
          <a:lstStyle/>
          <a:p>
            <a:pPr marL="12700">
              <a:lnSpc>
                <a:spcPct val="100000"/>
              </a:lnSpc>
              <a:spcBef>
                <a:spcPts val="114"/>
              </a:spcBef>
            </a:pPr>
            <a:r>
              <a:rPr sz="10100" b="1" spc="2650" dirty="0">
                <a:solidFill>
                  <a:srgbClr val="EF5237"/>
                </a:solidFill>
                <a:latin typeface="Trebuchet MS"/>
                <a:cs typeface="Trebuchet MS"/>
              </a:rPr>
              <a:t>%</a:t>
            </a:r>
            <a:endParaRPr sz="10100" dirty="0">
              <a:latin typeface="Trebuchet MS"/>
              <a:cs typeface="Trebuchet MS"/>
            </a:endParaRPr>
          </a:p>
        </p:txBody>
      </p:sp>
      <p:sp>
        <p:nvSpPr>
          <p:cNvPr id="15" name="Прямоугольник 14"/>
          <p:cNvSpPr/>
          <p:nvPr/>
        </p:nvSpPr>
        <p:spPr>
          <a:xfrm>
            <a:off x="3301765" y="1982872"/>
            <a:ext cx="10085950" cy="830997"/>
          </a:xfrm>
          <a:prstGeom prst="rect">
            <a:avLst/>
          </a:prstGeom>
        </p:spPr>
        <p:txBody>
          <a:bodyPr wrap="square">
            <a:spAutoFit/>
          </a:bodyPr>
          <a:lstStyle/>
          <a:p>
            <a:pPr algn="just">
              <a:spcAft>
                <a:spcPts val="0"/>
              </a:spcAft>
              <a:tabLst>
                <a:tab pos="1398270" algn="l"/>
              </a:tabLst>
            </a:pPr>
            <a:r>
              <a:rPr lang="ru-RU" sz="2400" b="1" dirty="0">
                <a:latin typeface="Gothic Uralic"/>
                <a:cs typeface="Gothic Uralic"/>
              </a:rPr>
              <a:t>Запрет на проверки, взыскания и санкции со стороны ФНС и других органов КНД. Блокировка. </a:t>
            </a:r>
            <a:r>
              <a:rPr lang="ru-RU" sz="2400" u="sng" dirty="0">
                <a:latin typeface="Gothic Uralic"/>
                <a:cs typeface="Gothic Uralic"/>
              </a:rPr>
              <a:t>Для всех налогоплательщиков.</a:t>
            </a:r>
          </a:p>
        </p:txBody>
      </p:sp>
      <p:sp>
        <p:nvSpPr>
          <p:cNvPr id="21" name="object 26"/>
          <p:cNvSpPr/>
          <p:nvPr/>
        </p:nvSpPr>
        <p:spPr>
          <a:xfrm>
            <a:off x="3456339" y="303205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22" name="Прямоугольник 21"/>
          <p:cNvSpPr/>
          <p:nvPr/>
        </p:nvSpPr>
        <p:spPr>
          <a:xfrm>
            <a:off x="3924300" y="2993285"/>
            <a:ext cx="9931452" cy="4537781"/>
          </a:xfrm>
          <a:prstGeom prst="rect">
            <a:avLst/>
          </a:prstGeom>
        </p:spPr>
        <p:txBody>
          <a:bodyPr wrap="square">
            <a:spAutoFit/>
          </a:bodyPr>
          <a:lstStyle/>
          <a:p>
            <a:pPr algn="just">
              <a:lnSpc>
                <a:spcPct val="107000"/>
              </a:lnSpc>
              <a:spcAft>
                <a:spcPts val="0"/>
              </a:spcAft>
            </a:pPr>
            <a:r>
              <a:rPr lang="ru-RU" b="1" u="sng" dirty="0">
                <a:latin typeface="Gothic Uralic"/>
                <a:cs typeface="Gothic Uralic"/>
              </a:rPr>
              <a:t>Приостановление:</a:t>
            </a:r>
          </a:p>
          <a:p>
            <a:pPr marL="342900" indent="-342900" algn="just">
              <a:lnSpc>
                <a:spcPct val="107000"/>
              </a:lnSpc>
              <a:spcAft>
                <a:spcPts val="0"/>
              </a:spcAft>
              <a:buFont typeface="+mj-lt"/>
              <a:buAutoNum type="arabicPeriod"/>
            </a:pPr>
            <a:r>
              <a:rPr lang="ru-RU" dirty="0">
                <a:latin typeface="Gothic Uralic"/>
                <a:cs typeface="Gothic Uralic"/>
              </a:rPr>
              <a:t>вынесения решений о проведении выездных (повторных выездных) налоговых проверок, проверок полноты исчисления и уплаты налогов в связи с совершением сделок между взаимозависимыми лицами,</a:t>
            </a:r>
          </a:p>
          <a:p>
            <a:pPr marL="342900" indent="-342900" algn="just">
              <a:lnSpc>
                <a:spcPct val="107000"/>
              </a:lnSpc>
              <a:spcAft>
                <a:spcPts val="0"/>
              </a:spcAft>
              <a:buFont typeface="+mj-lt"/>
              <a:buAutoNum type="arabicPeriod"/>
            </a:pPr>
            <a:r>
              <a:rPr lang="ru-RU" dirty="0">
                <a:latin typeface="Gothic Uralic"/>
                <a:cs typeface="Gothic Uralic"/>
              </a:rPr>
              <a:t>проведения уже назначенных выездных (повторных выездных) налоговых проверок,</a:t>
            </a:r>
          </a:p>
          <a:p>
            <a:pPr marL="342900" indent="-342900" algn="just">
              <a:lnSpc>
                <a:spcPct val="107000"/>
              </a:lnSpc>
              <a:spcAft>
                <a:spcPts val="0"/>
              </a:spcAft>
              <a:buFont typeface="+mj-lt"/>
              <a:buAutoNum type="arabicPeriod"/>
            </a:pPr>
            <a:r>
              <a:rPr lang="ru-RU" dirty="0">
                <a:latin typeface="Gothic Uralic"/>
                <a:cs typeface="Gothic Uralic"/>
              </a:rPr>
              <a:t>проведения проверок соблюдения валютного законодательства, за исключением случаев, когда по уже начатым проверкам выявлены нарушения, срок давности привлечения к административной ответственности за которые истекает до 01.06.2020 (в таких случаях допускается проведение проверок и осуществление административного производства только в части таких нарушений);</a:t>
            </a:r>
          </a:p>
          <a:p>
            <a:pPr marL="342900" indent="-342900" algn="just">
              <a:lnSpc>
                <a:spcPct val="107000"/>
              </a:lnSpc>
              <a:spcAft>
                <a:spcPts val="0"/>
              </a:spcAft>
              <a:buFont typeface="+mj-lt"/>
              <a:buAutoNum type="arabicPeriod"/>
            </a:pPr>
            <a:r>
              <a:rPr lang="ru-RU" dirty="0">
                <a:latin typeface="Gothic Uralic"/>
                <a:cs typeface="Gothic Uralic"/>
              </a:rPr>
              <a:t>сроков:</a:t>
            </a:r>
          </a:p>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для составления и вручения актов налоговых проверок, актов о нарушениях законодательства о налогах и сборах,</a:t>
            </a:r>
          </a:p>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для представления возражений на указанные акты,</a:t>
            </a:r>
          </a:p>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для рассмотрения налоговым органом таких актов и возражений.</a:t>
            </a:r>
          </a:p>
        </p:txBody>
      </p:sp>
      <p:sp>
        <p:nvSpPr>
          <p:cNvPr id="23" name="Прямоугольник 22"/>
          <p:cNvSpPr/>
          <p:nvPr/>
        </p:nvSpPr>
        <p:spPr>
          <a:xfrm>
            <a:off x="3924300" y="7531066"/>
            <a:ext cx="9931452" cy="3352328"/>
          </a:xfrm>
          <a:prstGeom prst="rect">
            <a:avLst/>
          </a:prstGeom>
        </p:spPr>
        <p:txBody>
          <a:bodyPr wrap="square">
            <a:spAutoFit/>
          </a:bodyPr>
          <a:lstStyle/>
          <a:p>
            <a:pPr algn="just">
              <a:lnSpc>
                <a:spcPct val="107000"/>
              </a:lnSpc>
              <a:spcAft>
                <a:spcPts val="0"/>
              </a:spcAft>
            </a:pPr>
            <a:r>
              <a:rPr lang="ru-RU" b="1" u="sng" dirty="0">
                <a:latin typeface="Gothic Uralic"/>
                <a:cs typeface="Gothic Uralic"/>
              </a:rPr>
              <a:t>Приостановление:</a:t>
            </a:r>
          </a:p>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блокировки счетов в связи с непредставлением декларации (расчетов по страховым взносам), не направлением квитанции о приеме документов, необеспечением приема документов по ТКС;</a:t>
            </a:r>
          </a:p>
          <a:p>
            <a:pPr marL="285750" indent="-285750" algn="just">
              <a:lnSpc>
                <a:spcPct val="107000"/>
              </a:lnSpc>
              <a:spcAft>
                <a:spcPts val="0"/>
              </a:spcAft>
              <a:buFont typeface="Arial" panose="020B0604020202020204" pitchFamily="34" charset="0"/>
              <a:buChar char="•"/>
            </a:pPr>
            <a:r>
              <a:rPr lang="ru-RU" dirty="0">
                <a:latin typeface="Gothic Uralic"/>
                <a:cs typeface="Gothic Uralic"/>
              </a:rPr>
              <a:t>запрета на открытие счетов в банках при наличии решения о приостановлении операций по счетам налогоплательщика-организации и переводов его электронных денежных средств, а также запрета на списание денежных средств с таких счетов для медицинских организаций, осуществляющих расходные операции в целях покупки медицинских изделий или лекарственных средств.</a:t>
            </a:r>
          </a:p>
          <a:p>
            <a:pPr algn="just">
              <a:lnSpc>
                <a:spcPct val="107000"/>
              </a:lnSpc>
            </a:pPr>
            <a:r>
              <a:rPr lang="ru-RU" b="1" u="sng" dirty="0">
                <a:latin typeface="Gothic Uralic"/>
                <a:cs typeface="Gothic Uralic"/>
              </a:rPr>
              <a:t>Сроком до 1 июля 2020 года.</a:t>
            </a:r>
          </a:p>
          <a:p>
            <a:pPr algn="just">
              <a:lnSpc>
                <a:spcPct val="107000"/>
              </a:lnSpc>
              <a:spcAft>
                <a:spcPts val="0"/>
              </a:spcAft>
            </a:pPr>
            <a:endParaRPr lang="ru-RU" dirty="0">
              <a:latin typeface="Gothic Uralic"/>
              <a:cs typeface="Gothic Uralic"/>
            </a:endParaRPr>
          </a:p>
        </p:txBody>
      </p:sp>
      <p:sp>
        <p:nvSpPr>
          <p:cNvPr id="24" name="Прямоугольник 23"/>
          <p:cNvSpPr/>
          <p:nvPr/>
        </p:nvSpPr>
        <p:spPr>
          <a:xfrm>
            <a:off x="230548" y="7237934"/>
            <a:ext cx="2048766" cy="369332"/>
          </a:xfrm>
          <a:prstGeom prst="rect">
            <a:avLst/>
          </a:prstGeom>
        </p:spPr>
        <p:txBody>
          <a:bodyPr wrap="none">
            <a:spAutoFit/>
          </a:bodyPr>
          <a:lstStyle/>
          <a:p>
            <a:r>
              <a:rPr lang="ru-RU" b="1" dirty="0">
                <a:latin typeface="Gothic Uralic"/>
                <a:cs typeface="Gothic Uralic"/>
              </a:rPr>
              <a:t>НПА</a:t>
            </a:r>
            <a:r>
              <a:rPr lang="en-US" b="1" dirty="0">
                <a:latin typeface="Gothic Uralic"/>
                <a:cs typeface="Gothic Uralic"/>
              </a:rPr>
              <a:t>/</a:t>
            </a:r>
            <a:r>
              <a:rPr lang="ru-RU" b="1" dirty="0">
                <a:latin typeface="Gothic Uralic"/>
                <a:cs typeface="Gothic Uralic"/>
              </a:rPr>
              <a:t>Документы</a:t>
            </a:r>
          </a:p>
        </p:txBody>
      </p:sp>
      <p:sp>
        <p:nvSpPr>
          <p:cNvPr id="25" name="Прямоугольник 24"/>
          <p:cNvSpPr/>
          <p:nvPr/>
        </p:nvSpPr>
        <p:spPr>
          <a:xfrm>
            <a:off x="263712" y="7531066"/>
            <a:ext cx="2900875" cy="3108543"/>
          </a:xfrm>
          <a:prstGeom prst="rect">
            <a:avLst/>
          </a:prstGeom>
        </p:spPr>
        <p:txBody>
          <a:bodyPr wrap="square">
            <a:spAutoFit/>
          </a:bodyPr>
          <a:lstStyle/>
          <a:p>
            <a:pPr algn="just"/>
            <a:r>
              <a:rPr lang="ru-RU" sz="1400" dirty="0">
                <a:latin typeface="Gothic Uralic"/>
                <a:cs typeface="Gothic Uralic"/>
                <a:hlinkClick r:id="rId4"/>
              </a:rPr>
              <a:t>Федеральный закон от 01.04.2020 N 98-ФЗ</a:t>
            </a:r>
            <a:r>
              <a:rPr lang="ru-RU" sz="1400" dirty="0">
                <a:latin typeface="Gothic Uralic"/>
                <a:cs typeface="Gothic Uralic"/>
              </a:rPr>
              <a:t> "О внесении изменений в отдельные законодательные акты Российской Федерации по вопросам предупреждения и ликвидации чрезвычайных ситуаций" (Статья 6); </a:t>
            </a:r>
            <a:r>
              <a:rPr lang="ru-RU" sz="1400" dirty="0">
                <a:latin typeface="Gothic Uralic"/>
                <a:cs typeface="Gothic Uralic"/>
                <a:hlinkClick r:id="rId5"/>
              </a:rPr>
              <a:t>Постановление Правительства Российской Федерации от 02.04.2020 № 409 </a:t>
            </a:r>
            <a:r>
              <a:rPr lang="ru-RU" sz="1400" dirty="0">
                <a:latin typeface="Gothic Uralic"/>
                <a:cs typeface="Gothic Uralic"/>
              </a:rPr>
              <a:t>«О мерах по обеспечению устойчивого развития экономики».</a:t>
            </a:r>
          </a:p>
          <a:p>
            <a:pPr algn="just">
              <a:spcAft>
                <a:spcPts val="0"/>
              </a:spcAft>
            </a:pPr>
            <a:r>
              <a:rPr lang="ru-RU" sz="1400" dirty="0">
                <a:latin typeface="Gothic Uralic"/>
                <a:cs typeface="Gothic Uralic"/>
              </a:rPr>
              <a:t> </a:t>
            </a:r>
          </a:p>
        </p:txBody>
      </p:sp>
      <p:sp>
        <p:nvSpPr>
          <p:cNvPr id="26" name="object 26"/>
          <p:cNvSpPr/>
          <p:nvPr/>
        </p:nvSpPr>
        <p:spPr>
          <a:xfrm>
            <a:off x="3456338" y="7607266"/>
            <a:ext cx="278765" cy="278765"/>
          </a:xfrm>
          <a:custGeom>
            <a:avLst/>
            <a:gdLst/>
            <a:ahLst/>
            <a:cxnLst/>
            <a:rect l="l" t="t" r="r" b="b"/>
            <a:pathLst>
              <a:path w="278764" h="278764">
                <a:moveTo>
                  <a:pt x="139357" y="278701"/>
                </a:moveTo>
                <a:lnTo>
                  <a:pt x="183403" y="271596"/>
                </a:lnTo>
                <a:lnTo>
                  <a:pt x="221658" y="251812"/>
                </a:lnTo>
                <a:lnTo>
                  <a:pt x="251825" y="221645"/>
                </a:lnTo>
                <a:lnTo>
                  <a:pt x="271609" y="183390"/>
                </a:lnTo>
                <a:lnTo>
                  <a:pt x="278714" y="139344"/>
                </a:lnTo>
                <a:lnTo>
                  <a:pt x="271609" y="95299"/>
                </a:lnTo>
                <a:lnTo>
                  <a:pt x="251825" y="57047"/>
                </a:lnTo>
                <a:lnTo>
                  <a:pt x="221658" y="26884"/>
                </a:lnTo>
                <a:lnTo>
                  <a:pt x="183403" y="7103"/>
                </a:lnTo>
                <a:lnTo>
                  <a:pt x="139357" y="0"/>
                </a:lnTo>
                <a:lnTo>
                  <a:pt x="95310" y="7103"/>
                </a:lnTo>
                <a:lnTo>
                  <a:pt x="57055" y="26884"/>
                </a:lnTo>
                <a:lnTo>
                  <a:pt x="26888" y="57047"/>
                </a:lnTo>
                <a:lnTo>
                  <a:pt x="7104" y="95299"/>
                </a:lnTo>
                <a:lnTo>
                  <a:pt x="0" y="139344"/>
                </a:lnTo>
                <a:lnTo>
                  <a:pt x="7104" y="183390"/>
                </a:lnTo>
                <a:lnTo>
                  <a:pt x="26888" y="221645"/>
                </a:lnTo>
                <a:lnTo>
                  <a:pt x="57055" y="251812"/>
                </a:lnTo>
                <a:lnTo>
                  <a:pt x="95310" y="271596"/>
                </a:lnTo>
                <a:lnTo>
                  <a:pt x="139357" y="278701"/>
                </a:lnTo>
                <a:close/>
              </a:path>
            </a:pathLst>
          </a:custGeom>
          <a:ln w="84302">
            <a:solidFill>
              <a:srgbClr val="EF5237"/>
            </a:solidFill>
          </a:ln>
        </p:spPr>
        <p:txBody>
          <a:bodyPr wrap="square" lIns="0" tIns="0" rIns="0" bIns="0" rtlCol="0"/>
          <a:lstStyle/>
          <a:p>
            <a:endParaRPr/>
          </a:p>
        </p:txBody>
      </p:sp>
      <p:sp>
        <p:nvSpPr>
          <p:cNvPr id="18" name="Прямоугольник 1"/>
          <p:cNvSpPr/>
          <p:nvPr/>
        </p:nvSpPr>
        <p:spPr>
          <a:xfrm>
            <a:off x="230548" y="5329080"/>
            <a:ext cx="2819400" cy="1323439"/>
          </a:xfrm>
          <a:prstGeom prst="rect">
            <a:avLst/>
          </a:prstGeom>
        </p:spPr>
        <p:txBody>
          <a:bodyPr wrap="square">
            <a:spAutoFit/>
          </a:bodyPr>
          <a:lstStyle/>
          <a:p>
            <a:r>
              <a:rPr lang="ru-RU" sz="2000" dirty="0">
                <a:latin typeface="Gothic Uralic"/>
                <a:cs typeface="Times New Roman" panose="02020603050405020304" pitchFamily="18" charset="0"/>
              </a:rPr>
              <a:t>Горячая линия ФНС: </a:t>
            </a:r>
            <a:endParaRPr lang="ru-RU" sz="2000" dirty="0" smtClean="0">
              <a:latin typeface="Gothic Uralic"/>
              <a:cs typeface="Times New Roman" panose="02020603050405020304" pitchFamily="18" charset="0"/>
            </a:endParaRPr>
          </a:p>
          <a:p>
            <a:r>
              <a:rPr lang="ru-RU" sz="2000" b="1" dirty="0" smtClean="0">
                <a:solidFill>
                  <a:srgbClr val="FF0000"/>
                </a:solidFill>
                <a:latin typeface="Gothic Uralic"/>
                <a:cs typeface="Times New Roman" panose="02020603050405020304" pitchFamily="18" charset="0"/>
              </a:rPr>
              <a:t>8-800-222-22-22</a:t>
            </a:r>
            <a:r>
              <a:rPr lang="ru-RU" sz="2000" dirty="0">
                <a:latin typeface="Gothic Uralic"/>
                <a:cs typeface="Times New Roman" panose="02020603050405020304" pitchFamily="18" charset="0"/>
              </a:rPr>
              <a:t>, </a:t>
            </a:r>
            <a:endParaRPr lang="ru-RU" sz="2000" dirty="0" smtClean="0">
              <a:latin typeface="Gothic Uralic"/>
              <a:cs typeface="Times New Roman" panose="02020603050405020304" pitchFamily="18" charset="0"/>
            </a:endParaRPr>
          </a:p>
          <a:p>
            <a:r>
              <a:rPr lang="ru-RU" sz="2000" dirty="0" smtClean="0">
                <a:latin typeface="Gothic Uralic"/>
                <a:cs typeface="Times New Roman" panose="02020603050405020304" pitchFamily="18" charset="0"/>
              </a:rPr>
              <a:t>сайт</a:t>
            </a:r>
            <a:r>
              <a:rPr lang="ru-RU" sz="2000" dirty="0">
                <a:latin typeface="Gothic Uralic"/>
                <a:cs typeface="Times New Roman" panose="02020603050405020304" pitchFamily="18" charset="0"/>
              </a:rPr>
              <a:t>: </a:t>
            </a:r>
            <a:r>
              <a:rPr lang="en-US" sz="2000" dirty="0" smtClean="0">
                <a:latin typeface="Gothic Uralic"/>
                <a:cs typeface="Times New Roman" panose="02020603050405020304" pitchFamily="18" charset="0"/>
                <a:hlinkClick r:id="rId6"/>
              </a:rPr>
              <a:t>www.nalog.ru/rn29</a:t>
            </a:r>
            <a:r>
              <a:rPr lang="en-US" sz="2000" dirty="0">
                <a:latin typeface="Gothic Uralic"/>
                <a:cs typeface="Times New Roman" panose="02020603050405020304" pitchFamily="18" charset="0"/>
                <a:hlinkClick r:id="rId6"/>
              </a:rPr>
              <a:t>/</a:t>
            </a:r>
            <a:endParaRPr lang="ru-RU" sz="2000" dirty="0">
              <a:latin typeface="Gothic Uralic"/>
              <a:cs typeface="Times New Roman" panose="02020603050405020304" pitchFamily="18" charset="0"/>
            </a:endParaRPr>
          </a:p>
        </p:txBody>
      </p:sp>
    </p:spTree>
    <p:extLst>
      <p:ext uri="{BB962C8B-B14F-4D97-AF65-F5344CB8AC3E}">
        <p14:creationId xmlns:p14="http://schemas.microsoft.com/office/powerpoint/2010/main" val="72960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5447</TotalTime>
  <Words>10460</Words>
  <Application>Microsoft Office PowerPoint</Application>
  <PresentationFormat>Произвольный</PresentationFormat>
  <Paragraphs>928</Paragraphs>
  <Slides>62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62</vt:i4>
      </vt:variant>
    </vt:vector>
  </HeadingPairs>
  <TitlesOfParts>
    <vt:vector size="72" baseType="lpstr">
      <vt:lpstr>Akrobat</vt:lpstr>
      <vt:lpstr>Akrobat SemiBold</vt:lpstr>
      <vt:lpstr>Arial</vt:lpstr>
      <vt:lpstr>Calibri</vt:lpstr>
      <vt:lpstr>Gothic Uralic</vt:lpstr>
      <vt:lpstr>Segoe UI Semilight</vt:lpstr>
      <vt:lpstr>Times New Roman</vt:lpstr>
      <vt:lpstr>Trebuchet MS</vt:lpstr>
      <vt:lpstr>Verdana</vt:lpstr>
      <vt:lpstr>Office Theme</vt:lpstr>
      <vt:lpstr>Презентация PowerPoint</vt:lpstr>
      <vt:lpstr>Алгоритмы для субъектов МСП при наступлении обстоятельств непреодолимой силы в связи с распространением новой коронавирусной инфекции (2019-  nCoV)</vt:lpstr>
      <vt:lpstr>Содержание</vt:lpstr>
      <vt:lpstr>Финансовые меры поддержки  на уровне Правительства РФ</vt:lpstr>
      <vt:lpstr>Презентация PowerPoint</vt:lpstr>
      <vt:lpstr>1.1 Налоги</vt:lpstr>
      <vt:lpstr>Презентация PowerPoint</vt:lpstr>
      <vt:lpstr>Презентация PowerPoint</vt:lpstr>
      <vt:lpstr>Презентация PowerPoint</vt:lpstr>
      <vt:lpstr>Презентация PowerPoint</vt:lpstr>
      <vt:lpstr>Презентация PowerPoint</vt:lpstr>
      <vt:lpstr>1.2 Кредитование</vt:lpstr>
      <vt:lpstr>1.2 Кредитование</vt:lpstr>
      <vt:lpstr>1.2 Кредитование</vt:lpstr>
      <vt:lpstr>Презентация PowerPoint</vt:lpstr>
      <vt:lpstr>Презентация PowerPoint</vt:lpstr>
      <vt:lpstr>Презентация PowerPoint</vt:lpstr>
      <vt:lpstr>Презентация PowerPoint</vt:lpstr>
      <vt:lpstr>Презентация PowerPoint</vt:lpstr>
      <vt:lpstr>1.4 Поддержка в сфере закупок</vt:lpstr>
      <vt:lpstr>1.5 Импорт, экспорт,  грузоперевозки</vt:lpstr>
      <vt:lpstr>1.6 Иные меры</vt:lpstr>
      <vt:lpstr>Презентация PowerPoint</vt:lpstr>
      <vt:lpstr>Меры поддержки  Правительства Архангельской области </vt:lpstr>
      <vt:lpstr>Презентация PowerPoint</vt:lpstr>
      <vt:lpstr>Презентация PowerPoint</vt:lpstr>
      <vt:lpstr>Презентация PowerPoint</vt:lpstr>
      <vt:lpstr>2.2.О возможности функционирования предприятий</vt:lpstr>
      <vt:lpstr>О возможности функционирования предприятий</vt:lpstr>
      <vt:lpstr>О возможности функционирования предприятий</vt:lpstr>
      <vt:lpstr>О возможности функционирования предприятий</vt:lpstr>
      <vt:lpstr>О возможности функционирования предприятий</vt:lpstr>
      <vt:lpstr>О возможности функционирования предприятий</vt:lpstr>
      <vt:lpstr>Презентация PowerPoint</vt:lpstr>
      <vt:lpstr>Меры поддержки региональных институтов поддержки бизнеса</vt:lpstr>
      <vt:lpstr>Презентация PowerPoint</vt:lpstr>
      <vt:lpstr>3.1 Консультационные меры поддержки:</vt:lpstr>
      <vt:lpstr>3.1 Компенсация затрат на приобретение дезинфицирующих средств:</vt:lpstr>
      <vt:lpstr>3.2 Финансовая поддержка по линии Микрокредитной компании Развитие</vt:lpstr>
      <vt:lpstr>3.2 Финансовая поддержка по линии Микрокредитной компании Развитие</vt:lpstr>
      <vt:lpstr>3.3 Финансовая поддержка предоставляемая ГУП «ИК «Архангельск» </vt:lpstr>
      <vt:lpstr>Типовые инструкции для субъектов малого и среднего предпринимательства</vt:lpstr>
      <vt:lpstr>Презентация PowerPoint</vt:lpstr>
      <vt:lpstr>Перевод на неполное рабочее время (неполный рабочий день и/или  неполная рабочая неделя)</vt:lpstr>
      <vt:lpstr>О возможностях использования труда работников</vt:lpstr>
      <vt:lpstr>Обстоятельства непреодолимой силы в трудовых отношениях,  в том числе действия работодателя согласно правовым актам  по коронавирусу COVID-19</vt:lpstr>
      <vt:lpstr>01</vt:lpstr>
      <vt:lpstr>Презентация PowerPoint</vt:lpstr>
      <vt:lpstr>Презентация PowerPoint</vt:lpstr>
      <vt:lpstr>Обстоятельства непреодолимой силы в государственных контрактах, заключённых в порядке, предусмотренном 44-ФЗ (порядок действий, правовые основания, льготы, поддержка, др.) </vt:lpstr>
      <vt:lpstr>Кредитные и заемные обязательства в условиях наступления обстоятельств непреодолимой силы (коронавирус)</vt:lpstr>
      <vt:lpstr>Порядок действий стороны в договоре при наступлении обстоятельств непреодолимой силы, в том числе  своевременное направление уведомления другой стороне</vt:lpstr>
      <vt:lpstr>Изменение договоров при наступлении обстоятельств непреодолимой силы</vt:lpstr>
      <vt:lpstr>Расторжение договоров при наступлении обстоятельств непреодолимой силы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Меры поддержки банков</vt:lpstr>
      <vt:lpstr>  8 800 100 7000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Тверская_биз.indd</dc:title>
  <dc:creator>User</dc:creator>
  <cp:lastModifiedBy>Бочарова Наталья Александровна</cp:lastModifiedBy>
  <cp:revision>214</cp:revision>
  <dcterms:created xsi:type="dcterms:W3CDTF">2020-04-01T06:52:03Z</dcterms:created>
  <dcterms:modified xsi:type="dcterms:W3CDTF">2020-07-22T07:48:57Z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Adobe InDesign 15.0 (Windows)</vt:lpwstr>
  </property>
  <property fmtid="{D5CDD505-2E9C-101B-9397-08002B2CF9AE}" pid="4" name="LastSaved">
    <vt:filetime>2020-04-01T00:00:00Z</vt:filetime>
  </property>
</Properties>
</file>