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57" r:id="rId4"/>
    <p:sldId id="282" r:id="rId5"/>
    <p:sldId id="292" r:id="rId6"/>
    <p:sldId id="261" r:id="rId7"/>
    <p:sldId id="264" r:id="rId8"/>
    <p:sldId id="265" r:id="rId9"/>
    <p:sldId id="293" r:id="rId10"/>
    <p:sldId id="266" r:id="rId11"/>
    <p:sldId id="267" r:id="rId12"/>
    <p:sldId id="269" r:id="rId13"/>
    <p:sldId id="268" r:id="rId14"/>
    <p:sldId id="270" r:id="rId15"/>
    <p:sldId id="295" r:id="rId16"/>
    <p:sldId id="271" r:id="rId17"/>
    <p:sldId id="272" r:id="rId18"/>
    <p:sldId id="276" r:id="rId19"/>
    <p:sldId id="283" r:id="rId20"/>
    <p:sldId id="296" r:id="rId21"/>
    <p:sldId id="297" r:id="rId22"/>
    <p:sldId id="298" r:id="rId23"/>
    <p:sldId id="277" r:id="rId24"/>
    <p:sldId id="280" r:id="rId25"/>
    <p:sldId id="299" r:id="rId26"/>
    <p:sldId id="300" r:id="rId27"/>
    <p:sldId id="304" r:id="rId28"/>
    <p:sldId id="301" r:id="rId29"/>
    <p:sldId id="302" r:id="rId30"/>
    <p:sldId id="303" r:id="rId31"/>
    <p:sldId id="290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Глава МО «Шенкурский муниципальный район»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48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Депутаты Собрания депутатов МО «Шенкурский муниципальный район»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17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708352"/>
        <c:axId val="79354496"/>
        <c:axId val="0"/>
      </c:bar3DChart>
      <c:catAx>
        <c:axId val="367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79354496"/>
        <c:crosses val="autoZero"/>
        <c:auto val="1"/>
        <c:lblAlgn val="ctr"/>
        <c:lblOffset val="100"/>
        <c:noMultiLvlLbl val="0"/>
      </c:catAx>
      <c:valAx>
        <c:axId val="7935449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36708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3.8333839813005526E-2"/>
          <c:y val="0.85324184906520739"/>
          <c:w val="0.92160307351470749"/>
          <c:h val="0.131246132173799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5300" b="1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председателя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Собрания депутатов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«Шенкурский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район»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работе Собрания депутатов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«Шенкурский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муниципальный   район»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2017 год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" y="332656"/>
            <a:ext cx="84969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u="sng" dirty="0"/>
              <a:t>Вопросы, касающиеся деятельности администрации </a:t>
            </a:r>
            <a:r>
              <a:rPr lang="ru-RU" sz="2000" b="1" u="sng" dirty="0" smtClean="0"/>
              <a:t>, общественных объединений и другие</a:t>
            </a:r>
          </a:p>
          <a:p>
            <a:pPr algn="ctr"/>
            <a:endParaRPr lang="ru-RU" sz="2000" b="1" u="sng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 о внесении изменений и дополнений в Положение о порядке проведения конкурса по отбору кандидатур на должность главы муниципального образования «Шенкурский муниципальный район» (от 17.02.2017 №</a:t>
            </a:r>
            <a:r>
              <a:rPr lang="ru-RU" dirty="0" smtClean="0"/>
              <a:t>242;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от </a:t>
            </a:r>
            <a:r>
              <a:rPr lang="ru-RU" dirty="0"/>
              <a:t>15.12.2017 №30)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досрочном прекращении полномочий главы муниципального образования «Шенкурский муниципальный район» (от 10.02.2017 №237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возложении временного исполнения полномочий главы муниципального образования «Шенкурский муниципальный район» (от 10.02.2017 №238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назначении конкурса по отбору кандидатур на должность главы муниципального образования «Шенкурский муниципальный район» (от 10.02.2017 №239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79" y="476672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/>
              <a:t>Решение о назначении членов конкурсной комиссии по проведению конкурса по отбору кандидатур на должность главы муниципального образования «Шенкурский муниципальный район» (от 17.02.2017 №243)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об избрании главы муниципального образования </a:t>
            </a:r>
            <a:r>
              <a:rPr lang="ru-RU" dirty="0" smtClean="0"/>
              <a:t>«</a:t>
            </a:r>
            <a:r>
              <a:rPr lang="ru-RU" dirty="0"/>
              <a:t>Шенкурский муниципальный район» (от 07.04.2017 №249)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об утверждении Положения об общественном совете муниципального        образования «Шенкурский муниципальный район» (от 10.02.2017 №240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 внесении изменения в Положение об Общественном совете муниципального образования «Шенкурский муниципальный район» (от 07.04.2017 №250)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об утверждении членов Общественного совета муниципального  образования «Шенкурский муниципальный район»  (от 07.04.2017 №</a:t>
            </a:r>
            <a:r>
              <a:rPr lang="ru-RU" dirty="0" smtClean="0"/>
              <a:t>251;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от </a:t>
            </a:r>
            <a:r>
              <a:rPr lang="ru-RU" dirty="0"/>
              <a:t>15.12.2017 №31)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об утверждении структуры </a:t>
            </a:r>
            <a:r>
              <a:rPr lang="ru-RU" dirty="0" smtClean="0"/>
              <a:t>администрации </a:t>
            </a:r>
            <a:r>
              <a:rPr lang="ru-RU" dirty="0"/>
              <a:t>муниципального образования «Шенкурский муниципальный район» (от 26.05.2017 №258)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79" y="332656"/>
            <a:ext cx="84969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об утверждении положения о проведении конкурса на замещение вакантной должности муниципальной службы в органах местного самоуправления  МО «Шенкурский муниципальный район» (от 26.05.2017 №260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 Порядке ведения перечня видов муниципального контроля и органов местного самоуправления МО «Шенкурский муниципальный район», уполномоченных на их осуществление (от 25.08.2017 №267)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 внесении изменений  и дополнений в решении Собрания депутатов  от 01.04.2016 г. № 175  «Об утверждении положения о комитете по финансам и экономике администрации муниципального образования «Шенкурский муниципальный район» Архангельской области» (от 25.08.2017 №266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 внесении  изменений  в решение Собрания депутатов МО «Шенкурский муниципальный район» от 17 марта 2006 года № 26 «Об </a:t>
            </a:r>
          </a:p>
          <a:p>
            <a:pPr algn="just"/>
            <a:r>
              <a:rPr lang="ru-RU" dirty="0"/>
              <a:t>     образовании территориальной комиссии по делам несовершеннолетних </a:t>
            </a:r>
          </a:p>
          <a:p>
            <a:pPr algn="just"/>
            <a:r>
              <a:rPr lang="ru-RU" dirty="0"/>
              <a:t>      и защите их прав МО «Шенкурский муниципальный район</a:t>
            </a:r>
            <a:r>
              <a:rPr lang="ru-RU" dirty="0" smtClean="0"/>
              <a:t>»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(от 25.08.2017 №269)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 внесении изменений и дополнений в решение Совета депутатов муниципального образования «Шенкурский район» от 30.09.2005 года № 53 «О едином налоге на вмененный доход для отдельных видов деятельности» (от 27.10.2017 №9)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11" y="18864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342900" indent="-342900" algn="just">
              <a:buFontTx/>
              <a:buChar char="-"/>
            </a:pPr>
            <a:r>
              <a:rPr lang="ru-RU" dirty="0"/>
              <a:t>Решение о внесении изменений  в решение Собрания депутатов муниципального образования  «Шенкурский муниципальный район» от 17 марта 2011 г. № 95  «О мерах социальной поддержки отдельных категорий квалифицированных специалистов, работающих и проживающих в сельской местности, рабочих поселках (поселок городского типа)» (от 27.10.2017 №12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внесении изменений в состав административной </a:t>
            </a:r>
            <a:r>
              <a:rPr lang="ru-RU" dirty="0" smtClean="0"/>
              <a:t>комиссии </a:t>
            </a:r>
            <a:r>
              <a:rPr lang="ru-RU" dirty="0"/>
              <a:t>муниципального образования «Шенкурский муниципальный район</a:t>
            </a:r>
            <a:r>
              <a:rPr lang="ru-RU" dirty="0" smtClean="0"/>
              <a:t>»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(от 29.09.2017 №6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3640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218152"/>
            <a:ext cx="835292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u="sng" dirty="0"/>
              <a:t>Вопросы, касающиеся деятельности Собрания депутатов</a:t>
            </a:r>
          </a:p>
          <a:p>
            <a:pPr algn="ctr"/>
            <a:endParaRPr lang="ru-RU" sz="2000" b="1" u="sng" dirty="0"/>
          </a:p>
          <a:p>
            <a:pPr marL="285750" indent="-285750" algn="just">
              <a:buFontTx/>
              <a:buChar char="-"/>
            </a:pPr>
            <a:r>
              <a:rPr lang="ru-RU" dirty="0"/>
              <a:t>Решение о внесении изменений в Регламент Собрания депутатов  муниципального образования «Шенкурский муниципальный район» </a:t>
            </a:r>
          </a:p>
          <a:p>
            <a:pPr algn="just"/>
            <a:r>
              <a:rPr lang="ru-RU" dirty="0"/>
              <a:t>      Архангельской области» (от 07.04.2017 №</a:t>
            </a:r>
            <a:r>
              <a:rPr lang="ru-RU" dirty="0" smtClean="0"/>
              <a:t>253; от </a:t>
            </a:r>
            <a:r>
              <a:rPr lang="ru-RU" dirty="0"/>
              <a:t>27.10.2017 №25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внесении изменений в Положение о порядке проверки достоверности и полноты сведений о доходах, расходах, об имуществе и обязательствах имущественного характера, представляемых депутатами Собрания депутатов муниципального образования «Шенкурский муниципальный район», и соблюдения ими ограничений, запретов, требований о предотвращении или урегулировании конфликта интересов, исполнения обязанностей, которые установлены Федеральным законом от 25 декабря 2008 года № 273-ФЗ «О противодействии коррупции» и другими федеральными законами» (от 07.04.2017 №254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Решения </a:t>
            </a:r>
            <a:r>
              <a:rPr lang="ru-RU" dirty="0"/>
              <a:t>о досрочном прекращении полномочий депутата Собрания депутатов МО «Шенкурский муниципальный район» (от 26.05.2017  №255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назначении выборов депутатов Собрания депутатов муниципального образования «Шенкурский муниципальный район» шестого созыва» </a:t>
            </a:r>
            <a:r>
              <a:rPr lang="ru-RU" dirty="0" smtClean="0"/>
              <a:t>(</a:t>
            </a:r>
            <a:r>
              <a:rPr lang="ru-RU" dirty="0"/>
              <a:t>от 16.06.2017  №263)</a:t>
            </a:r>
          </a:p>
        </p:txBody>
      </p:sp>
    </p:spTree>
    <p:extLst>
      <p:ext uri="{BB962C8B-B14F-4D97-AF65-F5344CB8AC3E}">
        <p14:creationId xmlns:p14="http://schemas.microsoft.com/office/powerpoint/2010/main" val="15844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583264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Решение </a:t>
            </a:r>
            <a:r>
              <a:rPr lang="ru-RU" sz="1900" dirty="0">
                <a:solidFill>
                  <a:schemeClr val="tx1"/>
                </a:solidFill>
              </a:rPr>
              <a:t>об итогах выборов депутатов Собрания депутатов МО «Шенкурский муниципальный район» шестого созыва (от 25.09.2017 №1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ru-RU" sz="1900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Решение </a:t>
            </a:r>
            <a:r>
              <a:rPr lang="ru-RU" sz="1900" dirty="0">
                <a:solidFill>
                  <a:schemeClr val="tx1"/>
                </a:solidFill>
              </a:rPr>
              <a:t>о выборах председателя Собрания депутатов МО «Шенкурский муниципальный район» шестого созыва (от 25.09.2017 №2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ru-RU" sz="1900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Решение </a:t>
            </a:r>
            <a:r>
              <a:rPr lang="ru-RU" sz="1900" dirty="0">
                <a:solidFill>
                  <a:schemeClr val="tx1"/>
                </a:solidFill>
              </a:rPr>
              <a:t>о выборах заместителя председателя Собрания </a:t>
            </a:r>
            <a:r>
              <a:rPr lang="ru-RU" sz="1900" dirty="0" smtClean="0">
                <a:solidFill>
                  <a:schemeClr val="tx1"/>
                </a:solidFill>
              </a:rPr>
              <a:t>депутатов               </a:t>
            </a:r>
            <a:r>
              <a:rPr lang="ru-RU" sz="1900" dirty="0">
                <a:solidFill>
                  <a:schemeClr val="tx1"/>
                </a:solidFill>
              </a:rPr>
              <a:t>МО «Шенкурский муниципальный район» шестого созыв (от 25.09.2017 №3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ru-RU" sz="1900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Решение </a:t>
            </a:r>
            <a:r>
              <a:rPr lang="ru-RU" sz="1900" dirty="0">
                <a:solidFill>
                  <a:schemeClr val="tx1"/>
                </a:solidFill>
              </a:rPr>
              <a:t>об утверждении перечня постоянных депутатских </a:t>
            </a:r>
            <a:r>
              <a:rPr lang="ru-RU" sz="1900" dirty="0" smtClean="0">
                <a:solidFill>
                  <a:schemeClr val="tx1"/>
                </a:solidFill>
              </a:rPr>
              <a:t>комиссий            </a:t>
            </a:r>
            <a:r>
              <a:rPr lang="ru-RU" sz="1900" dirty="0">
                <a:solidFill>
                  <a:schemeClr val="tx1"/>
                </a:solidFill>
              </a:rPr>
              <a:t>(от 25.09.2017 №4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ru-RU" sz="19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900" dirty="0">
                <a:solidFill>
                  <a:schemeClr val="tx1"/>
                </a:solidFill>
              </a:rPr>
              <a:t>Решение  об утверждении Положений  о постоянных депутатских комиссиях Собрания депутатов МО «Шенкурский муниципальный район» шестого созыва» (от 27.10.2017 №26)</a:t>
            </a:r>
          </a:p>
          <a:p>
            <a:pPr marL="285750" indent="-285750" algn="just">
              <a:buFontTx/>
              <a:buChar char="-"/>
            </a:pPr>
            <a:endParaRPr lang="ru-RU" sz="19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900" dirty="0">
                <a:solidFill>
                  <a:schemeClr val="tx1"/>
                </a:solidFill>
              </a:rPr>
              <a:t>Решение о досрочном прекращении полномочий депутата Собрания депутатов МО «Шенкурский муниципальный район» шестого созыва Красниковой О.И. (от 15.12.2017 №27)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93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471" y="404664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Отчеты </a:t>
            </a:r>
            <a:r>
              <a:rPr lang="ru-RU" sz="2000" b="1" u="sng" dirty="0"/>
              <a:t>(глава администрации, председатель Собрания, Р</a:t>
            </a:r>
            <a:r>
              <a:rPr lang="ru-RU" sz="2000" b="1" u="sng" dirty="0" smtClean="0"/>
              <a:t>евизионная </a:t>
            </a:r>
            <a:r>
              <a:rPr lang="ru-RU" sz="2000" b="1" u="sng" dirty="0"/>
              <a:t>комиссия)</a:t>
            </a:r>
            <a:endParaRPr lang="ru-RU" sz="2000" b="1" u="sng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об отчете главы МО «Шенкурский муниципальный район» о результатах деятельности главы МО «Шенкурский муниципальный район» и администрации МО «Шенкурский муниципальный район» за 2016 год (от 07.04.2017 №248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об отчете председателя Собрания депутатов МО «Шенкурский муниципальный район» о работе Собрания депутатов МО </a:t>
            </a:r>
            <a:r>
              <a:rPr lang="ru-RU" dirty="0" smtClean="0"/>
              <a:t>«</a:t>
            </a:r>
            <a:r>
              <a:rPr lang="ru-RU" dirty="0"/>
              <a:t>Шенкурский муниципальный район» пятого созыва за 2016 год (от 26.05.2017 №262)</a:t>
            </a:r>
          </a:p>
          <a:p>
            <a:pPr algn="just"/>
            <a:r>
              <a:rPr lang="ru-RU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об отчете председателя Ревизионной комиссии  МО «Шенкурский муниципальный район» о работе Ревизионной комиссии </a:t>
            </a:r>
            <a:r>
              <a:rPr lang="ru-RU" dirty="0" smtClean="0"/>
              <a:t> </a:t>
            </a:r>
            <a:r>
              <a:rPr lang="ru-RU" dirty="0"/>
              <a:t>МО «Шенкурский муниципальный район» за 2016 год (от 17.02.2017 №245)</a:t>
            </a:r>
          </a:p>
          <a:p>
            <a:endParaRPr lang="ru-RU" dirty="0"/>
          </a:p>
          <a:p>
            <a:pPr algn="ctr"/>
            <a:r>
              <a:rPr lang="ru-RU" sz="2000" b="1" u="sng" dirty="0"/>
              <a:t>Информации, обращения, </a:t>
            </a:r>
            <a:r>
              <a:rPr lang="ru-RU" sz="2000" b="1" u="sng" dirty="0" smtClean="0"/>
              <a:t>прочее</a:t>
            </a:r>
          </a:p>
          <a:p>
            <a:pPr algn="ctr"/>
            <a:endParaRPr lang="ru-RU" sz="2000" b="1" u="sng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Информация </a:t>
            </a:r>
            <a:r>
              <a:rPr lang="ru-RU" dirty="0"/>
              <a:t>об исполнении муниципальной программы МО «Шенкурский муниципальный район» «Развитие культуры и туризма Шенкурского </a:t>
            </a:r>
            <a:r>
              <a:rPr lang="ru-RU" dirty="0" smtClean="0"/>
              <a:t>района </a:t>
            </a:r>
            <a:r>
              <a:rPr lang="ru-RU" dirty="0"/>
              <a:t>(2014 – 2016 годы)» (от 17.02.2017 №246)</a:t>
            </a:r>
          </a:p>
          <a:p>
            <a:pPr algn="just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4327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710" y="260648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Информация </a:t>
            </a:r>
            <a:r>
              <a:rPr lang="ru-RU" dirty="0"/>
              <a:t>об исполнении муниципальной программы МО «Шенкурский муниципальный район» «Развитие физической культуры, спорта и </a:t>
            </a:r>
            <a:r>
              <a:rPr lang="ru-RU" dirty="0" smtClean="0"/>
              <a:t>повышение </a:t>
            </a:r>
            <a:r>
              <a:rPr lang="ru-RU" dirty="0"/>
              <a:t>эффективности реализации молодежной политики в Шенкурском районе на 2014 – 2016 годы» (от 17.02.2017 №247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Информация </a:t>
            </a:r>
            <a:r>
              <a:rPr lang="ru-RU" dirty="0"/>
              <a:t>о ходе выполнения муниципальной программы МО «Шенкурский муниципальный район» «Улучшение эксплуатационного состояния </a:t>
            </a:r>
            <a:r>
              <a:rPr lang="ru-RU" dirty="0" smtClean="0"/>
              <a:t>автомобильных </a:t>
            </a:r>
            <a:r>
              <a:rPr lang="ru-RU" dirty="0"/>
              <a:t>дорог общего пользования местного значения за счет капитального ремонта и содержания на 2014-2018 годы» (от 26.05.2017 №270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Информация </a:t>
            </a:r>
            <a:r>
              <a:rPr lang="ru-RU" dirty="0"/>
              <a:t>о ходе выполнения муниципальной программы МО «Шенкурский муниципальный район» «Развитие малого и среднего предпринимательства в Шенкурском районе на 2014 – 2017 годы» (от 15.12.2017 №32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Информация </a:t>
            </a:r>
            <a:r>
              <a:rPr lang="ru-RU" dirty="0"/>
              <a:t>о деятельности территориального общественного самоуправления на территории МО «Шенкурский муниципальный район» за 2016-2017г.г</a:t>
            </a:r>
            <a:r>
              <a:rPr lang="ru-RU" dirty="0" smtClean="0"/>
              <a:t>.           </a:t>
            </a:r>
            <a:r>
              <a:rPr lang="ru-RU" dirty="0"/>
              <a:t>(от 15.12.2017 №33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Информация </a:t>
            </a:r>
            <a:r>
              <a:rPr lang="ru-RU" dirty="0"/>
              <a:t>о выполнении работ на региональных дорогах </a:t>
            </a:r>
            <a:r>
              <a:rPr lang="ru-RU" dirty="0" smtClean="0"/>
              <a:t>общего </a:t>
            </a:r>
            <a:r>
              <a:rPr lang="ru-RU" dirty="0"/>
              <a:t>пользования  Шенкурского района в текущем году и планах на 2018 </a:t>
            </a:r>
            <a:r>
              <a:rPr lang="ru-RU" dirty="0" smtClean="0"/>
              <a:t>год              </a:t>
            </a:r>
            <a:r>
              <a:rPr lang="ru-RU" dirty="0"/>
              <a:t>(от 15.12.2017 №34)</a:t>
            </a:r>
          </a:p>
          <a:p>
            <a:r>
              <a:rPr lang="ru-RU" dirty="0"/>
              <a:t> 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7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83363"/>
              </p:ext>
            </p:extLst>
          </p:nvPr>
        </p:nvGraphicFramePr>
        <p:xfrm>
          <a:off x="642910" y="1714488"/>
          <a:ext cx="7786741" cy="40255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01404"/>
                <a:gridCol w="3183933"/>
                <a:gridCol w="2301404"/>
              </a:tblGrid>
              <a:tr h="9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Комиссия</a:t>
                      </a: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( количество членов комиссии)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Количество заседаний, количество депутатов,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присутствовавших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на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заседании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Количество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рассмотренных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вопросов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  <a:tr h="733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По бюджету и экономике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 ( </a:t>
                      </a:r>
                      <a:r>
                        <a:rPr lang="ru-RU" sz="2000" dirty="0" smtClean="0"/>
                        <a:t>9 </a:t>
                      </a:r>
                      <a:r>
                        <a:rPr lang="ru-RU" sz="2000" dirty="0"/>
                        <a:t>человек)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 заседание, явка (средний показатель)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 человек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  <a:tr h="733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По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социальным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вопросам</a:t>
                      </a:r>
                      <a:endParaRPr lang="ru-RU" sz="2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(</a:t>
                      </a:r>
                      <a:r>
                        <a:rPr lang="ru-RU" sz="2000" dirty="0" smtClean="0"/>
                        <a:t>6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/>
                        <a:t>человек</a:t>
                      </a:r>
                      <a:r>
                        <a:rPr lang="en-US" sz="2000" dirty="0"/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 заседание, явка (средний показатель)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 человек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  <a:tr h="9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Совместные заседания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 заседаний, явка (средний показатель)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12 человек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7032" y="348541"/>
            <a:ext cx="8837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Участие депутатов 5 созыва в работе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постоянных комиссий</a:t>
            </a:r>
            <a:r>
              <a:rPr kumimoji="0" lang="ru-RU" sz="2400" b="1" u="sng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2017 году</a:t>
            </a:r>
            <a:endParaRPr kumimoji="0" lang="ru-RU" sz="2400" b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68560"/>
              </p:ext>
            </p:extLst>
          </p:nvPr>
        </p:nvGraphicFramePr>
        <p:xfrm>
          <a:off x="642910" y="1714488"/>
          <a:ext cx="7786741" cy="40385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01404"/>
                <a:gridCol w="3183933"/>
                <a:gridCol w="2301404"/>
              </a:tblGrid>
              <a:tr h="9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Комиссия</a:t>
                      </a:r>
                      <a:endParaRPr lang="ru-RU" sz="20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( количество членов комиссии)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Количество заседаний, количество депутатов,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присутствовавших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на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заседании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Количество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рассмотренных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вопросов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  <a:tr h="927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По бюджету и экономике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 ( </a:t>
                      </a:r>
                      <a:r>
                        <a:rPr lang="ru-RU" sz="2000" dirty="0" smtClean="0"/>
                        <a:t>8 </a:t>
                      </a:r>
                      <a:r>
                        <a:rPr lang="ru-RU" sz="2000" dirty="0"/>
                        <a:t>человек)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 заседаний, явка (средний показатель)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 человек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  <a:tr h="733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По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социальным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вопросам</a:t>
                      </a:r>
                      <a:endParaRPr lang="ru-RU" sz="2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(</a:t>
                      </a:r>
                      <a:r>
                        <a:rPr lang="ru-RU" sz="2000" dirty="0" smtClean="0"/>
                        <a:t>8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/>
                        <a:t>человек</a:t>
                      </a:r>
                      <a:r>
                        <a:rPr lang="en-US" sz="2000" dirty="0"/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 заседаний, явка (средний показатель)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 человек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  <a:tr h="9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Совместные заседания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 заседаний, явка (средний показатель)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 человек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32" marR="67132" marT="0" marB="0"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7032" y="348541"/>
            <a:ext cx="8837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Участие депутатов 6 созыва в работе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постоянных комиссий</a:t>
            </a:r>
            <a:r>
              <a:rPr kumimoji="0" lang="ru-RU" sz="2400" b="1" u="sng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2017 году</a:t>
            </a:r>
            <a:endParaRPr kumimoji="0" lang="ru-RU" sz="2400" b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579296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dirty="0" smtClean="0"/>
              <a:t>11 </a:t>
            </a:r>
            <a:r>
              <a:rPr lang="ru-RU" sz="2800" b="1" dirty="0"/>
              <a:t>сессий </a:t>
            </a:r>
            <a:r>
              <a:rPr lang="ru-RU" sz="2800" b="1" dirty="0" smtClean="0"/>
              <a:t>(7 </a:t>
            </a:r>
            <a:r>
              <a:rPr lang="ru-RU" sz="2800" b="1" dirty="0"/>
              <a:t>очередных и </a:t>
            </a:r>
            <a:r>
              <a:rPr lang="ru-RU" sz="2800" b="1" dirty="0" smtClean="0"/>
              <a:t>4 </a:t>
            </a:r>
            <a:r>
              <a:rPr lang="ru-RU" sz="2800" b="1" dirty="0"/>
              <a:t>внеочередных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На </a:t>
            </a:r>
            <a:r>
              <a:rPr lang="ru-RU" sz="2800" b="1" dirty="0"/>
              <a:t>сессиях рассмотрено </a:t>
            </a:r>
            <a:r>
              <a:rPr lang="ru-RU" sz="2800" b="1" dirty="0" smtClean="0"/>
              <a:t>69 вопросов</a:t>
            </a:r>
          </a:p>
          <a:p>
            <a:r>
              <a:rPr lang="ru-RU" sz="2800" b="1" dirty="0" smtClean="0"/>
              <a:t>Комиссий по бюджету и экономике – 5</a:t>
            </a:r>
          </a:p>
          <a:p>
            <a:r>
              <a:rPr lang="ru-RU" sz="2800" b="1" dirty="0" smtClean="0"/>
              <a:t>Комиссий по социальным вопросам и МСУ – 3</a:t>
            </a:r>
          </a:p>
          <a:p>
            <a:r>
              <a:rPr lang="ru-RU" sz="2800" b="1" dirty="0" smtClean="0"/>
              <a:t>Совместных комиссий – 5</a:t>
            </a:r>
          </a:p>
          <a:p>
            <a:r>
              <a:rPr lang="ru-RU" sz="2800" b="1" dirty="0" smtClean="0"/>
              <a:t>Координационных Советов - 2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 организовано и проведено: </a:t>
            </a:r>
          </a:p>
        </p:txBody>
      </p:sp>
    </p:spTree>
    <p:extLst>
      <p:ext uri="{BB962C8B-B14F-4D97-AF65-F5344CB8AC3E}">
        <p14:creationId xmlns:p14="http://schemas.microsoft.com/office/powerpoint/2010/main" val="38367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Депутатские слушания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24 </a:t>
            </a:r>
            <a:r>
              <a:rPr lang="ru-RU" sz="2000" b="1" dirty="0"/>
              <a:t>апреля 2017 </a:t>
            </a:r>
            <a:r>
              <a:rPr lang="ru-RU" sz="2000" b="1" dirty="0" smtClean="0"/>
              <a:t>года</a:t>
            </a:r>
          </a:p>
          <a:p>
            <a:pPr algn="ctr"/>
            <a:endParaRPr lang="ru-RU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/>
              <a:t>«О проблемах в здравоохранении Шенкурского района</a:t>
            </a:r>
            <a:r>
              <a:rPr lang="ru-RU" sz="2000" b="1" dirty="0" smtClean="0"/>
              <a:t>»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16 июня 2017 </a:t>
            </a:r>
            <a:r>
              <a:rPr lang="ru-RU" sz="2000" b="1" dirty="0" smtClean="0"/>
              <a:t>года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Тарифообразование</a:t>
            </a:r>
            <a:r>
              <a:rPr lang="ru-RU" sz="2000" b="1" dirty="0" smtClean="0"/>
              <a:t> </a:t>
            </a:r>
            <a:r>
              <a:rPr lang="ru-RU" sz="2000" b="1" dirty="0"/>
              <a:t>в сфере теплоснабжения на территории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Шенкурского района»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/>
              <a:t>14 ноября 2017 </a:t>
            </a:r>
            <a:r>
              <a:rPr lang="ru-RU" sz="2000" b="1" dirty="0" smtClean="0"/>
              <a:t>года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«Об </a:t>
            </a:r>
            <a:r>
              <a:rPr lang="ru-RU" sz="2000" b="1" dirty="0"/>
              <a:t>исполнении бюджета муниципального </a:t>
            </a:r>
            <a:r>
              <a:rPr lang="ru-RU" sz="2000" b="1" dirty="0" smtClean="0"/>
              <a:t>образования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«Шенкурский муниципальный район» за 9 месяцев 2017 </a:t>
            </a:r>
            <a:r>
              <a:rPr lang="ru-RU" sz="2000" b="1" dirty="0" smtClean="0"/>
              <a:t>года»</a:t>
            </a:r>
            <a:endParaRPr lang="ru-RU" sz="2000" b="1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44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136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</a:t>
            </a:r>
            <a:r>
              <a:rPr lang="ru-RU" sz="6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</a:t>
            </a:r>
          </a:p>
          <a:p>
            <a:pPr algn="ctr"/>
            <a:endParaRPr lang="ru-RU" sz="2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/>
              <a:t>15 августа 2017 года</a:t>
            </a:r>
            <a:r>
              <a:rPr lang="ru-RU" sz="3600" dirty="0"/>
              <a:t> </a:t>
            </a:r>
          </a:p>
          <a:p>
            <a:pPr algn="ctr"/>
            <a:endParaRPr lang="ru-RU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/>
              <a:t>«Совет многоквартирного дома</a:t>
            </a:r>
            <a:endParaRPr lang="ru-RU" sz="3600" dirty="0"/>
          </a:p>
          <a:p>
            <a:pPr algn="ctr"/>
            <a:r>
              <a:rPr lang="ru-RU" sz="3600" b="1" dirty="0"/>
              <a:t>как эффективный способ управления общим имуществом»</a:t>
            </a:r>
            <a:endParaRPr lang="ru-RU" sz="3600" dirty="0"/>
          </a:p>
          <a:p>
            <a:pPr algn="ctr"/>
            <a:r>
              <a:rPr lang="ru-RU" sz="3600" b="1" dirty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62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320" y="112474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Координационный Совет представительных органов </a:t>
            </a:r>
          </a:p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образований поселений </a:t>
            </a:r>
          </a:p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Собрании депутатов </a:t>
            </a: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«Шенкурский муниципальный район»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8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032" y="188640"/>
            <a:ext cx="92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Координационный Совет представительных органов </a:t>
            </a:r>
          </a:p>
          <a:p>
            <a:pPr algn="ctr"/>
            <a:r>
              <a:rPr lang="ru-RU" sz="2400" b="1" dirty="0" smtClean="0"/>
              <a:t>муниципальных образований поселений </a:t>
            </a:r>
          </a:p>
          <a:p>
            <a:pPr algn="ctr"/>
            <a:r>
              <a:rPr lang="ru-RU" sz="2400" b="1" dirty="0" smtClean="0"/>
              <a:t>при Собрании депутатов МО «Шенкурский муниципальный район»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19 </a:t>
            </a:r>
            <a:r>
              <a:rPr lang="ru-RU" b="1" dirty="0"/>
              <a:t>мая 2017 </a:t>
            </a:r>
            <a:r>
              <a:rPr lang="ru-RU" b="1" dirty="0" smtClean="0"/>
              <a:t>года</a:t>
            </a:r>
            <a:r>
              <a:rPr lang="ru-RU" dirty="0"/>
              <a:t> </a:t>
            </a:r>
          </a:p>
          <a:p>
            <a:pPr algn="ctr"/>
            <a:r>
              <a:rPr lang="ru-RU" b="1" dirty="0"/>
              <a:t>на тему: «О состоянии и перспективах развития системы образования</a:t>
            </a:r>
            <a:endParaRPr lang="ru-RU" dirty="0"/>
          </a:p>
          <a:p>
            <a:pPr algn="ctr"/>
            <a:r>
              <a:rPr lang="ru-RU" b="1" dirty="0"/>
              <a:t>в Шенкурском районе»</a:t>
            </a:r>
            <a:endParaRPr lang="ru-RU" dirty="0"/>
          </a:p>
          <a:p>
            <a:pPr algn="ctr"/>
            <a:r>
              <a:rPr lang="ru-RU" dirty="0"/>
              <a:t>ПОВЕСТКА ДНЯ:      </a:t>
            </a:r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           </a:t>
            </a:r>
            <a:endParaRPr lang="ru-RU" dirty="0"/>
          </a:p>
          <a:p>
            <a:pPr algn="just"/>
            <a:r>
              <a:rPr lang="ru-RU" dirty="0"/>
              <a:t>1. О состоянии и перспективах развития системы образования в Шенкурском районе. Организация образовательного процесса в образовательных учреждениях: проблемы и пути их решения.</a:t>
            </a:r>
          </a:p>
          <a:p>
            <a:pPr algn="just"/>
            <a:r>
              <a:rPr lang="ru-RU" i="1" dirty="0" smtClean="0"/>
              <a:t>                       </a:t>
            </a: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О действии федеральных программ, направленных на укрепление материально-технической базы образовательных организаций и создании новых учебных мест в Шенкурском районе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3. Оплата труда работников в образовательных организациях Шенкурского района. Кадровые проблемы, пути их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032" y="188640"/>
            <a:ext cx="92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Координационный Совет представительных органов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образований поселений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Собрании депутатов МО «Шенкурский муниципальный район»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95566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22 декабря 2017 года </a:t>
            </a:r>
            <a:endParaRPr lang="ru-RU" dirty="0" smtClean="0"/>
          </a:p>
          <a:p>
            <a:pPr algn="ctr"/>
            <a:r>
              <a:rPr lang="ru-RU" sz="1600" dirty="0" smtClean="0"/>
              <a:t>ПОВЕСТКА </a:t>
            </a:r>
            <a:r>
              <a:rPr lang="ru-RU" sz="1600" dirty="0"/>
              <a:t>ДНЯ:     </a:t>
            </a:r>
            <a:r>
              <a:rPr lang="ru-RU" sz="1600" dirty="0" smtClean="0"/>
              <a:t>   </a:t>
            </a:r>
          </a:p>
          <a:p>
            <a:pPr algn="ctr"/>
            <a:r>
              <a:rPr lang="ru-RU" sz="1600" dirty="0" smtClean="0"/>
              <a:t>                                                                                      </a:t>
            </a:r>
            <a:endParaRPr lang="ru-RU" sz="1600" dirty="0"/>
          </a:p>
          <a:p>
            <a:pPr algn="just"/>
            <a:r>
              <a:rPr lang="ru-RU" sz="1600" dirty="0"/>
              <a:t>1. Об основах правового регулирования организации местного самоуправления в Шенкурском районе. Порядок оформления и принятия НПА органами местного самоуправления.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2</a:t>
            </a:r>
            <a:r>
              <a:rPr lang="ru-RU" sz="1600" dirty="0"/>
              <a:t>. Об изменении порядка предоставления лицам, замещающими муниципальные должности, а так же депутатами представительных органов, сведений о доходах, расходах, об имуществе и обязательствах имущественного характера, а также проверки указанных сведений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3.О работе  общественного помощника  Уполномоченного по правам человека в Шенкурском районе.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/>
              <a:t>4. Об итогах проверок  Ревизионной комиссии МО «Шенкурский муниципальный район» в 2017 году.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5. О порядке рассмотрения обращений граждан Российской Федерации.</a:t>
            </a: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/>
              <a:t>6. О внесении изменений в Уставы МО-поселений.</a:t>
            </a:r>
          </a:p>
          <a:p>
            <a:pPr algn="just"/>
            <a:r>
              <a:rPr lang="ru-RU" sz="1600" i="1" dirty="0" smtClean="0"/>
              <a:t> 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7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5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89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8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529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9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Явка депутатов на сессии Собрания депутатов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созыва в 2017 г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Всего депутатов в Собрании 17 человек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69337"/>
              </p:ext>
            </p:extLst>
          </p:nvPr>
        </p:nvGraphicFramePr>
        <p:xfrm>
          <a:off x="714348" y="1785926"/>
          <a:ext cx="7715304" cy="39433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57652"/>
                <a:gridCol w="3857652"/>
              </a:tblGrid>
              <a:tr h="788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Количество депутатов, чел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№ сессии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788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13 </a:t>
                      </a:r>
                      <a:r>
                        <a:rPr lang="ru-RU" sz="2400" b="1" dirty="0"/>
                        <a:t>чел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Средний показатель за год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82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476406"/>
            <a:ext cx="5559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4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Явка депутатов на сессии Собрания депутатов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созыва в 2017 г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Всего депутатов в Собрании 18 человек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42218"/>
              </p:ext>
            </p:extLst>
          </p:nvPr>
        </p:nvGraphicFramePr>
        <p:xfrm>
          <a:off x="714348" y="1785926"/>
          <a:ext cx="7715304" cy="35490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57652"/>
                <a:gridCol w="3857652"/>
              </a:tblGrid>
              <a:tr h="788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Количество депутатов, чел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№ сессии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  <a:tr h="788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16 </a:t>
                      </a:r>
                      <a:r>
                        <a:rPr lang="ru-RU" sz="2400" b="1" dirty="0"/>
                        <a:t>чел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/>
                        <a:t>Средний показатель за год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22" marR="646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4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13974809"/>
              </p:ext>
            </p:extLst>
          </p:nvPr>
        </p:nvGraphicFramePr>
        <p:xfrm>
          <a:off x="971600" y="1397000"/>
          <a:ext cx="734481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54868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Динамика принятия решений, внесенных субъектами правотворческой инициативы</a:t>
            </a:r>
          </a:p>
        </p:txBody>
      </p:sp>
    </p:spTree>
    <p:extLst>
      <p:ext uri="{BB962C8B-B14F-4D97-AF65-F5344CB8AC3E}">
        <p14:creationId xmlns:p14="http://schemas.microsoft.com/office/powerpoint/2010/main" val="27627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472" y="214290"/>
            <a:ext cx="762599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Сводная таблица по количеству рассмотренных вопросов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 сессиях Собрания депутатов в 2017</a:t>
            </a:r>
            <a:r>
              <a:rPr kumimoji="0" lang="ru-RU" sz="2000" b="1" u="sng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56841"/>
              </p:ext>
            </p:extLst>
          </p:nvPr>
        </p:nvGraphicFramePr>
        <p:xfrm>
          <a:off x="323528" y="1556792"/>
          <a:ext cx="8501123" cy="45852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50561"/>
                <a:gridCol w="2125281"/>
                <a:gridCol w="2125281"/>
              </a:tblGrid>
              <a:tr h="2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Краткое наименование вопроса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созыв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созыв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6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Бюджет (принятие и внесение изменений, отчет об исполнении)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Вопросы, касающиеся ревизионной комиссии МО «Шенкурский муниципальный район»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Вопросы, касающиеся управления и распоряжения имуществом, земельными участками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Вопросы, касающиеся деятельности администрации , общественных объединений и другие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1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Отчеты (глава администрации, председатель Собрания, ревизионная комиссия)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2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Информации, обращения, прочее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Вопросы, касающиеся деятельности Собрания депутатов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472" y="214290"/>
            <a:ext cx="78889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Вопросы, рассмотренные на сессиях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Собрания депутатов в 2017</a:t>
            </a:r>
            <a:r>
              <a:rPr kumimoji="0" lang="ru-RU" sz="2000" b="1" u="sng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16" y="952631"/>
            <a:ext cx="849694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внесении изменений и дополнений в Устав </a:t>
            </a:r>
            <a:r>
              <a:rPr lang="ru-RU" dirty="0" smtClean="0"/>
              <a:t>муниципального </a:t>
            </a:r>
            <a:r>
              <a:rPr lang="ru-RU" dirty="0"/>
              <a:t>образования  «Шенкурский муниципальный район» (от 27.10.2017 №8</a:t>
            </a:r>
            <a:r>
              <a:rPr lang="ru-RU" dirty="0" smtClean="0"/>
              <a:t>)</a:t>
            </a:r>
            <a:endParaRPr lang="ru-RU" b="1" u="sng" dirty="0"/>
          </a:p>
          <a:p>
            <a:pPr marL="285750" indent="-285750" algn="just">
              <a:buFontTx/>
              <a:buChar char="-"/>
            </a:pPr>
            <a:endParaRPr lang="ru-RU" b="1" u="sng" dirty="0" smtClean="0"/>
          </a:p>
          <a:p>
            <a:pPr algn="ctr"/>
            <a:r>
              <a:rPr lang="ru-RU" sz="2000" b="1" u="sng" dirty="0" smtClean="0"/>
              <a:t>Бюджет (принятие и внесение изменений, отчет об исполнении)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Решения о внесении  изменений  и  дополнений  в решение сессии  Собрания депутатов МО «Шенкурский муниципальный район» от 19 декабря 2016 года № 218 «О бюджете муниципального образования «Шенкурский муниципальный район» на 2017 год» (от 26.05.2017 №257; от 16.06.2017 №264; от 29.09.2017 №5; от 27.10.2017 №7; от 15.12.2017 №29; от 22.12.2017 № 35)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Решение об исполнении бюджета муниципального образования «Шенкурский муниципальный район» за 2016 год (от 26.05.2017 №256)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Решение об отчете об исполнении бюджета муниципального образования             «Шенкурский муниципальный район» за 1 полугодие 2017 года» </a:t>
            </a:r>
          </a:p>
          <a:p>
            <a:r>
              <a:rPr lang="ru-RU" dirty="0" smtClean="0"/>
              <a:t>     (от 25.08.2017   №265)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внесении изменений  и дополнений в решение </a:t>
            </a:r>
            <a:r>
              <a:rPr lang="ru-RU" dirty="0" smtClean="0"/>
              <a:t>Собрания </a:t>
            </a:r>
            <a:r>
              <a:rPr lang="ru-RU" dirty="0"/>
              <a:t>депутатов  от 12 сентября 2008 г. № 189  «Об утверждении положения о бюджетном процессе в муниципальном образовании «Шенкурский муниципальный район» (от 27.10.2017 №10)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/>
              <a:t>Решение о бюджете муниципального образования «Шенкурский </a:t>
            </a:r>
          </a:p>
          <a:p>
            <a:r>
              <a:rPr lang="ru-RU" sz="2000" dirty="0"/>
              <a:t>      муниципальный  район»      на 2018 год» (от 15.12.2017 №28)      </a:t>
            </a:r>
          </a:p>
          <a:p>
            <a:pPr algn="ctr"/>
            <a:endParaRPr lang="ru-RU" sz="2000" b="1" u="sng" dirty="0" smtClean="0"/>
          </a:p>
          <a:p>
            <a:pPr algn="ctr"/>
            <a:r>
              <a:rPr lang="ru-RU" sz="2000" b="1" u="sng" dirty="0" smtClean="0"/>
              <a:t>Вопросы</a:t>
            </a:r>
            <a:r>
              <a:rPr lang="ru-RU" sz="2000" b="1" u="sng" dirty="0"/>
              <a:t>, касающиеся ревизионной комиссии МО «Шенкурский муниципальный район</a:t>
            </a:r>
            <a:r>
              <a:rPr lang="ru-RU" sz="2000" b="1" u="sng" dirty="0" smtClean="0"/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 внесении изменений и дополнений в Положение  «О ревизионной комиссии муниципального образования  «Шенкурский муниципальный район» Архангельской области</a:t>
            </a:r>
            <a:r>
              <a:rPr lang="ru-RU" dirty="0" smtClean="0"/>
              <a:t>» </a:t>
            </a:r>
            <a:r>
              <a:rPr lang="ru-RU" dirty="0"/>
              <a:t>(от 26.05.2017 №261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о принятии полномочий по осуществлению внешнего </a:t>
            </a:r>
            <a:r>
              <a:rPr lang="ru-RU" dirty="0" smtClean="0"/>
              <a:t>муниципального   финансового </a:t>
            </a:r>
            <a:r>
              <a:rPr lang="ru-RU" dirty="0"/>
              <a:t>контроля (от </a:t>
            </a:r>
            <a:r>
              <a:rPr lang="ru-RU" dirty="0" smtClean="0"/>
              <a:t>27.10.2017 </a:t>
            </a:r>
            <a:r>
              <a:rPr lang="ru-RU" dirty="0"/>
              <a:t>№11)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ctr"/>
            <a:r>
              <a:rPr lang="ru-RU" sz="2000" b="1" u="sng" dirty="0" smtClean="0"/>
              <a:t>Вопросы</a:t>
            </a:r>
            <a:r>
              <a:rPr lang="ru-RU" sz="2000" b="1" u="sng" dirty="0"/>
              <a:t>, касающиеся управления и распоряжения имуществом, земельными </a:t>
            </a:r>
            <a:r>
              <a:rPr lang="ru-RU" sz="2000" b="1" u="sng" dirty="0" smtClean="0"/>
              <a:t>участками</a:t>
            </a:r>
          </a:p>
          <a:p>
            <a:pPr algn="ctr"/>
            <a:endParaRPr lang="ru-RU" sz="2000" b="1" u="sng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Решения </a:t>
            </a:r>
            <a:r>
              <a:rPr lang="ru-RU" dirty="0"/>
              <a:t>об отчете о результатах приватизации муниципального </a:t>
            </a:r>
            <a:r>
              <a:rPr lang="ru-RU" dirty="0" smtClean="0"/>
              <a:t>имущества      МО </a:t>
            </a:r>
            <a:r>
              <a:rPr lang="ru-RU" dirty="0"/>
              <a:t>«Шенкурский муниципальный район» за 2016 год (от 17.02.2017 №244)</a:t>
            </a:r>
          </a:p>
          <a:p>
            <a:pPr algn="just"/>
            <a:r>
              <a:rPr lang="ru-RU" dirty="0"/>
              <a:t> 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Решения </a:t>
            </a:r>
            <a:r>
              <a:rPr lang="ru-RU" dirty="0"/>
              <a:t>о внесении дополнений в прогнозный </a:t>
            </a:r>
            <a:r>
              <a:rPr lang="ru-RU" dirty="0" smtClean="0"/>
              <a:t>план </a:t>
            </a:r>
            <a:r>
              <a:rPr lang="ru-RU" dirty="0"/>
              <a:t>приватизации </a:t>
            </a:r>
            <a:r>
              <a:rPr lang="ru-RU" dirty="0" smtClean="0"/>
              <a:t>  муниципального </a:t>
            </a:r>
            <a:r>
              <a:rPr lang="ru-RU" dirty="0"/>
              <a:t>имущества муниципального образования «Шенкурский муниципальный район» на 2017 год (от 26.05.2017 №259</a:t>
            </a:r>
            <a:r>
              <a:rPr lang="ru-RU" dirty="0" smtClean="0"/>
              <a:t>)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2400" cy="5904656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Решение </a:t>
            </a:r>
            <a:r>
              <a:rPr lang="ru-RU" sz="1800" dirty="0">
                <a:solidFill>
                  <a:schemeClr val="tx1"/>
                </a:solidFill>
              </a:rPr>
              <a:t>об утверждении внесенных изменений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правила землепользования и застройки поселения «</a:t>
            </a:r>
            <a:r>
              <a:rPr lang="ru-RU" sz="1800" dirty="0" err="1">
                <a:solidFill>
                  <a:schemeClr val="tx1"/>
                </a:solidFill>
              </a:rPr>
              <a:t>Шеговарское</a:t>
            </a:r>
            <a:r>
              <a:rPr lang="ru-RU" sz="1800" dirty="0">
                <a:solidFill>
                  <a:schemeClr val="tx1"/>
                </a:solidFill>
              </a:rPr>
              <a:t>», утвержденные решением Собрания депутатов МО «Шенкурский муниципальный район» от 26.08.2016 года № 205 (от 25.08.2017 №268)</a:t>
            </a:r>
          </a:p>
          <a:p>
            <a:pPr marL="285750" indent="-285750" algn="just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Решение </a:t>
            </a:r>
            <a:r>
              <a:rPr lang="ru-RU" sz="1800" dirty="0">
                <a:solidFill>
                  <a:schemeClr val="tx1"/>
                </a:solidFill>
              </a:rPr>
              <a:t>о согласовании перечня объектов муниципальной собственности муниципального образования «Шенкурский муниципальный район», предназначенных для передачи в      муниципальную собственность муниципального образования «</a:t>
            </a:r>
            <a:r>
              <a:rPr lang="ru-RU" sz="1800" dirty="0" err="1">
                <a:solidFill>
                  <a:schemeClr val="tx1"/>
                </a:solidFill>
              </a:rPr>
              <a:t>Федорогорское</a:t>
            </a:r>
            <a:r>
              <a:rPr lang="ru-RU" sz="1800" dirty="0">
                <a:solidFill>
                  <a:schemeClr val="tx1"/>
                </a:solidFill>
              </a:rPr>
              <a:t>» (от 27.10.2017 №13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Решение </a:t>
            </a:r>
            <a:r>
              <a:rPr lang="ru-RU" sz="1800" dirty="0">
                <a:solidFill>
                  <a:schemeClr val="tx1"/>
                </a:solidFill>
              </a:rPr>
              <a:t>об утверждении нормативов градостроительного проектирования МО «Шенкурский муниципальный район» Архангельской области» (от 27.10.2017 №14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Решение </a:t>
            </a:r>
            <a:r>
              <a:rPr lang="ru-RU" sz="1800" dirty="0">
                <a:solidFill>
                  <a:schemeClr val="tx1"/>
                </a:solidFill>
              </a:rPr>
              <a:t>об утверждении нормативов </a:t>
            </a:r>
            <a:r>
              <a:rPr lang="ru-RU" sz="1800" dirty="0" smtClean="0">
                <a:solidFill>
                  <a:schemeClr val="tx1"/>
                </a:solidFill>
              </a:rPr>
              <a:t>градостроительного проектирования сельских поселений  Шенкурского муниципального района Архангельской области» (от 27.10.2017 №15; от 27.10.2017 №16; от 27.10.2017 №17; от 27.10.2017 №18; от 27.10.2017 №19; от 27.10.2017 №20; от 27.10.2017 №21; от 27.10.2017 №22; от 27.10.2017 №23)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2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1181</TotalTime>
  <Words>2057</Words>
  <Application>Microsoft Office PowerPoint</Application>
  <PresentationFormat>Экран (4:3)</PresentationFormat>
  <Paragraphs>300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     </vt:lpstr>
      <vt:lpstr>В 2017 году  организовано и проведено: </vt:lpstr>
      <vt:lpstr>    Явка депутатов на сессии Собрания депутатов  5 созыва в 2017 г        Всего депутатов в Собрании 17 человек</vt:lpstr>
      <vt:lpstr>    Явка депутатов на сессии Собрания депутатов  6 созыва в 2017 г        Всего депутатов в Собрании 18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Собрания депутатов МО «Шенкурский  муниципальный   район» за 2013 год</dc:title>
  <dc:creator>СобрДеп - Ляпин Тимофей Юрьевич</dc:creator>
  <cp:lastModifiedBy>СобрДеп - Ляпин Тимофей Юрьевич</cp:lastModifiedBy>
  <cp:revision>130</cp:revision>
  <cp:lastPrinted>2017-05-24T09:42:42Z</cp:lastPrinted>
  <dcterms:modified xsi:type="dcterms:W3CDTF">2018-04-05T15:19:56Z</dcterms:modified>
</cp:coreProperties>
</file>