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8"/>
  </p:notesMasterIdLst>
  <p:sldIdLst>
    <p:sldId id="259" r:id="rId2"/>
    <p:sldId id="260" r:id="rId3"/>
    <p:sldId id="292" r:id="rId4"/>
    <p:sldId id="296" r:id="rId5"/>
    <p:sldId id="263" r:id="rId6"/>
    <p:sldId id="290" r:id="rId7"/>
    <p:sldId id="264" r:id="rId8"/>
    <p:sldId id="306" r:id="rId9"/>
    <p:sldId id="307" r:id="rId10"/>
    <p:sldId id="308" r:id="rId11"/>
    <p:sldId id="310" r:id="rId12"/>
    <p:sldId id="309" r:id="rId13"/>
    <p:sldId id="311" r:id="rId14"/>
    <p:sldId id="312" r:id="rId15"/>
    <p:sldId id="265" r:id="rId16"/>
    <p:sldId id="284" r:id="rId17"/>
    <p:sldId id="285" r:id="rId18"/>
    <p:sldId id="286" r:id="rId19"/>
    <p:sldId id="287" r:id="rId20"/>
    <p:sldId id="289" r:id="rId21"/>
    <p:sldId id="288" r:id="rId22"/>
    <p:sldId id="268" r:id="rId23"/>
    <p:sldId id="297" r:id="rId24"/>
    <p:sldId id="298" r:id="rId25"/>
    <p:sldId id="295" r:id="rId26"/>
    <p:sldId id="299" r:id="rId2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526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7" autoAdjust="0"/>
    <p:restoredTop sz="94624" autoAdjust="0"/>
  </p:normalViewPr>
  <p:slideViewPr>
    <p:cSldViewPr>
      <p:cViewPr>
        <p:scale>
          <a:sx n="100" d="100"/>
          <a:sy n="100" d="100"/>
        </p:scale>
        <p:origin x="-2124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"/>
  <c:chart>
    <c:title>
      <c:layout/>
      <c:txPr>
        <a:bodyPr/>
        <a:lstStyle/>
        <a:p>
          <a:pPr>
            <a:defRPr sz="1200"/>
          </a:pPr>
          <a:endParaRPr lang="ru-RU"/>
        </a:p>
      </c:txPr>
    </c:title>
    <c:plotArea>
      <c:layout>
        <c:manualLayout>
          <c:layoutTarget val="inner"/>
          <c:xMode val="edge"/>
          <c:yMode val="edge"/>
          <c:x val="0.2471604938271611"/>
          <c:y val="0.25644338153965995"/>
          <c:w val="0.43133262856031884"/>
          <c:h val="0.59183439896313761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Численность населения (среднегодовая), тыс. человек</c:v>
                </c:pt>
              </c:strCache>
            </c:strRef>
          </c:tx>
          <c:dLbls>
            <c:txPr>
              <a:bodyPr/>
              <a:lstStyle/>
              <a:p>
                <a:pPr>
                  <a:defRPr sz="600"/>
                </a:pPr>
                <a:endParaRPr lang="ru-RU"/>
              </a:p>
            </c:txPr>
            <c:showVal val="1"/>
          </c:dLbls>
          <c:cat>
            <c:strRef>
              <c:f>Лист1!$A$2:$A$7</c:f>
              <c:strCache>
                <c:ptCount val="6"/>
                <c:pt idx="0">
                  <c:v>2027 прогноз</c:v>
                </c:pt>
                <c:pt idx="1">
                  <c:v>2026 прогноз</c:v>
                </c:pt>
                <c:pt idx="2">
                  <c:v>2025 прогноз</c:v>
                </c:pt>
                <c:pt idx="3">
                  <c:v>2024 оценка</c:v>
                </c:pt>
                <c:pt idx="4">
                  <c:v>2023 отчет</c:v>
                </c:pt>
                <c:pt idx="5">
                  <c:v>2022 отчет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9.4500000000000028</c:v>
                </c:pt>
                <c:pt idx="1">
                  <c:v>9.7200000000000024</c:v>
                </c:pt>
                <c:pt idx="2">
                  <c:v>10</c:v>
                </c:pt>
                <c:pt idx="3">
                  <c:v>10.29</c:v>
                </c:pt>
                <c:pt idx="4">
                  <c:v>10.56</c:v>
                </c:pt>
                <c:pt idx="5">
                  <c:v>11.2</c:v>
                </c:pt>
              </c:numCache>
            </c:numRef>
          </c:val>
        </c:ser>
        <c:axId val="81869056"/>
        <c:axId val="139685888"/>
      </c:barChart>
      <c:catAx>
        <c:axId val="81869056"/>
        <c:scaling>
          <c:orientation val="minMax"/>
        </c:scaling>
        <c:axPos val="l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139685888"/>
        <c:crosses val="autoZero"/>
        <c:auto val="1"/>
        <c:lblAlgn val="ctr"/>
        <c:lblOffset val="100"/>
      </c:catAx>
      <c:valAx>
        <c:axId val="139685888"/>
        <c:scaling>
          <c:orientation val="minMax"/>
        </c:scaling>
        <c:axPos val="b"/>
        <c:majorGridlines/>
        <c:minorGridlines/>
        <c:numFmt formatCode="General" sourceLinked="1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818690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024570147318263"/>
          <c:y val="0.28171449368683332"/>
          <c:w val="0.32661334800099528"/>
          <c:h val="0.33525091929244794"/>
        </c:manualLayout>
      </c:layout>
      <c:txPr>
        <a:bodyPr/>
        <a:lstStyle/>
        <a:p>
          <a:pPr>
            <a:defRPr sz="8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16562323108697324"/>
          <c:w val="0.51437761978152019"/>
          <c:h val="0.50893501874091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5.2417940656510599E-2"/>
                  <c:y val="-2.6715367551442003E-2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2.2667217581193888E-2"/>
                  <c:y val="-0.13114816797980569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3.1167424174141343E-2"/>
                  <c:y val="-5.1002065325479976E-2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3.2584125272966002E-2"/>
                  <c:y val="-2.185821923047505E-2"/>
                </c:manualLayout>
              </c:layout>
              <c:dLblPos val="bestFit"/>
              <c:showVal val="1"/>
            </c:dLbl>
            <c:dLbl>
              <c:idx val="4"/>
              <c:layout>
                <c:manualLayout>
                  <c:x val="1.275030988942146E-2"/>
                  <c:y val="-1.2143348887019047E-2"/>
                </c:manualLayout>
              </c:layout>
              <c:dLblPos val="bestFit"/>
              <c:showVal val="1"/>
            </c:dLbl>
            <c:dLbl>
              <c:idx val="5"/>
              <c:layout>
                <c:manualLayout>
                  <c:x val="1.275030988942146E-2"/>
                  <c:y val="1.4572018664422901E-2"/>
                </c:manualLayout>
              </c:layout>
              <c:dLblPos val="bestFit"/>
              <c:showVal val="1"/>
            </c:dLbl>
            <c:dLbl>
              <c:idx val="6"/>
              <c:layout>
                <c:manualLayout>
                  <c:x val="0.22242207251546364"/>
                  <c:y val="5.3430543869043112E-2"/>
                </c:manualLayout>
              </c:layout>
              <c:dLblPos val="bestFit"/>
              <c:showVal val="1"/>
            </c:dLbl>
            <c:dLbl>
              <c:idx val="7"/>
              <c:layout>
                <c:manualLayout>
                  <c:x val="-3.7340448221917441E-2"/>
                  <c:y val="-9.7146791096152704E-3"/>
                </c:manualLayout>
              </c:layout>
              <c:dLblPos val="bestFit"/>
              <c:showVal val="1"/>
            </c:dLbl>
            <c:dLbl>
              <c:idx val="8"/>
              <c:layout>
                <c:manualLayout>
                  <c:x val="-0.10483588131302092"/>
                  <c:y val="-6.8002753767306703E-2"/>
                </c:manualLayout>
              </c:layout>
              <c:dLblPos val="bestFit"/>
              <c:showVal val="1"/>
            </c:dLbl>
            <c:dLbl>
              <c:idx val="9"/>
              <c:layout>
                <c:manualLayout>
                  <c:x val="-2.1250516482369249E-2"/>
                  <c:y val="-9.9721754761722667E-2"/>
                </c:manualLayout>
              </c:layout>
              <c:dLblPos val="bestFit"/>
              <c:showVal val="1"/>
            </c:dLbl>
            <c:dLbl>
              <c:idx val="10"/>
              <c:layout>
                <c:manualLayout>
                  <c:x val="0.10766928351067047"/>
                  <c:y val="-8.2574772431729546E-2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  <c:pt idx="10">
                  <c:v>ОБСУЖИВАНИЕ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 formatCode="0.00">
                  <c:v>121306780.63</c:v>
                </c:pt>
                <c:pt idx="1">
                  <c:v>1485355</c:v>
                </c:pt>
                <c:pt idx="2" formatCode="0.00">
                  <c:v>0</c:v>
                </c:pt>
                <c:pt idx="3">
                  <c:v>36417046.75</c:v>
                </c:pt>
                <c:pt idx="4" formatCode="0.00">
                  <c:v>9134922.9000000004</c:v>
                </c:pt>
                <c:pt idx="5" formatCode="0.00">
                  <c:v>1627800</c:v>
                </c:pt>
                <c:pt idx="6" formatCode="0.00">
                  <c:v>514649911.98999977</c:v>
                </c:pt>
                <c:pt idx="7" formatCode="0.00">
                  <c:v>79296439.25</c:v>
                </c:pt>
                <c:pt idx="8">
                  <c:v>15251464.16</c:v>
                </c:pt>
                <c:pt idx="9" formatCode="0.00">
                  <c:v>367000</c:v>
                </c:pt>
                <c:pt idx="10">
                  <c:v>0</c:v>
                </c:pt>
              </c:numCache>
            </c:numRef>
          </c:val>
        </c:ser>
        <c:dLbls>
          <c:showVal val="1"/>
        </c:dLbls>
      </c:pie3DChart>
    </c:plotArea>
    <c:legend>
      <c:legendPos val="r"/>
      <c:layout>
        <c:manualLayout>
          <c:xMode val="edge"/>
          <c:yMode val="edge"/>
          <c:x val="0.63763061537926302"/>
          <c:y val="5.6356995333894412E-2"/>
          <c:w val="0.3609526835219154"/>
          <c:h val="0.90233152298630759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16562323108697324"/>
          <c:w val="0.51437761978152019"/>
          <c:h val="0.50893501874091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5.2417940656510599E-2"/>
                  <c:y val="-2.6715367551442003E-2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3.8250929668264405E-2"/>
                  <c:y val="-0.13114816797980569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3.1167424174141343E-2"/>
                  <c:y val="-5.1002065325479976E-2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3.2584125272966002E-2"/>
                  <c:y val="-2.185821923047505E-2"/>
                </c:manualLayout>
              </c:layout>
              <c:dLblPos val="bestFit"/>
              <c:showVal val="1"/>
            </c:dLbl>
            <c:dLbl>
              <c:idx val="4"/>
              <c:layout>
                <c:manualLayout>
                  <c:x val="1.275030988942146E-2"/>
                  <c:y val="-1.2143348887019047E-2"/>
                </c:manualLayout>
              </c:layout>
              <c:dLblPos val="bestFit"/>
              <c:showVal val="1"/>
            </c:dLbl>
            <c:dLbl>
              <c:idx val="5"/>
              <c:layout>
                <c:manualLayout>
                  <c:x val="1.275030988942146E-2"/>
                  <c:y val="1.4572018664422901E-2"/>
                </c:manualLayout>
              </c:layout>
              <c:dLblPos val="bestFit"/>
              <c:showVal val="1"/>
            </c:dLbl>
            <c:dLbl>
              <c:idx val="6"/>
              <c:layout>
                <c:manualLayout>
                  <c:x val="0.22242207251546364"/>
                  <c:y val="5.3430543869043112E-2"/>
                </c:manualLayout>
              </c:layout>
              <c:dLblPos val="bestFit"/>
              <c:showVal val="1"/>
            </c:dLbl>
            <c:dLbl>
              <c:idx val="7"/>
              <c:layout>
                <c:manualLayout>
                  <c:x val="-3.7340448221917441E-2"/>
                  <c:y val="-9.7146791096152704E-3"/>
                </c:manualLayout>
              </c:layout>
              <c:dLblPos val="bestFit"/>
              <c:showVal val="1"/>
            </c:dLbl>
            <c:dLbl>
              <c:idx val="8"/>
              <c:layout>
                <c:manualLayout>
                  <c:x val="-0.10483588131302092"/>
                  <c:y val="-6.8002753767306703E-2"/>
                </c:manualLayout>
              </c:layout>
              <c:dLblPos val="bestFit"/>
              <c:showVal val="1"/>
            </c:dLbl>
            <c:dLbl>
              <c:idx val="9"/>
              <c:layout>
                <c:manualLayout>
                  <c:x val="-2.1250516482369249E-2"/>
                  <c:y val="-9.9721754761722667E-2"/>
                </c:manualLayout>
              </c:layout>
              <c:dLblPos val="bestFit"/>
              <c:showVal val="1"/>
            </c:dLbl>
            <c:dLbl>
              <c:idx val="10"/>
              <c:layout>
                <c:manualLayout>
                  <c:x val="0.10766928351067047"/>
                  <c:y val="-8.2574772431729546E-2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  <c:pt idx="10">
                  <c:v>ОБСУЖИВАНИЕ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 formatCode="0.00">
                  <c:v>121406111.34</c:v>
                </c:pt>
                <c:pt idx="1">
                  <c:v>1539987</c:v>
                </c:pt>
                <c:pt idx="2" formatCode="0.00">
                  <c:v>0</c:v>
                </c:pt>
                <c:pt idx="3">
                  <c:v>43828224.450000003</c:v>
                </c:pt>
                <c:pt idx="4">
                  <c:v>9134922.9000000004</c:v>
                </c:pt>
                <c:pt idx="5" formatCode="0.00">
                  <c:v>1627800</c:v>
                </c:pt>
                <c:pt idx="6">
                  <c:v>521018357.39999974</c:v>
                </c:pt>
                <c:pt idx="7">
                  <c:v>79112031.299999997</c:v>
                </c:pt>
                <c:pt idx="8">
                  <c:v>13630439.699999992</c:v>
                </c:pt>
                <c:pt idx="9">
                  <c:v>367000</c:v>
                </c:pt>
                <c:pt idx="10">
                  <c:v>241287.73</c:v>
                </c:pt>
              </c:numCache>
            </c:numRef>
          </c:val>
        </c:ser>
        <c:dLbls>
          <c:showVal val="1"/>
        </c:dLbls>
      </c:pie3DChart>
    </c:plotArea>
    <c:legend>
      <c:legendPos val="r"/>
      <c:layout>
        <c:manualLayout>
          <c:xMode val="edge"/>
          <c:yMode val="edge"/>
          <c:x val="0.63763061537926302"/>
          <c:y val="5.6356995333894412E-2"/>
          <c:w val="0.3609526835219154"/>
          <c:h val="0.90233152298630759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200"/>
            </a:pPr>
            <a:r>
              <a:rPr lang="ru-RU" sz="1200" dirty="0"/>
              <a:t>Уровень регистрируемой безработицы, </a:t>
            </a:r>
            <a:r>
              <a:rPr lang="ru-RU" sz="1200" dirty="0" smtClean="0"/>
              <a:t>к численности населения в трудоспособном возрасте,</a:t>
            </a:r>
            <a:r>
              <a:rPr lang="ru-RU" sz="1200" baseline="0" dirty="0" smtClean="0"/>
              <a:t> </a:t>
            </a:r>
            <a:r>
              <a:rPr lang="ru-RU" sz="1200" dirty="0" smtClean="0"/>
              <a:t>%</a:t>
            </a:r>
            <a:endParaRPr lang="ru-RU" sz="1200" dirty="0"/>
          </a:p>
        </c:rich>
      </c:tx>
      <c:layout>
        <c:manualLayout>
          <c:xMode val="edge"/>
          <c:yMode val="edge"/>
          <c:x val="8.1942724100959194E-2"/>
          <c:y val="0"/>
        </c:manualLayout>
      </c:layout>
    </c:title>
    <c:plotArea>
      <c:layout>
        <c:manualLayout>
          <c:layoutTarget val="inner"/>
          <c:xMode val="edge"/>
          <c:yMode val="edge"/>
          <c:x val="7.3636482515953464E-2"/>
          <c:y val="0.29876510846022869"/>
          <c:w val="0.57402430987217801"/>
          <c:h val="0.52543379425430958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Уровень регистрируемой безработицы, %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sz="600"/>
                </a:pPr>
                <a:endParaRPr lang="ru-RU"/>
              </a:p>
            </c:txPr>
            <c:showVal val="1"/>
          </c:dLbls>
          <c:cat>
            <c:strRef>
              <c:f>Лист1!$A$2:$A$7</c:f>
              <c:strCache>
                <c:ptCount val="6"/>
                <c:pt idx="0">
                  <c:v>2022 отчет</c:v>
                </c:pt>
                <c:pt idx="1">
                  <c:v>2023 отчет</c:v>
                </c:pt>
                <c:pt idx="2">
                  <c:v>2024 оценка</c:v>
                </c:pt>
                <c:pt idx="3">
                  <c:v>2025 прогноз</c:v>
                </c:pt>
                <c:pt idx="4">
                  <c:v>2026 прогноз</c:v>
                </c:pt>
                <c:pt idx="5">
                  <c:v>2027 прогноз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2.5</c:v>
                </c:pt>
                <c:pt idx="1">
                  <c:v>1.3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marker val="1"/>
        <c:axId val="141316096"/>
        <c:axId val="141317632"/>
      </c:lineChart>
      <c:catAx>
        <c:axId val="14131609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600"/>
            </a:pPr>
            <a:endParaRPr lang="ru-RU"/>
          </a:p>
        </c:txPr>
        <c:crossAx val="141317632"/>
        <c:crosses val="autoZero"/>
        <c:auto val="1"/>
        <c:lblAlgn val="ctr"/>
        <c:lblOffset val="100"/>
      </c:catAx>
      <c:valAx>
        <c:axId val="14131763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1413160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775201024816276"/>
          <c:y val="0.37651597052064389"/>
          <c:w val="0.2147645699956795"/>
          <c:h val="0.35830388155011045"/>
        </c:manualLayout>
      </c:layout>
      <c:txPr>
        <a:bodyPr/>
        <a:lstStyle/>
        <a:p>
          <a:pPr>
            <a:defRPr sz="6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90"/>
      <c:perspective val="30"/>
    </c:view3D>
    <c:plotArea>
      <c:layout>
        <c:manualLayout>
          <c:layoutTarget val="inner"/>
          <c:xMode val="edge"/>
          <c:yMode val="edge"/>
          <c:x val="2.0622461297850975E-2"/>
          <c:y val="1.6376355322448733E-3"/>
          <c:w val="0.48753307398498308"/>
          <c:h val="0.800613148208544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1.4910623965758221E-3"/>
                  <c:y val="0.15444785378159179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sz="1600" b="0" i="0" u="none" strike="noStrike" baseline="0" dirty="0" smtClean="0"/>
                      <a:t>82.05</a:t>
                    </a:r>
                    <a:r>
                      <a:rPr lang="ru-RU" sz="1600" dirty="0" smtClean="0"/>
                      <a:t>%</a:t>
                    </a:r>
                    <a:endParaRPr lang="en-US" sz="1600" dirty="0"/>
                  </a:p>
                </c:rich>
              </c:tx>
              <c:spPr/>
            </c:dLbl>
            <c:dLbl>
              <c:idx val="1"/>
              <c:layout>
                <c:manualLayout>
                  <c:x val="1.257560076170874E-2"/>
                  <c:y val="-0.1008004472813679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sz="1600" b="0" i="0" u="none" strike="noStrike" baseline="0" dirty="0" smtClean="0"/>
                      <a:t>17.95</a:t>
                    </a:r>
                    <a:r>
                      <a:rPr lang="ru-RU" sz="1600" dirty="0" smtClean="0"/>
                      <a:t>%</a:t>
                    </a:r>
                    <a:endParaRPr lang="en-US" sz="1600" dirty="0"/>
                  </a:p>
                </c:rich>
              </c:tx>
              <c:spPr/>
            </c:dLbl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Безвозмездные поступления</c:v>
                </c:pt>
                <c:pt idx="1">
                  <c:v>Налоговые и неналоговые доходы</c:v>
                </c:pt>
              </c:strCache>
            </c:strRef>
          </c:cat>
          <c:val>
            <c:numRef>
              <c:f>Лист1!$B$2:$B$3</c:f>
              <c:numCache>
                <c:formatCode>_-* #,##0.00\ _₽_-;\-* #,##0.00\ _₽_-;_-* "-"??\ _₽_-;_-@_-</c:formatCode>
                <c:ptCount val="2"/>
                <c:pt idx="0" formatCode="#,##0.00">
                  <c:v>637691844.70000005</c:v>
                </c:pt>
                <c:pt idx="1">
                  <c:v>139496196.08000001</c:v>
                </c:pt>
              </c:numCache>
            </c:numRef>
          </c:val>
        </c:ser>
      </c:pie3DChart>
      <c:spPr>
        <a:noFill/>
        <a:ln w="2539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397" baseline="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397" baseline="0"/>
            </a:pPr>
            <a:endParaRPr lang="ru-RU"/>
          </a:p>
        </c:txPr>
      </c:legendEntry>
      <c:layout>
        <c:manualLayout>
          <c:xMode val="edge"/>
          <c:yMode val="edge"/>
          <c:x val="0.19099801814899886"/>
          <c:y val="0.61014742979612768"/>
          <c:w val="0.45401229510162888"/>
          <c:h val="0.38331480754255526"/>
        </c:manualLayout>
      </c:layout>
    </c:legend>
    <c:plotVisOnly val="1"/>
    <c:dispBlanksAs val="zero"/>
  </c:chart>
  <c:txPr>
    <a:bodyPr/>
    <a:lstStyle/>
    <a:p>
      <a:pPr>
        <a:defRPr sz="1797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180"/>
      <c:perspective val="30"/>
    </c:view3D>
    <c:plotArea>
      <c:layout>
        <c:manualLayout>
          <c:layoutTarget val="inner"/>
          <c:xMode val="edge"/>
          <c:yMode val="edge"/>
          <c:x val="1.5524198520713121E-2"/>
          <c:y val="0.15682006577846871"/>
          <c:w val="0.49537293509229219"/>
          <c:h val="0.788721021853207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"/>
          <c:dPt>
            <c:idx val="3"/>
            <c:explosion val="11"/>
          </c:dPt>
          <c:dPt>
            <c:idx val="4"/>
            <c:explosion val="50"/>
          </c:dPt>
          <c:dLbls>
            <c:dLbl>
              <c:idx val="0"/>
              <c:layout>
                <c:manualLayout>
                  <c:x val="5.6021015678883845E-2"/>
                  <c:y val="-0.18084287801245441"/>
                </c:manualLayout>
              </c:layout>
              <c:tx>
                <c:rich>
                  <a:bodyPr/>
                  <a:lstStyle/>
                  <a:p>
                    <a:r>
                      <a:rPr lang="en-US" sz="1400" baseline="0" dirty="0"/>
                      <a:t> </a:t>
                    </a:r>
                    <a:r>
                      <a:rPr lang="ru-RU" sz="1400" dirty="0" smtClean="0"/>
                      <a:t>70747804,00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-4.1431499596856478E-2"/>
                  <c:y val="-0.15481585869896131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 smtClean="0"/>
                      <a:t>12896476,00</a:t>
                    </a:r>
                  </a:p>
                </c:rich>
              </c:tx>
              <c:showVal val="1"/>
            </c:dLbl>
            <c:dLbl>
              <c:idx val="2"/>
              <c:layout>
                <c:manualLayout>
                  <c:x val="-1.0520741249842204E-2"/>
                  <c:y val="-0.13454827588628152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 smtClean="0"/>
                      <a:t>22631616,16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2.0866321485122602E-2"/>
                  <c:y val="-7.8746029274433804E-2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 smtClean="0"/>
                      <a:t>20800000,00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-0.12292523751469316"/>
                  <c:y val="0.141974477491546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12420299,92</a:t>
                    </a:r>
                  </a:p>
                </c:rich>
              </c:tx>
              <c:showVal val="1"/>
            </c:dLbl>
            <c:dLbl>
              <c:idx val="5"/>
              <c:layout>
                <c:manualLayout>
                  <c:x val="-0.13760157517412888"/>
                  <c:y val="6.2395994972651837E-2"/>
                </c:manualLayout>
              </c:layout>
              <c:tx>
                <c:rich>
                  <a:bodyPr/>
                  <a:lstStyle/>
                  <a:p>
                    <a:r>
                      <a:rPr lang="en-US" sz="1400" baseline="0" dirty="0" smtClean="0"/>
                      <a:t>2</a:t>
                    </a:r>
                    <a:r>
                      <a:rPr lang="ru-RU" sz="1400" baseline="0" dirty="0" smtClean="0"/>
                      <a:t>148952</a:t>
                    </a:r>
                    <a:r>
                      <a:rPr lang="en-US" dirty="0" smtClean="0"/>
                      <a:t>,00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НДФЛ</c:v>
                </c:pt>
                <c:pt idx="1">
                  <c:v>На совокупный доход</c:v>
                </c:pt>
                <c:pt idx="2">
                  <c:v>Налоги на товары (работы,услуги), реализуемые на территории РФ</c:v>
                </c:pt>
                <c:pt idx="3">
                  <c:v>Налоги на имущество</c:v>
                </c:pt>
                <c:pt idx="4">
                  <c:v>Прочие</c:v>
                </c:pt>
              </c:strCache>
            </c:strRef>
          </c:cat>
          <c:val>
            <c:numRef>
              <c:f>Лист1!$B$2:$B$6</c:f>
              <c:numCache>
                <c:formatCode>#,##0</c:formatCode>
                <c:ptCount val="5"/>
                <c:pt idx="0" formatCode="0.00">
                  <c:v>70747804</c:v>
                </c:pt>
                <c:pt idx="1">
                  <c:v>12896476</c:v>
                </c:pt>
                <c:pt idx="2" formatCode="#,##0.00">
                  <c:v>22631616.16</c:v>
                </c:pt>
                <c:pt idx="3">
                  <c:v>20800000</c:v>
                </c:pt>
                <c:pt idx="4" formatCode="0.00">
                  <c:v>12420299.920000017</c:v>
                </c:pt>
              </c:numCache>
            </c:numRef>
          </c:val>
        </c:ser>
      </c:pie3DChart>
      <c:spPr>
        <a:noFill/>
        <a:ln w="25379">
          <a:noFill/>
        </a:ln>
      </c:spPr>
    </c:plotArea>
    <c:legend>
      <c:legendPos val="r"/>
      <c:legendEntry>
        <c:idx val="2"/>
        <c:txPr>
          <a:bodyPr/>
          <a:lstStyle/>
          <a:p>
            <a:pPr>
              <a:defRPr sz="1627" kern="700" spc="-100" baseline="30000"/>
            </a:pPr>
            <a:endParaRPr lang="ru-RU"/>
          </a:p>
        </c:txPr>
      </c:legendEntry>
      <c:layout>
        <c:manualLayout>
          <c:xMode val="edge"/>
          <c:yMode val="edge"/>
          <c:x val="0.59559602102174747"/>
          <c:y val="0.22067300881355403"/>
          <c:w val="0.40187805124765591"/>
          <c:h val="0.77900673755987482"/>
        </c:manualLayout>
      </c:layout>
      <c:txPr>
        <a:bodyPr/>
        <a:lstStyle/>
        <a:p>
          <a:pPr>
            <a:defRPr kern="700" spc="-100" baseline="30000"/>
          </a:pPr>
          <a:endParaRPr lang="ru-RU"/>
        </a:p>
      </c:txPr>
    </c:legend>
    <c:plotVisOnly val="1"/>
    <c:dispBlanksAs val="zero"/>
  </c:chart>
  <c:txPr>
    <a:bodyPr/>
    <a:lstStyle/>
    <a:p>
      <a:pPr>
        <a:defRPr sz="1797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90"/>
      <c:perspective val="30"/>
    </c:view3D>
    <c:plotArea>
      <c:layout>
        <c:manualLayout>
          <c:layoutTarget val="inner"/>
          <c:xMode val="edge"/>
          <c:yMode val="edge"/>
          <c:x val="1.3821700069108595E-3"/>
          <c:y val="1.8543806284569527E-2"/>
          <c:w val="0.48753307398498297"/>
          <c:h val="0.800613148208544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4.3178546620715387E-2"/>
                  <c:y val="0.10711057567508224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sz="1600" b="0" i="0" u="none" strike="noStrike" baseline="0" dirty="0" smtClean="0"/>
                      <a:t>81.68</a:t>
                    </a:r>
                    <a:r>
                      <a:rPr lang="ru-RU" sz="1600" dirty="0" smtClean="0"/>
                      <a:t>%</a:t>
                    </a:r>
                    <a:endParaRPr lang="en-US" sz="1600" dirty="0"/>
                  </a:p>
                </c:rich>
              </c:tx>
              <c:spPr/>
            </c:dLbl>
            <c:dLbl>
              <c:idx val="1"/>
              <c:layout>
                <c:manualLayout>
                  <c:x val="-3.1530847969126904E-2"/>
                  <c:y val="-7.3750307838739482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sz="1600" b="0" i="0" u="none" strike="noStrike" baseline="0" dirty="0" smtClean="0"/>
                      <a:t>18.32</a:t>
                    </a:r>
                    <a:r>
                      <a:rPr lang="ru-RU" sz="1600" dirty="0" smtClean="0"/>
                      <a:t>%</a:t>
                    </a:r>
                    <a:endParaRPr lang="en-US" sz="1600" dirty="0"/>
                  </a:p>
                </c:rich>
              </c:tx>
              <c:spPr/>
            </c:dLbl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Безвозмездные поступления</c:v>
                </c:pt>
                <c:pt idx="1">
                  <c:v>Налоговые и неналоговые доходы</c:v>
                </c:pt>
              </c:strCache>
            </c:strRef>
          </c:cat>
          <c:val>
            <c:numRef>
              <c:f>Лист1!$B$2:$B$3</c:f>
              <c:numCache>
                <c:formatCode>_-* #,##0.00\ _₽_-;\-* #,##0.00\ _₽_-;_-* "-"??\ _₽_-;_-@_-</c:formatCode>
                <c:ptCount val="2"/>
                <c:pt idx="0" formatCode="#,##0.00">
                  <c:v>634961065.02999997</c:v>
                </c:pt>
                <c:pt idx="1">
                  <c:v>142428566.31</c:v>
                </c:pt>
              </c:numCache>
            </c:numRef>
          </c:val>
        </c:ser>
      </c:pie3DChart>
      <c:spPr>
        <a:noFill/>
        <a:ln w="2539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397" baseline="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397" baseline="0"/>
            </a:pPr>
            <a:endParaRPr lang="ru-RU"/>
          </a:p>
        </c:txPr>
      </c:legendEntry>
      <c:layout>
        <c:manualLayout>
          <c:xMode val="edge"/>
          <c:yMode val="edge"/>
          <c:x val="0.20703159422478168"/>
          <c:y val="0.61014742979612768"/>
          <c:w val="0.45401229510162888"/>
          <c:h val="0.38331480754255493"/>
        </c:manualLayout>
      </c:layout>
    </c:legend>
    <c:plotVisOnly val="1"/>
    <c:dispBlanksAs val="zero"/>
  </c:chart>
  <c:txPr>
    <a:bodyPr/>
    <a:lstStyle/>
    <a:p>
      <a:pPr>
        <a:defRPr sz="1797"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180"/>
      <c:perspective val="30"/>
    </c:view3D>
    <c:plotArea>
      <c:layout>
        <c:manualLayout>
          <c:layoutTarget val="inner"/>
          <c:xMode val="edge"/>
          <c:yMode val="edge"/>
          <c:x val="0"/>
          <c:y val="0.15944277880368771"/>
          <c:w val="0.48779512743872594"/>
          <c:h val="0.778230201511097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"/>
          <c:dPt>
            <c:idx val="3"/>
            <c:explosion val="11"/>
          </c:dPt>
          <c:dPt>
            <c:idx val="4"/>
            <c:explosion val="50"/>
          </c:dPt>
          <c:dLbls>
            <c:dLbl>
              <c:idx val="0"/>
              <c:layout>
                <c:manualLayout>
                  <c:x val="3.585160579233141E-2"/>
                  <c:y val="-0.16510659986114076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 smtClean="0"/>
                      <a:t>73443110,00</a:t>
                    </a:r>
                    <a:r>
                      <a:rPr lang="en-US" sz="1400" dirty="0" smtClean="0"/>
                      <a:t>   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0.14174790228615294"/>
                  <c:y val="-0.16530671079983664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 smtClean="0"/>
                      <a:t>12951372,00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4.3171700164058475E-3"/>
                  <c:y val="-0.17651168428978378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 smtClean="0"/>
                      <a:t>23330497,00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4.4583403172474764E-2"/>
                  <c:y val="-7.9327775935224675E-3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 smtClean="0"/>
                      <a:t>20800000,00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1.2497873080693413E-2"/>
                  <c:y val="0.12361527980217722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 smtClean="0"/>
                      <a:t>12281387</a:t>
                    </a:r>
                    <a:r>
                      <a:rPr lang="ru-RU" dirty="0" smtClean="0"/>
                      <a:t>,56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>
                <c:manualLayout>
                  <c:x val="-2.7943434104865401E-2"/>
                  <c:y val="0.11747276198941276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 smtClean="0"/>
                      <a:t>2128952</a:t>
                    </a:r>
                    <a:r>
                      <a:rPr lang="ru-RU" dirty="0" smtClean="0"/>
                      <a:t>,63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НДФЛ</c:v>
                </c:pt>
                <c:pt idx="1">
                  <c:v>На совокупный доход</c:v>
                </c:pt>
                <c:pt idx="2">
                  <c:v>Налоги на товары (работы, услуги), реализуемые на территории РФ</c:v>
                </c:pt>
                <c:pt idx="3">
                  <c:v>Налоги на имущество</c:v>
                </c:pt>
                <c:pt idx="4">
                  <c:v>Прочие</c:v>
                </c:pt>
              </c:strCache>
            </c:strRef>
          </c:cat>
          <c:val>
            <c:numRef>
              <c:f>Лист1!$B$2:$B$6</c:f>
              <c:numCache>
                <c:formatCode>#,##0</c:formatCode>
                <c:ptCount val="5"/>
                <c:pt idx="0" formatCode="0.00">
                  <c:v>73443110</c:v>
                </c:pt>
                <c:pt idx="1">
                  <c:v>12951372</c:v>
                </c:pt>
                <c:pt idx="2">
                  <c:v>23330496.75</c:v>
                </c:pt>
                <c:pt idx="3">
                  <c:v>20800000</c:v>
                </c:pt>
                <c:pt idx="4" formatCode="0.00">
                  <c:v>11903587.560000002</c:v>
                </c:pt>
              </c:numCache>
            </c:numRef>
          </c:val>
        </c:ser>
      </c:pie3DChart>
      <c:spPr>
        <a:noFill/>
        <a:ln w="25379">
          <a:noFill/>
        </a:ln>
      </c:spPr>
    </c:plotArea>
    <c:legend>
      <c:legendPos val="r"/>
      <c:legendEntry>
        <c:idx val="2"/>
        <c:txPr>
          <a:bodyPr/>
          <a:lstStyle/>
          <a:p>
            <a:pPr>
              <a:defRPr sz="1627" kern="700" spc="-100" baseline="30000"/>
            </a:pPr>
            <a:endParaRPr lang="ru-RU"/>
          </a:p>
        </c:txPr>
      </c:legendEntry>
      <c:layout>
        <c:manualLayout>
          <c:xMode val="edge"/>
          <c:yMode val="edge"/>
          <c:x val="0.59812189279346872"/>
          <c:y val="0.18920045251092879"/>
          <c:w val="0.40187805124765563"/>
          <c:h val="0.77900673755987426"/>
        </c:manualLayout>
      </c:layout>
      <c:txPr>
        <a:bodyPr/>
        <a:lstStyle/>
        <a:p>
          <a:pPr>
            <a:defRPr kern="700" spc="-100" baseline="30000"/>
          </a:pPr>
          <a:endParaRPr lang="ru-RU"/>
        </a:p>
      </c:txPr>
    </c:legend>
    <c:plotVisOnly val="1"/>
    <c:dispBlanksAs val="zero"/>
  </c:chart>
  <c:txPr>
    <a:bodyPr/>
    <a:lstStyle/>
    <a:p>
      <a:pPr>
        <a:defRPr sz="1797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90"/>
      <c:perspective val="30"/>
    </c:view3D>
    <c:plotArea>
      <c:layout>
        <c:manualLayout>
          <c:layoutTarget val="inner"/>
          <c:xMode val="edge"/>
          <c:yMode val="edge"/>
          <c:x val="2.0622461297850968E-2"/>
          <c:y val="1.6376355322448683E-3"/>
          <c:w val="0.48753307398498286"/>
          <c:h val="0.800613148208544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4.2937916730948496E-2"/>
                  <c:y val="0.10810338056855349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sz="1600" b="0" i="0" u="none" strike="noStrike" baseline="0" dirty="0" smtClean="0"/>
                      <a:t>83.01</a:t>
                    </a:r>
                    <a:r>
                      <a:rPr lang="ru-RU" sz="1600" dirty="0" smtClean="0"/>
                      <a:t>%</a:t>
                    </a:r>
                    <a:endParaRPr lang="en-US" sz="1600" dirty="0"/>
                  </a:p>
                </c:rich>
              </c:tx>
              <c:spPr/>
            </c:dLbl>
            <c:dLbl>
              <c:idx val="1"/>
              <c:layout>
                <c:manualLayout>
                  <c:x val="-1.4366841655685202E-2"/>
                  <c:y val="-7.0881583589033764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sz="1600" b="0" i="0" u="none" strike="noStrike" baseline="0" dirty="0" smtClean="0"/>
                      <a:t>16.99</a:t>
                    </a:r>
                    <a:r>
                      <a:rPr lang="ru-RU" sz="1600" dirty="0" smtClean="0"/>
                      <a:t>%</a:t>
                    </a:r>
                    <a:endParaRPr lang="en-US" sz="1600" dirty="0"/>
                  </a:p>
                </c:rich>
              </c:tx>
              <c:spPr/>
            </c:dLbl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Безвозмездные поступления</c:v>
                </c:pt>
                <c:pt idx="1">
                  <c:v>Налоговые и неналоговые доходы</c:v>
                </c:pt>
              </c:strCache>
            </c:strRef>
          </c:cat>
          <c:val>
            <c:numRef>
              <c:f>Лист1!$B$2:$B$3</c:f>
              <c:numCache>
                <c:formatCode>0.00</c:formatCode>
                <c:ptCount val="2"/>
                <c:pt idx="0" formatCode="#,##0.00">
                  <c:v>635811534.02999997</c:v>
                </c:pt>
                <c:pt idx="1">
                  <c:v>130117764.11999999</c:v>
                </c:pt>
              </c:numCache>
            </c:numRef>
          </c:val>
        </c:ser>
      </c:pie3DChart>
      <c:spPr>
        <a:noFill/>
        <a:ln w="2539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397" baseline="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397" baseline="0"/>
            </a:pPr>
            <a:endParaRPr lang="ru-RU"/>
          </a:p>
        </c:txPr>
      </c:legendEntry>
      <c:layout>
        <c:manualLayout>
          <c:xMode val="edge"/>
          <c:yMode val="edge"/>
          <c:x val="0.28078604417338576"/>
          <c:y val="0.5932412590438042"/>
          <c:w val="0.45401229510162888"/>
          <c:h val="0.38331480754255459"/>
        </c:manualLayout>
      </c:layout>
    </c:legend>
    <c:plotVisOnly val="1"/>
    <c:dispBlanksAs val="zero"/>
  </c:chart>
  <c:txPr>
    <a:bodyPr/>
    <a:lstStyle/>
    <a:p>
      <a:pPr>
        <a:defRPr sz="1797"/>
      </a:pPr>
      <a:endParaRPr lang="ru-RU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rotY val="180"/>
      <c:perspective val="30"/>
    </c:view3D>
    <c:plotArea>
      <c:layout>
        <c:manualLayout>
          <c:layoutTarget val="inner"/>
          <c:xMode val="edge"/>
          <c:yMode val="edge"/>
          <c:x val="0"/>
          <c:y val="0.15944277880368771"/>
          <c:w val="0.48779512743872577"/>
          <c:h val="0.7782302015110981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"/>
          <c:dPt>
            <c:idx val="3"/>
            <c:explosion val="11"/>
          </c:dPt>
          <c:dPt>
            <c:idx val="4"/>
            <c:explosion val="50"/>
          </c:dPt>
          <c:dLbls>
            <c:dLbl>
              <c:idx val="0"/>
              <c:layout>
                <c:manualLayout>
                  <c:x val="3.585160579233141E-2"/>
                  <c:y val="-0.16510659986114076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 smtClean="0"/>
                      <a:t>75884340,00</a:t>
                    </a:r>
                    <a:r>
                      <a:rPr lang="en-US" sz="1400" dirty="0" smtClean="0"/>
                      <a:t>   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0.14174790228615294"/>
                  <c:y val="-0.16530671079983664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 smtClean="0"/>
                      <a:t>13464640,00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4.3171700164058475E-3"/>
                  <c:y val="-0.17651168428978378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 smtClean="0"/>
                      <a:t>30741674,00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4.4583403172474764E-2"/>
                  <c:y val="-7.9327775935224727E-3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 smtClean="0"/>
                      <a:t>20800000,00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1.2497873080693413E-2"/>
                  <c:y val="0.12361527980217722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 smtClean="0"/>
                      <a:t>11888768,90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>
                <c:manualLayout>
                  <c:x val="-2.7943434104865401E-2"/>
                  <c:y val="0.11747276198941278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 smtClean="0"/>
                      <a:t>2128952</a:t>
                    </a:r>
                    <a:r>
                      <a:rPr lang="ru-RU" dirty="0" smtClean="0"/>
                      <a:t>,63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НДФЛ</c:v>
                </c:pt>
                <c:pt idx="1">
                  <c:v>На совокупный доход</c:v>
                </c:pt>
                <c:pt idx="2">
                  <c:v>Налоги на товары (работы, услуги), реализуемые на территории РФ</c:v>
                </c:pt>
                <c:pt idx="3">
                  <c:v>Налоги на имущество</c:v>
                </c:pt>
                <c:pt idx="4">
                  <c:v>Прочие</c:v>
                </c:pt>
              </c:strCache>
            </c:strRef>
          </c:cat>
          <c:val>
            <c:numRef>
              <c:f>Лист1!$B$2:$B$6</c:f>
              <c:numCache>
                <c:formatCode>#,##0</c:formatCode>
                <c:ptCount val="5"/>
                <c:pt idx="0" formatCode="0.00">
                  <c:v>75884340</c:v>
                </c:pt>
                <c:pt idx="1">
                  <c:v>13464640</c:v>
                </c:pt>
                <c:pt idx="2">
                  <c:v>30741674.449999996</c:v>
                </c:pt>
                <c:pt idx="3">
                  <c:v>20800000</c:v>
                </c:pt>
                <c:pt idx="4" formatCode="0.00">
                  <c:v>11888768.900000006</c:v>
                </c:pt>
              </c:numCache>
            </c:numRef>
          </c:val>
        </c:ser>
      </c:pie3DChart>
      <c:spPr>
        <a:noFill/>
        <a:ln w="25379">
          <a:noFill/>
        </a:ln>
      </c:spPr>
    </c:plotArea>
    <c:legend>
      <c:legendPos val="r"/>
      <c:legendEntry>
        <c:idx val="2"/>
        <c:txPr>
          <a:bodyPr/>
          <a:lstStyle/>
          <a:p>
            <a:pPr>
              <a:defRPr sz="1627" kern="700" spc="-100" baseline="30000"/>
            </a:pPr>
            <a:endParaRPr lang="ru-RU"/>
          </a:p>
        </c:txPr>
      </c:legendEntry>
      <c:layout>
        <c:manualLayout>
          <c:xMode val="edge"/>
          <c:yMode val="edge"/>
          <c:x val="0.59812189279346872"/>
          <c:y val="0.18920045251092893"/>
          <c:w val="0.40187805124765591"/>
          <c:h val="0.77900673755987482"/>
        </c:manualLayout>
      </c:layout>
      <c:txPr>
        <a:bodyPr/>
        <a:lstStyle/>
        <a:p>
          <a:pPr>
            <a:defRPr kern="700" spc="-100" baseline="30000"/>
          </a:pPr>
          <a:endParaRPr lang="ru-RU"/>
        </a:p>
      </c:txPr>
    </c:legend>
    <c:plotVisOnly val="1"/>
    <c:dispBlanksAs val="zero"/>
  </c:chart>
  <c:txPr>
    <a:bodyPr/>
    <a:lstStyle/>
    <a:p>
      <a:pPr>
        <a:defRPr sz="1797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16562323108697324"/>
          <c:w val="0.51437761978152019"/>
          <c:h val="0.50893501874091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6.37515494471073E-2"/>
                  <c:y val="-3.6430046661057244E-2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7.0835054941230605E-3"/>
                  <c:y val="-0.13114816797980572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3.1167424174141343E-2"/>
                  <c:y val="-5.1002065325479976E-2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3.2584125272966002E-2"/>
                  <c:y val="-2.185821923047505E-2"/>
                </c:manualLayout>
              </c:layout>
              <c:dLblPos val="bestFit"/>
              <c:showVal val="1"/>
            </c:dLbl>
            <c:dLbl>
              <c:idx val="4"/>
              <c:layout>
                <c:manualLayout>
                  <c:x val="1.275030988942146E-2"/>
                  <c:y val="-1.2143348887019047E-2"/>
                </c:manualLayout>
              </c:layout>
              <c:dLblPos val="bestFit"/>
              <c:showVal val="1"/>
            </c:dLbl>
            <c:dLbl>
              <c:idx val="5"/>
              <c:layout>
                <c:manualLayout>
                  <c:x val="1.275030988942146E-2"/>
                  <c:y val="1.4572018664422901E-2"/>
                </c:manualLayout>
              </c:layout>
              <c:dLblPos val="bestFit"/>
              <c:showVal val="1"/>
            </c:dLbl>
            <c:dLbl>
              <c:idx val="6"/>
              <c:layout>
                <c:manualLayout>
                  <c:x val="0.22242207251546359"/>
                  <c:y val="5.3430543869043112E-2"/>
                </c:manualLayout>
              </c:layout>
              <c:dLblPos val="bestFit"/>
              <c:showVal val="1"/>
            </c:dLbl>
            <c:dLbl>
              <c:idx val="7"/>
              <c:layout>
                <c:manualLayout>
                  <c:x val="-3.7340448221917441E-2"/>
                  <c:y val="-9.7146791096152704E-3"/>
                </c:manualLayout>
              </c:layout>
              <c:dLblPos val="bestFit"/>
              <c:showVal val="1"/>
            </c:dLbl>
            <c:dLbl>
              <c:idx val="8"/>
              <c:layout>
                <c:manualLayout>
                  <c:x val="-0.10483588131302092"/>
                  <c:y val="-6.8002753767306703E-2"/>
                </c:manualLayout>
              </c:layout>
              <c:dLblPos val="bestFit"/>
              <c:showVal val="1"/>
            </c:dLbl>
            <c:dLbl>
              <c:idx val="9"/>
              <c:layout>
                <c:manualLayout>
                  <c:x val="-2.1250516482369232E-2"/>
                  <c:y val="-9.9721754761722667E-2"/>
                </c:manualLayout>
              </c:layout>
              <c:dLblPos val="bestFit"/>
              <c:showVal val="1"/>
            </c:dLbl>
            <c:dLbl>
              <c:idx val="10"/>
              <c:layout>
                <c:manualLayout>
                  <c:x val="0.10766928351067041"/>
                  <c:y val="-8.2574772431729546E-2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  <c:pt idx="10">
                  <c:v>ОБСУЖИВАНИЕ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 formatCode="0.00">
                  <c:v>132210935.45999999</c:v>
                </c:pt>
                <c:pt idx="1">
                  <c:v>1353307</c:v>
                </c:pt>
                <c:pt idx="2" formatCode="0.00">
                  <c:v>327678</c:v>
                </c:pt>
                <c:pt idx="3">
                  <c:v>35720356.160000011</c:v>
                </c:pt>
                <c:pt idx="4">
                  <c:v>11754965.93</c:v>
                </c:pt>
                <c:pt idx="5">
                  <c:v>1933200</c:v>
                </c:pt>
                <c:pt idx="6">
                  <c:v>502257202.64999998</c:v>
                </c:pt>
                <c:pt idx="7">
                  <c:v>79293836.640000001</c:v>
                </c:pt>
                <c:pt idx="8">
                  <c:v>19612742.579999998</c:v>
                </c:pt>
                <c:pt idx="9">
                  <c:v>367000</c:v>
                </c:pt>
                <c:pt idx="10">
                  <c:v>2664009.86</c:v>
                </c:pt>
              </c:numCache>
            </c:numRef>
          </c:val>
        </c:ser>
        <c:dLbls>
          <c:showVal val="1"/>
        </c:dLbls>
      </c:pie3DChart>
    </c:plotArea>
    <c:legend>
      <c:legendPos val="r"/>
      <c:layout>
        <c:manualLayout>
          <c:xMode val="edge"/>
          <c:yMode val="edge"/>
          <c:x val="0.6376306153792628"/>
          <c:y val="5.6356995333894405E-2"/>
          <c:w val="0.36095268352191523"/>
          <c:h val="0.90233152298630759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0.0858</cdr:y>
    </cdr:to>
    <cdr:sp macro="" textlink="">
      <cdr:nvSpPr>
        <cdr:cNvPr id="2" name="Текст 20"/>
        <cdr:cNvSpPr>
          <a:spLocks xmlns:a="http://schemas.openxmlformats.org/drawingml/2006/main" noGrp="1"/>
        </cdr:cNvSpPr>
      </cdr:nvSpPr>
      <cdr:spPr bwMode="auto">
        <a:xfrm xmlns:a="http://schemas.openxmlformats.org/drawingml/2006/main">
          <a:off x="0" y="0"/>
          <a:ext cx="4040188" cy="32226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="horz" wrap="square" lIns="91440" tIns="45720" rIns="91440" bIns="45720" numCol="1" anchor="b" anchorCtr="0" compatLnSpc="1">
          <a:prstTxWarp prst="textNoShape">
            <a:avLst/>
          </a:prstTxWarp>
        </a:bodyPr>
        <a:lstStyle xmlns:a="http://schemas.openxmlformats.org/drawingml/2006/main">
          <a:lvl1pPr marL="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2400" b="1" kern="1200">
              <a:solidFill>
                <a:sysClr val="windowText" lastClr="000000"/>
              </a:solidFill>
              <a:latin typeface="Calibri"/>
            </a:defRPr>
          </a:lvl1pPr>
          <a:lvl2pPr marL="45720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2000" b="1" kern="1200">
              <a:solidFill>
                <a:sysClr val="windowText" lastClr="000000"/>
              </a:solidFill>
              <a:latin typeface="Calibri"/>
            </a:defRPr>
          </a:lvl2pPr>
          <a:lvl3pPr marL="91440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1800" b="1" kern="1200">
              <a:solidFill>
                <a:sysClr val="windowText" lastClr="000000"/>
              </a:solidFill>
              <a:latin typeface="Calibri"/>
            </a:defRPr>
          </a:lvl3pPr>
          <a:lvl4pPr marL="137160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4pPr>
          <a:lvl5pPr marL="182880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5pPr>
          <a:lvl6pPr marL="2286000" indent="0" algn="l" defTabSz="914400" rtl="0" eaLnBrk="1" latinLnBrk="0" hangingPunct="1">
            <a:spcBef>
              <a:spcPct val="20000"/>
            </a:spcBef>
            <a:buFont typeface="Arial" pitchFamily="34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6pPr>
          <a:lvl7pPr marL="2743200" indent="0" algn="l" defTabSz="914400" rtl="0" eaLnBrk="1" latinLnBrk="0" hangingPunct="1">
            <a:spcBef>
              <a:spcPct val="20000"/>
            </a:spcBef>
            <a:buFont typeface="Arial" pitchFamily="34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7pPr>
          <a:lvl8pPr marL="3200400" indent="0" algn="l" defTabSz="914400" rtl="0" eaLnBrk="1" latinLnBrk="0" hangingPunct="1">
            <a:spcBef>
              <a:spcPct val="20000"/>
            </a:spcBef>
            <a:buFont typeface="Arial" pitchFamily="34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8pPr>
          <a:lvl9pPr marL="3657600" indent="0" algn="l" defTabSz="914400" rtl="0" eaLnBrk="1" latinLnBrk="0" hangingPunct="1">
            <a:spcBef>
              <a:spcPct val="20000"/>
            </a:spcBef>
            <a:buFont typeface="Arial" pitchFamily="34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 eaLnBrk="1" hangingPunct="1"/>
          <a:r>
            <a:rPr lang="ru-RU" dirty="0" smtClean="0"/>
            <a:t>Доходы  округа в 2025</a:t>
          </a:r>
          <a:r>
            <a:rPr lang="en-US" dirty="0" smtClean="0"/>
            <a:t> </a:t>
          </a:r>
          <a:r>
            <a:rPr lang="ru-RU" dirty="0" smtClean="0"/>
            <a:t>году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0.0858</cdr:y>
    </cdr:to>
    <cdr:sp macro="" textlink="">
      <cdr:nvSpPr>
        <cdr:cNvPr id="2" name="Текст 20"/>
        <cdr:cNvSpPr>
          <a:spLocks xmlns:a="http://schemas.openxmlformats.org/drawingml/2006/main" noGrp="1"/>
        </cdr:cNvSpPr>
      </cdr:nvSpPr>
      <cdr:spPr bwMode="auto">
        <a:xfrm xmlns:a="http://schemas.openxmlformats.org/drawingml/2006/main">
          <a:off x="-792088" y="0"/>
          <a:ext cx="3960439" cy="32226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="horz" wrap="square" lIns="91440" tIns="45720" rIns="91440" bIns="45720" numCol="1" anchor="b" anchorCtr="0" compatLnSpc="1">
          <a:prstTxWarp prst="textNoShape">
            <a:avLst/>
          </a:prstTxWarp>
        </a:bodyPr>
        <a:lstStyle xmlns:a="http://schemas.openxmlformats.org/drawingml/2006/main">
          <a:lvl1pPr marL="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2400" b="1" kern="1200">
              <a:solidFill>
                <a:sysClr val="windowText" lastClr="000000"/>
              </a:solidFill>
              <a:latin typeface="Calibri"/>
            </a:defRPr>
          </a:lvl1pPr>
          <a:lvl2pPr marL="45720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2000" b="1" kern="1200">
              <a:solidFill>
                <a:sysClr val="windowText" lastClr="000000"/>
              </a:solidFill>
              <a:latin typeface="Calibri"/>
            </a:defRPr>
          </a:lvl2pPr>
          <a:lvl3pPr marL="91440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1800" b="1" kern="1200">
              <a:solidFill>
                <a:sysClr val="windowText" lastClr="000000"/>
              </a:solidFill>
              <a:latin typeface="Calibri"/>
            </a:defRPr>
          </a:lvl3pPr>
          <a:lvl4pPr marL="137160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4pPr>
          <a:lvl5pPr marL="182880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5pPr>
          <a:lvl6pPr marL="2286000" indent="0" algn="l" defTabSz="914400" rtl="0" eaLnBrk="1" latinLnBrk="0" hangingPunct="1">
            <a:spcBef>
              <a:spcPct val="20000"/>
            </a:spcBef>
            <a:buFont typeface="Arial" pitchFamily="34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6pPr>
          <a:lvl7pPr marL="2743200" indent="0" algn="l" defTabSz="914400" rtl="0" eaLnBrk="1" latinLnBrk="0" hangingPunct="1">
            <a:spcBef>
              <a:spcPct val="20000"/>
            </a:spcBef>
            <a:buFont typeface="Arial" pitchFamily="34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7pPr>
          <a:lvl8pPr marL="3200400" indent="0" algn="l" defTabSz="914400" rtl="0" eaLnBrk="1" latinLnBrk="0" hangingPunct="1">
            <a:spcBef>
              <a:spcPct val="20000"/>
            </a:spcBef>
            <a:buFont typeface="Arial" pitchFamily="34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8pPr>
          <a:lvl9pPr marL="3657600" indent="0" algn="l" defTabSz="914400" rtl="0" eaLnBrk="1" latinLnBrk="0" hangingPunct="1">
            <a:spcBef>
              <a:spcPct val="20000"/>
            </a:spcBef>
            <a:buFont typeface="Arial" pitchFamily="34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eaLnBrk="1" hangingPunct="1"/>
          <a:r>
            <a:rPr lang="ru-RU" dirty="0" smtClean="0"/>
            <a:t>Доходы  округа в 2026</a:t>
          </a:r>
          <a:r>
            <a:rPr lang="en-US" dirty="0" smtClean="0"/>
            <a:t> </a:t>
          </a:r>
          <a:r>
            <a:rPr lang="ru-RU" dirty="0" smtClean="0"/>
            <a:t>году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0.0858</cdr:y>
    </cdr:to>
    <cdr:sp macro="" textlink="">
      <cdr:nvSpPr>
        <cdr:cNvPr id="2" name="Текст 20"/>
        <cdr:cNvSpPr>
          <a:spLocks xmlns:a="http://schemas.openxmlformats.org/drawingml/2006/main" noGrp="1"/>
        </cdr:cNvSpPr>
      </cdr:nvSpPr>
      <cdr:spPr bwMode="auto">
        <a:xfrm xmlns:a="http://schemas.openxmlformats.org/drawingml/2006/main">
          <a:off x="0" y="0"/>
          <a:ext cx="4040188" cy="32226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="horz" wrap="square" lIns="91440" tIns="45720" rIns="91440" bIns="45720" numCol="1" anchor="b" anchorCtr="0" compatLnSpc="1">
          <a:prstTxWarp prst="textNoShape">
            <a:avLst/>
          </a:prstTxWarp>
        </a:bodyPr>
        <a:lstStyle xmlns:a="http://schemas.openxmlformats.org/drawingml/2006/main">
          <a:lvl1pPr marL="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2400" b="1" kern="1200">
              <a:solidFill>
                <a:sysClr val="windowText" lastClr="000000"/>
              </a:solidFill>
              <a:latin typeface="Calibri"/>
            </a:defRPr>
          </a:lvl1pPr>
          <a:lvl2pPr marL="45720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2000" b="1" kern="1200">
              <a:solidFill>
                <a:sysClr val="windowText" lastClr="000000"/>
              </a:solidFill>
              <a:latin typeface="Calibri"/>
            </a:defRPr>
          </a:lvl2pPr>
          <a:lvl3pPr marL="91440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1800" b="1" kern="1200">
              <a:solidFill>
                <a:sysClr val="windowText" lastClr="000000"/>
              </a:solidFill>
              <a:latin typeface="Calibri"/>
            </a:defRPr>
          </a:lvl3pPr>
          <a:lvl4pPr marL="137160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4pPr>
          <a:lvl5pPr marL="182880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5pPr>
          <a:lvl6pPr marL="2286000" indent="0" algn="l" defTabSz="914400" rtl="0" eaLnBrk="1" latinLnBrk="0" hangingPunct="1">
            <a:spcBef>
              <a:spcPct val="20000"/>
            </a:spcBef>
            <a:buFont typeface="Arial" pitchFamily="34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6pPr>
          <a:lvl7pPr marL="2743200" indent="0" algn="l" defTabSz="914400" rtl="0" eaLnBrk="1" latinLnBrk="0" hangingPunct="1">
            <a:spcBef>
              <a:spcPct val="20000"/>
            </a:spcBef>
            <a:buFont typeface="Arial" pitchFamily="34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7pPr>
          <a:lvl8pPr marL="3200400" indent="0" algn="l" defTabSz="914400" rtl="0" eaLnBrk="1" latinLnBrk="0" hangingPunct="1">
            <a:spcBef>
              <a:spcPct val="20000"/>
            </a:spcBef>
            <a:buFont typeface="Arial" pitchFamily="34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8pPr>
          <a:lvl9pPr marL="3657600" indent="0" algn="l" defTabSz="914400" rtl="0" eaLnBrk="1" latinLnBrk="0" hangingPunct="1">
            <a:spcBef>
              <a:spcPct val="20000"/>
            </a:spcBef>
            <a:buFont typeface="Arial" pitchFamily="34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 eaLnBrk="1" hangingPunct="1"/>
          <a:r>
            <a:rPr lang="ru-RU" dirty="0" smtClean="0"/>
            <a:t>Доходы  округа в 2027</a:t>
          </a:r>
          <a:r>
            <a:rPr lang="en-US" dirty="0" smtClean="0"/>
            <a:t> </a:t>
          </a:r>
          <a:r>
            <a:rPr lang="ru-RU" dirty="0" smtClean="0"/>
            <a:t>году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A9A1D-B2DD-4A34-AE36-375EBCD204EA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485D7-CEDA-48C0-9957-432FAD70A1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485D7-CEDA-48C0-9957-432FAD70A133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485D7-CEDA-48C0-9957-432FAD70A133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485D7-CEDA-48C0-9957-432FAD70A133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10/12/2024</a:t>
            </a:fld>
            <a:endParaRPr lang="fr-FR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10/12/2024</a:t>
            </a:fld>
            <a:endParaRPr lang="fr-FR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10/12/2024</a:t>
            </a:fld>
            <a:endParaRPr lang="fr-FR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10/12/2024</a:t>
            </a:fld>
            <a:endParaRPr lang="fr-FR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10/12/2024</a:t>
            </a:fld>
            <a:endParaRPr lang="fr-FR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10/12/2024</a:t>
            </a:fld>
            <a:endParaRPr lang="fr-FR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10/12/2024</a:t>
            </a:fld>
            <a:endParaRPr lang="fr-FR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10/12/2024</a:t>
            </a:fld>
            <a:endParaRPr lang="fr-FR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10/12/2024</a:t>
            </a:fld>
            <a:endParaRPr lang="fr-FR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10/12/2024</a:t>
            </a:fld>
            <a:endParaRPr lang="fr-FR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10/12/2024</a:t>
            </a:fld>
            <a:endParaRPr lang="fr-FR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10/12/2024</a:t>
            </a:fld>
            <a:endParaRPr lang="fr-FR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03848" y="260648"/>
            <a:ext cx="55115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Подготовлено: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Финансовое управление  Шенкурского муниципального округа Архангельской области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Символи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285728"/>
            <a:ext cx="2304256" cy="309634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143240" y="2428868"/>
            <a:ext cx="550072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Бюджет  Шенкурского муниципального округа Архангельской области </a:t>
            </a: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для граждан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Основные направления бюджетной и налоговой политики </a:t>
            </a:r>
            <a:r>
              <a:rPr lang="ru-RU" sz="2700" dirty="0" smtClean="0">
                <a:solidFill>
                  <a:schemeClr val="tx1"/>
                </a:solidFill>
              </a:rPr>
              <a:t/>
            </a:r>
            <a:br>
              <a:rPr lang="ru-RU" sz="2700" dirty="0" smtClean="0">
                <a:solidFill>
                  <a:schemeClr val="tx1"/>
                </a:solidFill>
              </a:rPr>
            </a:br>
            <a:r>
              <a:rPr lang="ru-RU" sz="1300" dirty="0" smtClean="0">
                <a:solidFill>
                  <a:schemeClr val="tx1"/>
                </a:solidFill>
              </a:rPr>
              <a:t>(утверждены постановлением администрации Шенкурского муниципального округа Архангельской области от 17 октября 2024 г. № 608-па)</a:t>
            </a: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endParaRPr lang="ru-RU" sz="28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7" name="Содержимое 1"/>
          <p:cNvSpPr>
            <a:spLocks noGrp="1"/>
          </p:cNvSpPr>
          <p:nvPr>
            <p:ph idx="1"/>
          </p:nvPr>
        </p:nvSpPr>
        <p:spPr>
          <a:xfrm>
            <a:off x="395536" y="1643050"/>
            <a:ext cx="8229600" cy="4356261"/>
          </a:xfrm>
        </p:spPr>
        <p:txBody>
          <a:bodyPr>
            <a:noAutofit/>
          </a:bodyPr>
          <a:lstStyle/>
          <a:p>
            <a:pPr lvl="0" algn="ctr"/>
            <a:r>
              <a:rPr lang="en-US" sz="1050" b="1" dirty="0" smtClean="0"/>
              <a:t>I. </a:t>
            </a:r>
            <a:r>
              <a:rPr lang="ru-RU" sz="1050" b="1" dirty="0" smtClean="0"/>
              <a:t>Цели и задачи бюджетной и налоговой политики </a:t>
            </a:r>
            <a:endParaRPr lang="ru-RU" sz="1050" dirty="0" smtClean="0"/>
          </a:p>
          <a:p>
            <a:pPr algn="just"/>
            <a:r>
              <a:rPr lang="ru-RU" sz="1000" dirty="0" smtClean="0"/>
              <a:t>Основные направления бюджетной и налоговой политики Шенкурского муниципального округа Архангельской области на 2025 год и на плановый период 2026  и 2027  годов (далее – бюджетная и налоговая политика) разработаны в соответствии с Бюджетным кодексом Российской Федерации  и  решением Собрания депутатов Шенкурского муниципального округа Архангельской области от 28 октября 2022 года № 15 «О бюджетном процессе в Шенкурском муниципальном округе Архангельской области».</a:t>
            </a:r>
          </a:p>
          <a:p>
            <a:pPr algn="just"/>
            <a:r>
              <a:rPr lang="ru-RU" sz="1000" dirty="0" smtClean="0"/>
              <a:t>Бюджетная и налоговая политика в предстоящем периоде сохранит нацеленность на </a:t>
            </a:r>
            <a:r>
              <a:rPr lang="ru-RU" sz="1000" dirty="0" smtClean="0">
                <a:ln w="10541" cmpd="sng">
                  <a:noFill/>
                  <a:prstDash val="solid"/>
                </a:ln>
              </a:rPr>
              <a:t>обеспечение</a:t>
            </a:r>
            <a:r>
              <a:rPr lang="ru-RU" sz="1000" dirty="0" smtClean="0"/>
              <a:t> </a:t>
            </a:r>
            <a:r>
              <a:rPr lang="ru-RU" sz="1000" dirty="0" smtClean="0">
                <a:ln w="10541" cmpd="sng">
                  <a:noFill/>
                  <a:prstDash val="solid"/>
                </a:ln>
              </a:rPr>
              <a:t> социально-экономического развития Шенкурского муниципального округа Архангельской области (далее – округ), в том числе за счет достижения целей и решения ключевых задач, установленных Указом Президента Российской Федерации от 7 мая 2024 года № 309 «О национальных целях и стратегических задачах развития Российской Федерации на период до 2030 года и на перспективу до 2036 года» и программными документами.</a:t>
            </a:r>
          </a:p>
          <a:p>
            <a:pPr algn="just"/>
            <a:r>
              <a:rPr lang="ru-RU" sz="1000" dirty="0" smtClean="0"/>
              <a:t>Необходимым условием решения поставленных задач является реализация мер по обеспечению устойчивости и сбалансированности бюджетной системы, повышению эффективности бюджетных расходов, обеспечению экономического роста. </a:t>
            </a:r>
          </a:p>
          <a:p>
            <a:pPr algn="just" hangingPunct="0"/>
            <a:r>
              <a:rPr lang="ru-RU" sz="1000" dirty="0" smtClean="0"/>
              <a:t>В этих целях </a:t>
            </a:r>
            <a:r>
              <a:rPr lang="ru-RU" sz="1000" dirty="0" smtClean="0">
                <a:ln w="10541" cmpd="sng">
                  <a:noFill/>
                  <a:prstDash val="solid"/>
                </a:ln>
              </a:rPr>
              <a:t>будет продолжено применение мер, направленных на развитие доходной базы округа</a:t>
            </a:r>
            <a:r>
              <a:rPr lang="ru-RU" sz="1000" dirty="0" smtClean="0"/>
              <a:t>, повышение устойчивости экономики и стимулирование инвестиционной активности, концентрацию имеющихся ресурсов на приоритетных направлениях социально-экономического развития округа, обеспечение соответствия объема расходных обязательств округа имеющимся финансовым источникам с учетом соблюдения ограничений в отношении уровня муниципального долга округа и дефицита бюджета Шенкурского муниципального округа Архангельской области (далее – бюджет округа).</a:t>
            </a:r>
          </a:p>
          <a:p>
            <a:pPr algn="just" hangingPunct="0"/>
            <a:r>
              <a:rPr lang="ru-RU" sz="1000" dirty="0" smtClean="0"/>
              <a:t>Для обеспечения достоверности бюджетных показателей при бюджетном планировании используется базовый вариант прогноза социально-экономического развития округа.</a:t>
            </a:r>
          </a:p>
          <a:p>
            <a:pPr algn="just" hangingPunct="0"/>
            <a:r>
              <a:rPr lang="ru-RU" sz="1000" dirty="0" smtClean="0"/>
              <a:t>Осуществляется реализация муниципальных программ округа с учетом </a:t>
            </a:r>
            <a:r>
              <a:rPr lang="ru-RU" sz="1000" dirty="0" err="1" smtClean="0"/>
              <a:t>приоритизации</a:t>
            </a:r>
            <a:r>
              <a:rPr lang="ru-RU" sz="1000" dirty="0" smtClean="0"/>
              <a:t> финансирования мероприятий и обеспечения реалистичности принятых расходных обязательств.</a:t>
            </a:r>
          </a:p>
          <a:p>
            <a:pPr algn="just" hangingPunct="0"/>
            <a:r>
              <a:rPr lang="ru-RU" sz="1000" dirty="0" smtClean="0"/>
              <a:t>Дальнейшие меры по совершенствованию системы муниципальных программ округа должны учитывать необходимость взаимосвязи с разрабатываемыми программами развития Архангельской области. </a:t>
            </a:r>
          </a:p>
          <a:p>
            <a:pPr>
              <a:buNone/>
            </a:pPr>
            <a:endParaRPr lang="ru-RU" sz="900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1166843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  <p:sp>
        <p:nvSpPr>
          <p:cNvPr id="5" name="Содержимое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5292935"/>
          </a:xfrm>
        </p:spPr>
        <p:txBody>
          <a:bodyPr>
            <a:normAutofit fontScale="32500" lnSpcReduction="20000"/>
          </a:bodyPr>
          <a:lstStyle/>
          <a:p>
            <a:pPr algn="just" hangingPunct="0"/>
            <a:r>
              <a:rPr lang="ru-RU" sz="3200" dirty="0" smtClean="0"/>
              <a:t>Исполнительным органам местного самоуправления округа </a:t>
            </a:r>
            <a:r>
              <a:rPr lang="ru-RU" sz="3200" dirty="0" smtClean="0">
                <a:ln w="10541" cmpd="sng">
                  <a:noFill/>
                  <a:prstDash val="solid"/>
                </a:ln>
              </a:rPr>
              <a:t>необходимо продолжить реализацию следующих задач: </a:t>
            </a:r>
          </a:p>
          <a:p>
            <a:pPr algn="just" hangingPunct="0"/>
            <a:r>
              <a:rPr lang="ru-RU" sz="3200" dirty="0" smtClean="0"/>
              <a:t>обеспечение </a:t>
            </a:r>
            <a:r>
              <a:rPr lang="ru-RU" sz="3200" dirty="0" smtClean="0">
                <a:ln w="10541" cmpd="sng">
                  <a:noFill/>
                  <a:prstDash val="solid"/>
                </a:ln>
              </a:rPr>
              <a:t>роста налоговых и неналоговых доходов</a:t>
            </a:r>
            <a:r>
              <a:rPr lang="ru-RU" sz="3200" dirty="0" smtClean="0"/>
              <a:t> бюджета округа, в том числе за счет совершенствования налогового законодательства Архангельской области, сохранения и развития налогооблагаемой базы, улучшения качества администрирования доходов, легализации «теневой» заработной платы;</a:t>
            </a:r>
          </a:p>
          <a:p>
            <a:pPr algn="just" hangingPunct="0"/>
            <a:r>
              <a:rPr lang="ru-RU" sz="3200" dirty="0" smtClean="0">
                <a:ln w="10541" cmpd="sng">
                  <a:noFill/>
                  <a:prstDash val="solid"/>
                </a:ln>
              </a:rPr>
              <a:t>проведение ответственной бюджетной политики</a:t>
            </a:r>
            <a:r>
              <a:rPr lang="ru-RU" sz="3200" dirty="0" smtClean="0"/>
              <a:t>, в том числе за счет обеспечения эффективного и рационального использования имеющихся финансовых ресурсов, ответственного подхода к принятию новых расходных обязательств с учетом ограниченных финансовых возможностей бюджета округа;</a:t>
            </a:r>
          </a:p>
          <a:p>
            <a:pPr algn="just" hangingPunct="0"/>
            <a:r>
              <a:rPr lang="ru-RU" sz="3200" dirty="0" smtClean="0">
                <a:ln w="10541" cmpd="sng">
                  <a:noFill/>
                  <a:prstDash val="solid"/>
                </a:ln>
              </a:rPr>
              <a:t>финансовое обеспечение принятых расходных обязательств</a:t>
            </a:r>
            <a:r>
              <a:rPr lang="ru-RU" sz="3200" dirty="0" smtClean="0"/>
              <a:t> с учетом мероприятий по их оптимизации, сокращению неэффективных и необоснованных расходов бюджета округа,  концентрации имеющихся ресурсов на приоритетных направлениях социально-экономического развития округа, недопущение установления и исполнения расходных обязательств, не относящихся к полномочиям органов местного самоуправления округа;</a:t>
            </a:r>
          </a:p>
          <a:p>
            <a:pPr algn="just"/>
            <a:r>
              <a:rPr lang="ru-RU" sz="3200" dirty="0" smtClean="0">
                <a:ln w="10541" cmpd="sng">
                  <a:noFill/>
                  <a:prstDash val="solid"/>
                </a:ln>
              </a:rPr>
              <a:t>своевременное исполнение расходных обязательств</a:t>
            </a:r>
            <a:r>
              <a:rPr lang="ru-RU" sz="3200" dirty="0" smtClean="0"/>
              <a:t>, недопущение возникновения просроченной кредиторской задолженности округа по первоочередным расходам;</a:t>
            </a:r>
          </a:p>
          <a:p>
            <a:pPr algn="just"/>
            <a:r>
              <a:rPr lang="ru-RU" sz="3200" dirty="0" smtClean="0">
                <a:ln w="10541" cmpd="sng">
                  <a:noFill/>
                  <a:prstDash val="solid"/>
                </a:ln>
              </a:rPr>
              <a:t>улучшение инвестиционного климата в округе</a:t>
            </a:r>
            <a:r>
              <a:rPr lang="ru-RU" sz="3200" dirty="0" smtClean="0"/>
              <a:t>, снижения административных барьеров, развития государственно-частного партнерства, создание иных благоприятных условий для деятельности хозяйствующих субъектов;</a:t>
            </a:r>
          </a:p>
          <a:p>
            <a:pPr algn="just"/>
            <a:r>
              <a:rPr lang="ru-RU" sz="3200" dirty="0" smtClean="0">
                <a:ln w="10541" cmpd="sng">
                  <a:noFill/>
                  <a:prstDash val="solid"/>
                </a:ln>
              </a:rPr>
              <a:t>проведение взвешенной долговой политики</a:t>
            </a:r>
            <a:r>
              <a:rPr lang="ru-RU" sz="3200" dirty="0" smtClean="0"/>
              <a:t>, в том числе за счет реализации комплекса мер, направленных на обеспечение потребности округа в заемном финансировании, своевременное исполнение муниципальных долговых обязательств при минимизации расходов на их обслуживание, поддержание объема и структуры обязательств, исключающих их неисполнение;</a:t>
            </a:r>
          </a:p>
          <a:p>
            <a:pPr algn="just"/>
            <a:r>
              <a:rPr lang="ru-RU" sz="3200" dirty="0" smtClean="0"/>
              <a:t> </a:t>
            </a:r>
            <a:r>
              <a:rPr lang="ru-RU" sz="3200" dirty="0" smtClean="0">
                <a:ln w="10541" cmpd="sng">
                  <a:noFill/>
                  <a:prstDash val="solid"/>
                </a:ln>
              </a:rPr>
              <a:t>внедрение проектных принципов управления </a:t>
            </a:r>
            <a:r>
              <a:rPr lang="ru-RU" sz="3200" dirty="0" smtClean="0"/>
              <a:t>в деятельность органов местного самоуправления округа;</a:t>
            </a:r>
          </a:p>
          <a:p>
            <a:pPr algn="just"/>
            <a:r>
              <a:rPr lang="ru-RU" sz="3200" dirty="0" smtClean="0">
                <a:ln w="10541" cmpd="sng">
                  <a:noFill/>
                  <a:prstDash val="solid"/>
                </a:ln>
              </a:rPr>
              <a:t>совершенствование межбюджетных отношений</a:t>
            </a:r>
            <a:r>
              <a:rPr lang="ru-RU" sz="3200" dirty="0" smtClean="0"/>
              <a:t>, в том числе в связи с изменениями законодательства в сферах межбюджетных отношений и организации местного самоуправления; </a:t>
            </a:r>
          </a:p>
          <a:p>
            <a:pPr algn="just"/>
            <a:r>
              <a:rPr lang="ru-RU" sz="3200" dirty="0" smtClean="0">
                <a:ln w="10541" cmpd="sng">
                  <a:noFill/>
                  <a:prstDash val="solid"/>
                </a:ln>
              </a:rPr>
              <a:t>обеспечение прозрачности и открытости муниципальных финансов</a:t>
            </a:r>
            <a:r>
              <a:rPr lang="ru-RU" sz="3200" dirty="0" smtClean="0"/>
              <a:t>, в том числе за счет регулярной публикации на официальных сайтах и страницах актуальной информации, связанной с формированием и исполнением бюджета округа, представления и регулярной актуализации материалов на едином портале бюджетной системы Российской Федерации и официальном сайте для размещения информации о деятельности государственных и муниципальных учреждений;</a:t>
            </a:r>
          </a:p>
          <a:p>
            <a:pPr algn="just"/>
            <a:r>
              <a:rPr lang="ru-RU" sz="3200" dirty="0" smtClean="0">
                <a:ln w="10541" cmpd="sng">
                  <a:noFill/>
                  <a:prstDash val="solid"/>
                </a:ln>
              </a:rPr>
              <a:t>повышение эффективности процессов планирования и исполнения бюджета округа</a:t>
            </a:r>
            <a:r>
              <a:rPr lang="ru-RU" sz="3200" dirty="0" smtClean="0"/>
              <a:t>, в том числе за счет проведения мониторинга качества финансового менеджмента, совершенствования системы обоснования бюджетных ассигнований; </a:t>
            </a:r>
          </a:p>
          <a:p>
            <a:pPr algn="just"/>
            <a:r>
              <a:rPr lang="ru-RU" sz="3200" dirty="0" smtClean="0">
                <a:ln w="10541" cmpd="sng">
                  <a:noFill/>
                  <a:prstDash val="solid"/>
                </a:ln>
              </a:rPr>
              <a:t>исполнение обязательств округа по соблюдению установленных Правительством Архангельской области нормативов формирования расходов на содержание органов местного самоуправления</a:t>
            </a:r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</a:p>
          <a:p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92880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II. Приоритеты в сфере формирования доходного потенциала</a:t>
            </a:r>
          </a:p>
        </p:txBody>
      </p:sp>
      <p:sp>
        <p:nvSpPr>
          <p:cNvPr id="5" name="Содержимое 1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5650125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sz="1900" dirty="0" smtClean="0">
                <a:ln w="10541" cmpd="sng">
                  <a:noFill/>
                  <a:prstDash val="solid"/>
                </a:ln>
              </a:rPr>
              <a:t>Приоритеты налоговой политики  направлены на привлечение инвестиций в экономику округа </a:t>
            </a:r>
            <a:r>
              <a:rPr lang="ru-RU" sz="1900" dirty="0" smtClean="0"/>
              <a:t>за счет создания благоприятных условий для деятельности хозяйствующих субъектов.</a:t>
            </a:r>
          </a:p>
          <a:p>
            <a:pPr algn="just"/>
            <a:r>
              <a:rPr lang="ru-RU" sz="1900" dirty="0" smtClean="0">
                <a:ln w="10541" cmpd="sng">
                  <a:noFill/>
                  <a:prstDash val="solid"/>
                </a:ln>
              </a:rPr>
              <a:t>Налоговая политика должна быть нацелена на увеличение доходного потенциала бюджета округа</a:t>
            </a:r>
            <a:r>
              <a:rPr lang="ru-RU" sz="1900" dirty="0" smtClean="0"/>
              <a:t>, сохранение социальной и финансовой стабильности, создание условий для устойчивого социально-экономического развития округа и строиться с учетом изменений законодательства Российской Федерации при  активизации работы органов местного самоуправления округа по изысканию дополнительных источников доходов бюджета округа.</a:t>
            </a:r>
          </a:p>
          <a:p>
            <a:pPr algn="just"/>
            <a:r>
              <a:rPr lang="ru-RU" sz="1900" dirty="0" smtClean="0"/>
              <a:t>Достижению целей должны способствовать следующие </a:t>
            </a:r>
            <a:r>
              <a:rPr lang="ru-RU" sz="1900" dirty="0" smtClean="0">
                <a:ln w="10541" cmpd="sng">
                  <a:noFill/>
                  <a:prstDash val="solid"/>
                </a:ln>
              </a:rPr>
              <a:t>основные направления</a:t>
            </a:r>
            <a:r>
              <a:rPr lang="ru-RU" sz="1900" dirty="0" smtClean="0"/>
              <a:t>:</a:t>
            </a:r>
          </a:p>
          <a:p>
            <a:pPr algn="just"/>
            <a:r>
              <a:rPr lang="ru-RU" sz="1900" dirty="0" smtClean="0"/>
              <a:t>содействие </a:t>
            </a:r>
            <a:r>
              <a:rPr lang="ru-RU" sz="1900" dirty="0" smtClean="0">
                <a:ln w="10541" cmpd="sng">
                  <a:noFill/>
                  <a:prstDash val="solid"/>
                </a:ln>
              </a:rPr>
              <a:t>вовлечению граждан в предпринимательскую деятельность и сокращению неформальной занятости</a:t>
            </a:r>
            <a:r>
              <a:rPr lang="ru-RU" sz="1900" dirty="0" smtClean="0"/>
              <a:t>, в том числе путем перехода граждан на применение налога на профессиональный доход;</a:t>
            </a:r>
          </a:p>
          <a:p>
            <a:pPr algn="just"/>
            <a:r>
              <a:rPr lang="ru-RU" sz="1900" dirty="0" smtClean="0"/>
              <a:t>осуществление администраторами доходов бюджета округа </a:t>
            </a:r>
            <a:r>
              <a:rPr lang="ru-RU" sz="1900" dirty="0" smtClean="0">
                <a:ln w="10541" cmpd="sng">
                  <a:noFill/>
                  <a:prstDash val="solid"/>
                </a:ln>
              </a:rPr>
              <a:t>контроля за своевременностью и полнотой перечисления в бюджетную систему налогов и неналоговых платежей</a:t>
            </a:r>
            <a:r>
              <a:rPr lang="ru-RU" sz="1900" dirty="0" smtClean="0"/>
              <a:t>, усиление </a:t>
            </a:r>
            <a:r>
              <a:rPr lang="ru-RU" sz="1900" dirty="0" err="1" smtClean="0"/>
              <a:t>претензионно</a:t>
            </a:r>
            <a:r>
              <a:rPr lang="ru-RU" sz="1900" dirty="0" smtClean="0"/>
              <a:t>–исковой работы с неплательщиками и осуществление мер принудительного взыскания задолженности;  </a:t>
            </a:r>
          </a:p>
          <a:p>
            <a:pPr algn="just"/>
            <a:r>
              <a:rPr lang="ru-RU" sz="1900" dirty="0" smtClean="0">
                <a:ln w="10541" cmpd="sng">
                  <a:noFill/>
                  <a:prstDash val="solid"/>
                </a:ln>
              </a:rPr>
              <a:t>взаимодействие органов местного самоуправления округа с налоговыми органами и другими администраторами доходов</a:t>
            </a:r>
            <a:r>
              <a:rPr lang="ru-RU" sz="1900" dirty="0" smtClean="0"/>
              <a:t> в целях повышения качества администрирования платежей и сокращения недоимки;</a:t>
            </a:r>
          </a:p>
          <a:p>
            <a:pPr algn="just"/>
            <a:r>
              <a:rPr lang="ru-RU" sz="1900" dirty="0" smtClean="0">
                <a:ln w="10541" cmpd="sng">
                  <a:noFill/>
                  <a:prstDash val="solid"/>
                </a:ln>
              </a:rPr>
              <a:t>проведение  мероприятий по выявлению, постановке на налоговый учет и привлечению к налогообложению субъектов предпринимательской деятельности</a:t>
            </a:r>
            <a:r>
              <a:rPr lang="ru-RU" sz="1900" dirty="0" smtClean="0"/>
              <a:t>, зарегистрированных в иных субъектах Российской Федерации, имеющих имущественные объекты и рабочие места на территории округа, а также субъектов предпринимательской деятельности, использующих незаконные схемы оплаты труда и привлекающих рабочую силу без надлежащего оформления трудовых отношений; </a:t>
            </a:r>
          </a:p>
          <a:p>
            <a:pPr algn="just"/>
            <a:r>
              <a:rPr lang="ru-RU" sz="1900" dirty="0" smtClean="0">
                <a:ln w="10541" cmpd="sng">
                  <a:noFill/>
                  <a:prstDash val="solid"/>
                </a:ln>
              </a:rPr>
              <a:t>проведение ежегодной оценки эффективности налоговых расходов</a:t>
            </a:r>
            <a:r>
              <a:rPr lang="ru-RU" sz="1900" dirty="0" smtClean="0"/>
              <a:t>;        </a:t>
            </a:r>
          </a:p>
          <a:p>
            <a:pPr algn="just"/>
            <a:r>
              <a:rPr lang="ru-RU" sz="1900" dirty="0" smtClean="0">
                <a:ln w="10541" cmpd="sng">
                  <a:noFill/>
                  <a:prstDash val="solid"/>
                </a:ln>
              </a:rPr>
              <a:t>уточнение перечня объектов недвижимости</a:t>
            </a:r>
            <a:r>
              <a:rPr lang="ru-RU" sz="1900" dirty="0" smtClean="0"/>
              <a:t> для определения налоговой базы по налогу на имущество организаций на основе кадастровой стоимости в отношении административно-деловых и торговых центров, нежилых помещений, используемых для размещения офисов, торговых объектов, объектов общественного питания и бытового обслуживания;         </a:t>
            </a:r>
          </a:p>
          <a:p>
            <a:pPr algn="just"/>
            <a:r>
              <a:rPr lang="ru-RU" sz="1900" dirty="0" smtClean="0">
                <a:ln w="10541" cmpd="sng">
                  <a:noFill/>
                  <a:prstDash val="solid"/>
                </a:ln>
              </a:rPr>
              <a:t>продолжение работы </a:t>
            </a:r>
            <a:r>
              <a:rPr lang="ru-RU" sz="1900" dirty="0" smtClean="0"/>
              <a:t>органов местного самоуправления округа, </a:t>
            </a:r>
            <a:r>
              <a:rPr lang="ru-RU" sz="1900" dirty="0" smtClean="0">
                <a:ln w="10541" cmpd="sng">
                  <a:noFill/>
                  <a:prstDash val="solid"/>
                </a:ln>
              </a:rPr>
              <a:t>направленной на расширение налоговой базы по имущественным налогам путем выявления имущества и земельных участков</a:t>
            </a:r>
            <a:r>
              <a:rPr lang="ru-RU" sz="1900" dirty="0" smtClean="0"/>
              <a:t>, которые до настоящего времени не зарегистрированы или зарегистрированы с неполным отражением сведений, необходимых для исчисления налогов;</a:t>
            </a:r>
          </a:p>
          <a:p>
            <a:pPr algn="just"/>
            <a:r>
              <a:rPr lang="ru-RU" sz="1900" dirty="0" smtClean="0"/>
              <a:t>продолжение работы по </a:t>
            </a:r>
            <a:r>
              <a:rPr lang="ru-RU" sz="1800" dirty="0" smtClean="0">
                <a:ln w="10541" cmpd="sng">
                  <a:noFill/>
                  <a:prstDash val="solid"/>
                </a:ln>
              </a:rPr>
              <a:t>инвентаризации и оптимизации имущества казны округа</a:t>
            </a:r>
            <a:r>
              <a:rPr lang="ru-RU" sz="1900" dirty="0" smtClean="0"/>
              <a:t>; </a:t>
            </a:r>
          </a:p>
          <a:p>
            <a:pPr algn="just"/>
            <a:r>
              <a:rPr lang="ru-RU" sz="1900" dirty="0" smtClean="0">
                <a:ln w="10541" cmpd="sng">
                  <a:noFill/>
                  <a:prstDash val="solid"/>
                </a:ln>
              </a:rPr>
              <a:t>активизация работы по вовлечению в хозяйственный оборот или приватизации неиспользуемых объектов недвижимости и земельных участков</a:t>
            </a:r>
            <a:r>
              <a:rPr lang="ru-RU" sz="1900" dirty="0" smtClean="0"/>
              <a:t>.</a:t>
            </a:r>
          </a:p>
          <a:p>
            <a:pPr hangingPunct="0">
              <a:buNone/>
            </a:pPr>
            <a:r>
              <a:rPr lang="ru-RU" sz="2400" b="1" dirty="0" smtClean="0"/>
              <a:t> </a:t>
            </a: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928802"/>
          </a:xfrm>
        </p:spPr>
        <p:txBody>
          <a:bodyPr>
            <a:normAutofit/>
          </a:bodyPr>
          <a:lstStyle/>
          <a:p>
            <a:pPr algn="ctr" hangingPunct="0"/>
            <a:r>
              <a:rPr lang="ru-RU" sz="2400" dirty="0" smtClean="0">
                <a:solidFill>
                  <a:schemeClr val="tx1"/>
                </a:solidFill>
              </a:rPr>
              <a:t>I</a:t>
            </a:r>
            <a:r>
              <a:rPr lang="en-US" sz="2400" dirty="0" smtClean="0">
                <a:solidFill>
                  <a:schemeClr val="tx1"/>
                </a:solidFill>
              </a:rPr>
              <a:t>II</a:t>
            </a:r>
            <a:r>
              <a:rPr lang="ru-RU" sz="2400" dirty="0" smtClean="0">
                <a:solidFill>
                  <a:schemeClr val="tx1"/>
                </a:solidFill>
              </a:rPr>
              <a:t>. Приоритеты политики расходования бюджетных средств</a:t>
            </a:r>
          </a:p>
        </p:txBody>
      </p:sp>
      <p:sp>
        <p:nvSpPr>
          <p:cNvPr id="5" name="Содержимое 1"/>
          <p:cNvSpPr>
            <a:spLocks noGrp="1"/>
          </p:cNvSpPr>
          <p:nvPr>
            <p:ph idx="1"/>
          </p:nvPr>
        </p:nvSpPr>
        <p:spPr>
          <a:xfrm>
            <a:off x="395536" y="1700809"/>
            <a:ext cx="8229600" cy="4392488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pPr algn="just"/>
            <a:r>
              <a:rPr lang="ru-RU" sz="2500" dirty="0" smtClean="0">
                <a:ln w="10541" cmpd="sng">
                  <a:noFill/>
                  <a:prstDash val="solid"/>
                </a:ln>
              </a:rPr>
              <a:t>Бюджетная политика в области расходов </a:t>
            </a:r>
            <a:r>
              <a:rPr lang="ru-RU" sz="2500" dirty="0" smtClean="0"/>
              <a:t>на 2025 год и на плановый период 2026 и 2027 годов должна быть </a:t>
            </a:r>
            <a:r>
              <a:rPr lang="ru-RU" sz="2500" dirty="0" smtClean="0">
                <a:ln w="10541" cmpd="sng">
                  <a:noFill/>
                  <a:prstDash val="solid"/>
                </a:ln>
              </a:rPr>
              <a:t>направлена на достижение национальных целей и стратегических задач</a:t>
            </a:r>
            <a:r>
              <a:rPr lang="ru-RU" sz="2500" dirty="0" smtClean="0"/>
              <a:t>, установленных Указом Президента Российской Федерации </a:t>
            </a:r>
            <a:r>
              <a:rPr lang="ru-RU" sz="2500" dirty="0" smtClean="0">
                <a:ln w="10541" cmpd="sng">
                  <a:noFill/>
                  <a:prstDash val="solid"/>
                </a:ln>
              </a:rPr>
              <a:t>от 7 мая 2024 года № 309 «О национальных целях и стратегических задачах развития Российской Федерации на период до 2030 года и на перспективу да 2036 года», </a:t>
            </a:r>
            <a:r>
              <a:rPr lang="ru-RU" sz="2500" dirty="0" smtClean="0"/>
              <a:t>документами стратегического планирования округа, с приоритетным финансовым обеспечением социально-значимых расходных обязательств Архангельской области  в условиях необходимости обеспечения  сбалансированности бюджета округа. </a:t>
            </a:r>
          </a:p>
          <a:p>
            <a:pPr algn="just"/>
            <a:r>
              <a:rPr lang="ru-RU" sz="2500" dirty="0" smtClean="0">
                <a:ln w="10541" cmpd="sng">
                  <a:noFill/>
                  <a:prstDash val="solid"/>
                </a:ln>
              </a:rPr>
              <a:t>Планирование и расходование бюджетных ассигнований должно осуществляться с учетом следующих принципов: </a:t>
            </a:r>
          </a:p>
          <a:p>
            <a:pPr algn="just"/>
            <a:r>
              <a:rPr lang="ru-RU" sz="2500" dirty="0" smtClean="0">
                <a:ln w="10541" cmpd="sng">
                  <a:noFill/>
                  <a:prstDash val="solid"/>
                </a:ln>
              </a:rPr>
              <a:t>обеспечение установленных соотношений оплаты труда </a:t>
            </a:r>
            <a:r>
              <a:rPr lang="ru-RU" sz="2500" dirty="0" smtClean="0"/>
              <a:t>отдельных категорий работников согласно указам Президента Российской Федерации от 7 мая 2012 года № 597 «О мероприятиях по реализации государственной социальной политики», от 1 июня 2012 года № 761 «О Национальной стратегии действий в интересах детей на 2012 – 2017 годы» и от 28 декабря 2012 года № 1688 «О некоторых мерах по реализации государственной политики в сфере защиты детей-сирот и детей, оставшихся без попечения родителей»;</a:t>
            </a:r>
          </a:p>
          <a:p>
            <a:pPr algn="just"/>
            <a:r>
              <a:rPr lang="ru-RU" sz="2500" dirty="0" err="1" smtClean="0">
                <a:ln w="10541" cmpd="sng">
                  <a:noFill/>
                  <a:prstDash val="solid"/>
                </a:ln>
              </a:rPr>
              <a:t>п</a:t>
            </a:r>
            <a:r>
              <a:rPr lang="x-none" sz="2500" dirty="0" smtClean="0">
                <a:ln w="10541" cmpd="sng">
                  <a:noFill/>
                  <a:prstDash val="solid"/>
                </a:ln>
              </a:rPr>
              <a:t>овышение уровня минимального размера оплаты труда,</a:t>
            </a:r>
            <a:r>
              <a:rPr lang="ru-RU" sz="2500" dirty="0" smtClean="0">
                <a:ln w="10541" cmpd="sng">
                  <a:noFill/>
                  <a:prstDash val="solid"/>
                </a:ln>
              </a:rPr>
              <a:t> </a:t>
            </a:r>
            <a:r>
              <a:rPr lang="ru-RU" sz="2500" dirty="0" smtClean="0"/>
              <a:t>обеспечение индексации заработной платы работников бюджетного сектора экономики, на которых не распространяются указы Президента Российской Федерации;</a:t>
            </a:r>
          </a:p>
          <a:p>
            <a:pPr algn="just"/>
            <a:r>
              <a:rPr lang="ru-RU" sz="2500" dirty="0" smtClean="0">
                <a:ln w="10541" cmpd="sng">
                  <a:noFill/>
                  <a:prstDash val="solid"/>
                </a:ln>
              </a:rPr>
              <a:t>оптимизация расходов бюджета округа,</a:t>
            </a:r>
            <a:r>
              <a:rPr lang="ru-RU" sz="2500" dirty="0" smtClean="0"/>
              <a:t> не относящихся к первоочередным и приоритетным расходным обязательствам;</a:t>
            </a:r>
          </a:p>
          <a:p>
            <a:pPr algn="just"/>
            <a:r>
              <a:rPr lang="ru-RU" sz="2500" dirty="0" smtClean="0">
                <a:ln w="10541" cmpd="sng">
                  <a:noFill/>
                  <a:prstDash val="solid"/>
                </a:ln>
              </a:rPr>
              <a:t>повышение операционной эффективности использования бюджетных средств,</a:t>
            </a:r>
            <a:r>
              <a:rPr lang="ru-RU" sz="2500" dirty="0" smtClean="0"/>
              <a:t> в том числе за счет совершенствования процедур планирования и анализа бюджетных данных, а также совершенствования процессов внешних и внутренних коммуникаций субъектов бюджетного планирования.</a:t>
            </a:r>
          </a:p>
          <a:p>
            <a:r>
              <a:rPr lang="ru-RU" sz="2500" dirty="0" smtClean="0"/>
              <a:t> </a:t>
            </a:r>
          </a:p>
          <a:p>
            <a:pPr>
              <a:buNone/>
            </a:pPr>
            <a:r>
              <a:rPr lang="ru-RU" sz="2500" dirty="0" smtClean="0"/>
              <a:t> </a:t>
            </a:r>
          </a:p>
          <a:p>
            <a:endParaRPr lang="ru-RU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928802"/>
          </a:xfrm>
        </p:spPr>
        <p:txBody>
          <a:bodyPr>
            <a:normAutofit/>
          </a:bodyPr>
          <a:lstStyle/>
          <a:p>
            <a:pPr algn="ctr" hangingPunct="0"/>
            <a:r>
              <a:rPr lang="en-US" sz="2400" dirty="0" smtClean="0">
                <a:solidFill>
                  <a:schemeClr val="tx1"/>
                </a:solidFill>
              </a:rPr>
              <a:t>I</a:t>
            </a:r>
            <a:r>
              <a:rPr lang="ru-RU" sz="2400" dirty="0" smtClean="0">
                <a:solidFill>
                  <a:schemeClr val="tx1"/>
                </a:solidFill>
              </a:rPr>
              <a:t>V. Направления развития и совершенствования  межбюджетных отношений</a:t>
            </a:r>
          </a:p>
        </p:txBody>
      </p:sp>
      <p:sp>
        <p:nvSpPr>
          <p:cNvPr id="5" name="Содержимое 1"/>
          <p:cNvSpPr>
            <a:spLocks noGrp="1"/>
          </p:cNvSpPr>
          <p:nvPr>
            <p:ph idx="1"/>
          </p:nvPr>
        </p:nvSpPr>
        <p:spPr>
          <a:xfrm>
            <a:off x="395536" y="1700809"/>
            <a:ext cx="8229600" cy="422852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pPr algn="just"/>
            <a:r>
              <a:rPr lang="ru-RU" sz="1000" dirty="0" smtClean="0">
                <a:ln w="10541" cmpd="sng">
                  <a:noFill/>
                  <a:prstDash val="solid"/>
                </a:ln>
              </a:rPr>
              <a:t>Работа по привлечению в округ средств областного бюджета</a:t>
            </a:r>
            <a:r>
              <a:rPr lang="ru-RU" sz="1000" dirty="0" smtClean="0"/>
              <a:t>, в том числе в рамках национальных и федеральных проектов, </a:t>
            </a:r>
            <a:r>
              <a:rPr lang="ru-RU" sz="1000" dirty="0" smtClean="0">
                <a:ln w="10541" cmpd="sng">
                  <a:noFill/>
                  <a:prstDash val="solid"/>
                </a:ln>
              </a:rPr>
              <a:t>будет продолжена</a:t>
            </a:r>
            <a:r>
              <a:rPr lang="ru-RU" sz="1000" dirty="0" smtClean="0"/>
              <a:t>. При этом </a:t>
            </a:r>
            <a:r>
              <a:rPr lang="ru-RU" sz="1000" dirty="0" smtClean="0">
                <a:ln w="10541" cmpd="sng">
                  <a:noFill/>
                  <a:prstDash val="solid"/>
                </a:ln>
              </a:rPr>
              <a:t>привлечение средств областного бюджета должно происходить с учетом финансовых возможностей бюджета округа </a:t>
            </a:r>
            <a:r>
              <a:rPr lang="ru-RU" sz="1000" dirty="0" smtClean="0"/>
              <a:t>по обеспечению требуемого объема </a:t>
            </a:r>
            <a:r>
              <a:rPr lang="ru-RU" sz="1000" dirty="0" err="1" smtClean="0"/>
              <a:t>софинансирования</a:t>
            </a:r>
            <a:r>
              <a:rPr lang="ru-RU" sz="1000" dirty="0" smtClean="0"/>
              <a:t>, своевременного выполнения условий соглашений о предоставлении субсидий и иных межбюджетных трансфертов в части достижения значений результатов их использования, соблюдения графика выполнения мероприятий по проектированию, строительству, реконструкции объектов капитального строительства, обеспечения выполнения целевых показателей.</a:t>
            </a:r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6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Основные характеристики бюджета Шенкурского муниципального округа на плановый период 2026 и 2027 годы</a:t>
            </a:r>
            <a:endParaRPr lang="ru-RU" sz="26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3527" y="1916832"/>
          <a:ext cx="8532441" cy="3456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7456"/>
                <a:gridCol w="2783185"/>
                <a:gridCol w="2771800"/>
              </a:tblGrid>
              <a:tr h="924722">
                <a:tc>
                  <a:txBody>
                    <a:bodyPr/>
                    <a:lstStyle/>
                    <a:p>
                      <a:r>
                        <a:rPr lang="ru-RU" sz="2500" dirty="0" smtClean="0">
                          <a:latin typeface="Calibri" pitchFamily="34" charset="0"/>
                        </a:rPr>
                        <a:t>Характеристика \ год</a:t>
                      </a:r>
                      <a:endParaRPr lang="ru-RU" sz="2500" dirty="0">
                        <a:latin typeface="Calibri" pitchFamily="34" charset="0"/>
                      </a:endParaRPr>
                    </a:p>
                  </a:txBody>
                  <a:tcPr marL="159799" marR="159799" marT="79899" marB="798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500" dirty="0" smtClean="0">
                          <a:latin typeface="Calibri" pitchFamily="34" charset="0"/>
                        </a:rPr>
                        <a:t>2026 (руб.)</a:t>
                      </a:r>
                      <a:endParaRPr lang="ru-RU" sz="2500" dirty="0">
                        <a:latin typeface="Calibri" pitchFamily="34" charset="0"/>
                      </a:endParaRPr>
                    </a:p>
                  </a:txBody>
                  <a:tcPr marL="159799" marR="159799" marT="79899" marB="798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500" dirty="0" smtClean="0">
                          <a:latin typeface="Calibri" pitchFamily="34" charset="0"/>
                        </a:rPr>
                        <a:t>2027 (руб.)</a:t>
                      </a:r>
                      <a:endParaRPr lang="ru-RU" sz="2500" dirty="0">
                        <a:latin typeface="Calibri" pitchFamily="34" charset="0"/>
                      </a:endParaRPr>
                    </a:p>
                  </a:txBody>
                  <a:tcPr marL="159799" marR="159799" marT="79899" marB="79899"/>
                </a:tc>
              </a:tr>
              <a:tr h="843887">
                <a:tc>
                  <a:txBody>
                    <a:bodyPr/>
                    <a:lstStyle/>
                    <a:p>
                      <a:r>
                        <a:rPr lang="ru-RU" sz="2500" dirty="0" smtClean="0">
                          <a:latin typeface="Calibri" pitchFamily="34" charset="0"/>
                        </a:rPr>
                        <a:t>Доходы</a:t>
                      </a:r>
                    </a:p>
                  </a:txBody>
                  <a:tcPr marL="159799" marR="159799" marT="79899" marB="79899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Calibri" pitchFamily="34" charset="0"/>
                        </a:rPr>
                        <a:t>777 389 631, 34</a:t>
                      </a:r>
                      <a:endParaRPr lang="ru-RU" sz="2000" dirty="0">
                        <a:latin typeface="Calibri" pitchFamily="34" charset="0"/>
                      </a:endParaRPr>
                    </a:p>
                  </a:txBody>
                  <a:tcPr marL="159799" marR="159799" marT="79899" marB="79899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Calibri" pitchFamily="34" charset="0"/>
                        </a:rPr>
                        <a:t>800 444 922, 83</a:t>
                      </a:r>
                      <a:endParaRPr lang="ru-RU" sz="2000" dirty="0">
                        <a:latin typeface="Calibri" pitchFamily="34" charset="0"/>
                      </a:endParaRPr>
                    </a:p>
                  </a:txBody>
                  <a:tcPr marL="159799" marR="159799" marT="79899" marB="79899"/>
                </a:tc>
              </a:tr>
              <a:tr h="843887">
                <a:tc>
                  <a:txBody>
                    <a:bodyPr/>
                    <a:lstStyle/>
                    <a:p>
                      <a:r>
                        <a:rPr lang="ru-RU" sz="2500" dirty="0" smtClean="0">
                          <a:latin typeface="Calibri" pitchFamily="34" charset="0"/>
                        </a:rPr>
                        <a:t>Расходы</a:t>
                      </a:r>
                      <a:endParaRPr lang="ru-RU" sz="2500" dirty="0">
                        <a:latin typeface="Calibri" pitchFamily="34" charset="0"/>
                      </a:endParaRPr>
                    </a:p>
                  </a:txBody>
                  <a:tcPr marL="159799" marR="159799" marT="79899" marB="79899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Calibri" pitchFamily="34" charset="0"/>
                        </a:rPr>
                        <a:t>791 086</a:t>
                      </a:r>
                      <a:r>
                        <a:rPr lang="ru-RU" sz="2000" baseline="0" dirty="0" smtClean="0">
                          <a:latin typeface="Calibri" pitchFamily="34" charset="0"/>
                        </a:rPr>
                        <a:t> 720, 68</a:t>
                      </a:r>
                      <a:endParaRPr lang="ru-RU" sz="2000" dirty="0">
                        <a:latin typeface="Calibri" pitchFamily="34" charset="0"/>
                      </a:endParaRPr>
                    </a:p>
                  </a:txBody>
                  <a:tcPr marL="159799" marR="159799" marT="79899" marB="79899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Calibri" pitchFamily="34" charset="0"/>
                        </a:rPr>
                        <a:t>815 706 161, 82</a:t>
                      </a:r>
                      <a:endParaRPr lang="ru-RU" sz="2000" dirty="0">
                        <a:latin typeface="Calibri" pitchFamily="34" charset="0"/>
                      </a:endParaRPr>
                    </a:p>
                  </a:txBody>
                  <a:tcPr marL="159799" marR="159799" marT="79899" marB="79899"/>
                </a:tc>
              </a:tr>
              <a:tr h="843887">
                <a:tc>
                  <a:txBody>
                    <a:bodyPr/>
                    <a:lstStyle/>
                    <a:p>
                      <a:r>
                        <a:rPr lang="ru-RU" sz="2500" dirty="0" smtClean="0">
                          <a:latin typeface="Calibri" pitchFamily="34" charset="0"/>
                        </a:rPr>
                        <a:t>Дефицит</a:t>
                      </a:r>
                      <a:endParaRPr lang="ru-RU" sz="2500" dirty="0">
                        <a:latin typeface="Calibri" pitchFamily="34" charset="0"/>
                      </a:endParaRPr>
                    </a:p>
                  </a:txBody>
                  <a:tcPr marL="159799" marR="159799" marT="79899" marB="79899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Calibri" pitchFamily="34" charset="0"/>
                        </a:rPr>
                        <a:t>13 697 089, 34</a:t>
                      </a:r>
                      <a:endParaRPr lang="ru-RU" sz="2000" dirty="0">
                        <a:latin typeface="Calibri" pitchFamily="34" charset="0"/>
                      </a:endParaRPr>
                    </a:p>
                  </a:txBody>
                  <a:tcPr marL="159799" marR="159799" marT="79899" marB="79899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Calibri" pitchFamily="34" charset="0"/>
                        </a:rPr>
                        <a:t>15 261 238, 99</a:t>
                      </a:r>
                      <a:endParaRPr lang="ru-RU" sz="2000" dirty="0">
                        <a:latin typeface="Calibri" pitchFamily="34" charset="0"/>
                      </a:endParaRPr>
                    </a:p>
                  </a:txBody>
                  <a:tcPr marL="159799" marR="159799" marT="79899" marB="79899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Структура доходов бюджета Шенкурского муниципального округа на 2025 год </a:t>
            </a:r>
            <a:endParaRPr lang="ru-RU" sz="28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7" name="Содержимое 24"/>
          <p:cNvGraphicFramePr>
            <a:graphicFrameLocks noGrp="1"/>
          </p:cNvGraphicFramePr>
          <p:nvPr/>
        </p:nvGraphicFramePr>
        <p:xfrm>
          <a:off x="179512" y="1988840"/>
          <a:ext cx="4104456" cy="3756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Текст 22"/>
          <p:cNvSpPr txBox="1">
            <a:spLocks/>
          </p:cNvSpPr>
          <p:nvPr/>
        </p:nvSpPr>
        <p:spPr>
          <a:xfrm>
            <a:off x="4214813" y="1928813"/>
            <a:ext cx="4929187" cy="785812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Источники налоговых и неналоговых доходов, руб.</a:t>
            </a:r>
          </a:p>
        </p:txBody>
      </p:sp>
      <p:graphicFrame>
        <p:nvGraphicFramePr>
          <p:cNvPr id="10" name="Содержимое 25"/>
          <p:cNvGraphicFramePr>
            <a:graphicFrameLocks noGrp="1"/>
          </p:cNvGraphicFramePr>
          <p:nvPr/>
        </p:nvGraphicFramePr>
        <p:xfrm>
          <a:off x="2555776" y="2015686"/>
          <a:ext cx="6588224" cy="4842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Структура доходов и расходов </a:t>
            </a:r>
            <a:b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на 2025 год</a:t>
            </a:r>
            <a:endParaRPr lang="ru-RU" sz="32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520" y="2060848"/>
          <a:ext cx="4034728" cy="3109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7364"/>
                <a:gridCol w="2017364"/>
              </a:tblGrid>
              <a:tr h="1098122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" pitchFamily="34" charset="0"/>
                        </a:rPr>
                        <a:t>Доходы (руб.)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1297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alibri" pitchFamily="34" charset="0"/>
                        </a:rPr>
                        <a:t>Безвозмездные поступления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637 691 844, 70</a:t>
                      </a:r>
                      <a:endParaRPr lang="en-US" sz="1800" b="1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9812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alibri" pitchFamily="34" charset="0"/>
                        </a:rPr>
                        <a:t>Налоговые  и неналоговые доходы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139 496 196, 08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85725" marT="9525" marB="0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357686" y="2060848"/>
          <a:ext cx="4606802" cy="2011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3401"/>
                <a:gridCol w="2303401"/>
              </a:tblGrid>
              <a:tr h="1060867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" pitchFamily="34" charset="0"/>
                        </a:rPr>
                        <a:t>Расходы (руб.)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5022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alibri" pitchFamily="34" charset="0"/>
                        </a:rPr>
                        <a:t>Сумма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Calibri" pitchFamily="34" charset="0"/>
                        </a:rPr>
                        <a:t>787 495 234, 28</a:t>
                      </a:r>
                      <a:endParaRPr lang="ru-RU" sz="1800" b="1" dirty="0"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18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Структура доходов бюджета  Шенкурского муниципального округа</a:t>
            </a:r>
            <a:b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 на 2026 год</a:t>
            </a:r>
            <a:endParaRPr lang="ru-RU" sz="32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7" name="Содержимое 24"/>
          <p:cNvGraphicFramePr>
            <a:graphicFrameLocks noGrp="1"/>
          </p:cNvGraphicFramePr>
          <p:nvPr/>
        </p:nvGraphicFramePr>
        <p:xfrm>
          <a:off x="0" y="2132856"/>
          <a:ext cx="3960439" cy="3756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Содержимое 25"/>
          <p:cNvGraphicFramePr>
            <a:graphicFrameLocks noGrp="1"/>
          </p:cNvGraphicFramePr>
          <p:nvPr/>
        </p:nvGraphicFramePr>
        <p:xfrm>
          <a:off x="2843808" y="2015686"/>
          <a:ext cx="6300192" cy="4842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Текст 22"/>
          <p:cNvSpPr txBox="1">
            <a:spLocks/>
          </p:cNvSpPr>
          <p:nvPr/>
        </p:nvSpPr>
        <p:spPr>
          <a:xfrm>
            <a:off x="4214813" y="1928813"/>
            <a:ext cx="4929187" cy="785812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Источники налоговых и неналоговых доходов,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Структура доходов и расходов </a:t>
            </a:r>
            <a:b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на 2026 год</a:t>
            </a:r>
            <a:endParaRPr lang="ru-RU" sz="32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520" y="2060848"/>
          <a:ext cx="3888432" cy="3294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1944216"/>
              </a:tblGrid>
              <a:tr h="1098122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" pitchFamily="34" charset="0"/>
                        </a:rPr>
                        <a:t>Доходы (руб.)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098122">
                <a:tc>
                  <a:txBody>
                    <a:bodyPr/>
                    <a:lstStyle/>
                    <a:p>
                      <a:endParaRPr lang="en-US" dirty="0" smtClean="0">
                        <a:latin typeface="Calibri" pitchFamily="34" charset="0"/>
                      </a:endParaRPr>
                    </a:p>
                    <a:p>
                      <a:r>
                        <a:rPr lang="ru-RU" dirty="0" smtClean="0">
                          <a:latin typeface="Calibri" pitchFamily="34" charset="0"/>
                        </a:rPr>
                        <a:t>Безвозмездные поступления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   634 961 065,03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85725" marT="9525" marB="0" anchor="ctr"/>
                </a:tc>
              </a:tr>
              <a:tr h="109812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alibri" pitchFamily="34" charset="0"/>
                        </a:rPr>
                        <a:t>Налоговые  и неналоговые доходы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   142 428 566, 31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85725" marT="9525" marB="0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3968" y="2060848"/>
          <a:ext cx="4680520" cy="22137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260"/>
                <a:gridCol w="2340260"/>
              </a:tblGrid>
              <a:tr h="1153838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" pitchFamily="34" charset="0"/>
                        </a:rPr>
                        <a:t>Расходы (руб.)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059863">
                <a:tc>
                  <a:txBody>
                    <a:bodyPr/>
                    <a:lstStyle/>
                    <a:p>
                      <a:endParaRPr lang="ru-RU" dirty="0" smtClean="0">
                        <a:latin typeface="Calibri" pitchFamily="34" charset="0"/>
                      </a:endParaRPr>
                    </a:p>
                    <a:p>
                      <a:r>
                        <a:rPr lang="ru-RU" dirty="0" smtClean="0">
                          <a:latin typeface="Calibri" pitchFamily="34" charset="0"/>
                        </a:rPr>
                        <a:t>Сумма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i="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791 086 720, 68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Что такое бюджет?</a:t>
            </a:r>
            <a:endParaRPr lang="ru-RU" dirty="0">
              <a:ln>
                <a:solidFill>
                  <a:schemeClr val="tx1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772816"/>
            <a:ext cx="8604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Бюдже́т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— финансовый план определённого субъекта (семьи, бизнеса, организации, государства и т. д.), устанавливаемый на определённый период времени, обычно на один год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По-честному или по справедливости? Как поделят федеральный бюджет-2019 |  Экономика | Деньги | Аргументы и Факты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3212976"/>
            <a:ext cx="5400600" cy="3283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20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Структура доходов бюджета Шенкурского муниципального округа на 2027 год</a:t>
            </a:r>
            <a:endParaRPr lang="ru-RU" sz="28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7" name="Содержимое 24"/>
          <p:cNvGraphicFramePr>
            <a:graphicFrameLocks noGrp="1"/>
          </p:cNvGraphicFramePr>
          <p:nvPr/>
        </p:nvGraphicFramePr>
        <p:xfrm>
          <a:off x="0" y="2276872"/>
          <a:ext cx="3960439" cy="3756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Текст 22"/>
          <p:cNvSpPr txBox="1">
            <a:spLocks/>
          </p:cNvSpPr>
          <p:nvPr/>
        </p:nvSpPr>
        <p:spPr>
          <a:xfrm>
            <a:off x="4214813" y="1928813"/>
            <a:ext cx="4929187" cy="785812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Источники налоговых и неналоговых доходов, руб.</a:t>
            </a:r>
          </a:p>
        </p:txBody>
      </p:sp>
      <p:graphicFrame>
        <p:nvGraphicFramePr>
          <p:cNvPr id="9" name="Содержимое 25"/>
          <p:cNvGraphicFramePr>
            <a:graphicFrameLocks noGrp="1"/>
          </p:cNvGraphicFramePr>
          <p:nvPr/>
        </p:nvGraphicFramePr>
        <p:xfrm>
          <a:off x="2843808" y="2015686"/>
          <a:ext cx="6300192" cy="4842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Структура доходов и расходов </a:t>
            </a:r>
            <a:b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на 2027 год</a:t>
            </a:r>
            <a:endParaRPr lang="ru-RU" sz="32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520" y="2060848"/>
          <a:ext cx="3888432" cy="3294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1944216"/>
              </a:tblGrid>
              <a:tr h="1098122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" pitchFamily="34" charset="0"/>
                        </a:rPr>
                        <a:t>Доходы (руб.)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098122">
                <a:tc>
                  <a:txBody>
                    <a:bodyPr/>
                    <a:lstStyle/>
                    <a:p>
                      <a:endParaRPr lang="en-US" dirty="0" smtClean="0">
                        <a:latin typeface="Calibri" pitchFamily="34" charset="0"/>
                      </a:endParaRPr>
                    </a:p>
                    <a:p>
                      <a:r>
                        <a:rPr lang="ru-RU" dirty="0" smtClean="0">
                          <a:latin typeface="Calibri" pitchFamily="34" charset="0"/>
                        </a:rPr>
                        <a:t>Безвозмездные поступления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647 665 499,48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85725" marT="9525" marB="0" anchor="ctr"/>
                </a:tc>
              </a:tr>
              <a:tr h="109812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alibri" pitchFamily="34" charset="0"/>
                        </a:rPr>
                        <a:t>Налоговые  и неналоговые доходы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152 779 423, 35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85725" marT="9525" marB="0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3968" y="2060848"/>
          <a:ext cx="4680520" cy="1254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260"/>
                <a:gridCol w="2340260"/>
              </a:tblGrid>
              <a:tr h="627498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" pitchFamily="34" charset="0"/>
                        </a:rPr>
                        <a:t>Расходы (руб.)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27498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alibri" pitchFamily="34" charset="0"/>
                        </a:rPr>
                        <a:t>Сумма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Calibri" pitchFamily="34" charset="0"/>
                        </a:rPr>
                        <a:t> 815 706 161, 82</a:t>
                      </a:r>
                      <a:endParaRPr lang="ru-RU" sz="1800" b="1" dirty="0"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22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Расходы бюджета </a:t>
            </a:r>
            <a:b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Шенкурского муниципального округа </a:t>
            </a:r>
            <a:b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на 2025 год (план), в рублях</a:t>
            </a:r>
            <a:endParaRPr lang="ru-RU" sz="28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79512" y="1628800"/>
          <a:ext cx="8964488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23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Расходы бюджета </a:t>
            </a:r>
            <a:b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Шенкурского муниципального округа </a:t>
            </a:r>
            <a:b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на 2026 год (план), в рублях</a:t>
            </a:r>
            <a:endParaRPr lang="ru-RU" sz="28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79512" y="1628800"/>
          <a:ext cx="8964488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24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Расходы бюджета </a:t>
            </a:r>
            <a:b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Шенкурского муниципального округа </a:t>
            </a:r>
            <a:b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на 2027 год (план), в рублях</a:t>
            </a:r>
            <a:endParaRPr lang="ru-RU" sz="28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79512" y="1628800"/>
          <a:ext cx="8964488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25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Дефицит бюджета округа и источники его финансирования</a:t>
            </a:r>
            <a:endParaRPr lang="ru-RU" sz="32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808530"/>
            <a:ext cx="9144000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just"/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Дефицит бюджета </a:t>
            </a:r>
            <a:r>
              <a:rPr lang="ru-RU" sz="1400" dirty="0" smtClean="0"/>
              <a:t>Шенкурского муниципального округа </a:t>
            </a:r>
          </a:p>
          <a:p>
            <a:pPr lvl="0" indent="449263" algn="just"/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</a:t>
            </a:r>
            <a:r>
              <a:rPr lang="ru-RU" sz="1400" dirty="0" smtClean="0"/>
              <a:t>Доходная и расходная часть проекта бюджета сформирована   с дефицитом: </a:t>
            </a:r>
          </a:p>
          <a:p>
            <a:r>
              <a:rPr lang="ru-RU" sz="1400" dirty="0" smtClean="0"/>
              <a:t>	в 2025 году – в размере 10 307 193,50 рублей (7,39 процента от общего объема доходов бюджета без учёта безвозмездных поступлений (далее – собственные доходы);</a:t>
            </a:r>
          </a:p>
          <a:p>
            <a:r>
              <a:rPr lang="ru-RU" sz="1400" dirty="0" smtClean="0"/>
              <a:t>	в 2026 году – в размере 13 697 089,34 рублей (9,62 процента от собственных доходов);</a:t>
            </a:r>
          </a:p>
          <a:p>
            <a:r>
              <a:rPr lang="ru-RU" sz="1400" dirty="0" smtClean="0"/>
              <a:t>	в 2027 году – в размере 15 261 238,99 рублей (9,99 процента от собственных доходов). </a:t>
            </a:r>
          </a:p>
          <a:p>
            <a:pPr algn="just"/>
            <a:r>
              <a:rPr lang="ru-RU" sz="1400" dirty="0" smtClean="0"/>
              <a:t>           Согласно нормам Бюджетного кодекса Российской Федерации размер дефицита, запланированный на 2025 – 2027 годы, не превышает 10 процентов утвержденного общего годового объема доходов бюджета без учета безвозмездных поступлений.</a:t>
            </a:r>
          </a:p>
          <a:p>
            <a:pPr algn="just"/>
            <a:r>
              <a:rPr lang="ru-RU" sz="1400" dirty="0" smtClean="0"/>
              <a:t>            Источники финансирования дефицита бюджета на 2025 год и на плановый период 2026 и 2027 годов в части бюджетных и коммерческих кредитов сформированы с учетом соблюдения норм Бюджетного кодекса Российской Федерации. </a:t>
            </a:r>
          </a:p>
          <a:p>
            <a:pPr algn="just"/>
            <a:r>
              <a:rPr lang="ru-RU" sz="1400" dirty="0" smtClean="0"/>
              <a:t>            Программа муниципальных внутренних заимствований муниципального округа на 2025 год и на плановый период 2026 и 2027 годов сформирована исходя из объемов привлечения кредитов кредитных организаций для финансирования дефицита бюджета и погашения долговых обязательств,  погашения коммерческих и бюджетных кредитов в сроки, установленные контрактами и соглашениями, а также необходимости выполнения полномочий муниципального округа. </a:t>
            </a:r>
          </a:p>
          <a:p>
            <a:pPr algn="just"/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26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Муниципальный долг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700807"/>
            <a:ext cx="9144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400" dirty="0" smtClean="0"/>
              <a:t>           Ожидаемый объем муниципального внутреннего долга Шенкурского муниципального округа по состоянию на 1 января 2025 года составит 0,00 рублей. </a:t>
            </a:r>
          </a:p>
          <a:p>
            <a:r>
              <a:rPr lang="ru-RU" sz="1400" dirty="0" smtClean="0"/>
              <a:t>           С учетом запланированного привлечения и погашения долговых обязательств размер верхнего предела муниципального внутреннего долга составит:</a:t>
            </a:r>
          </a:p>
          <a:p>
            <a:r>
              <a:rPr lang="ru-RU" sz="1400" dirty="0" smtClean="0"/>
              <a:t>	на 1 января 2026 года – 0,00 рублей; </a:t>
            </a:r>
          </a:p>
          <a:p>
            <a:r>
              <a:rPr lang="ru-RU" sz="1400" dirty="0" smtClean="0"/>
              <a:t>	на 1 января 2027 года – 0,00 рублей; </a:t>
            </a:r>
          </a:p>
          <a:p>
            <a:r>
              <a:rPr lang="ru-RU" sz="1400" dirty="0" smtClean="0"/>
              <a:t>	на 1 января 2028 года – 12 000 000,00 рублей.</a:t>
            </a:r>
          </a:p>
          <a:p>
            <a:r>
              <a:rPr lang="ru-RU" sz="1400" dirty="0" smtClean="0"/>
              <a:t>            Рост объема муниципального долга обусловлен необходимостью привлечения коммерческих кредитов для их направления  на покрытие планируемого дефицита бюджета.</a:t>
            </a:r>
            <a:endParaRPr lang="ru-RU" sz="14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3824754"/>
            <a:ext cx="91440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400" dirty="0" smtClean="0"/>
              <a:t>            Отношение муниципального долга (0,00 рублей) к собственным доходам на 1 января 2026 года составит 0 процентов. Отношение объема рыночных долговых обязательств (0,00 рублей) к собственным доходам  бюджета составит 0 процента. Данные показатели находятся в допустимых пределах, установленных Бюджетным кодексом Российской Федерации. </a:t>
            </a:r>
          </a:p>
          <a:p>
            <a:r>
              <a:rPr lang="ru-RU" sz="1400" dirty="0" smtClean="0"/>
              <a:t>            Верхний предел долга по муниципальным  гарантиям муниципального округа на 1 января 2026 года, на 1 января 2027 года и на 1 января 2028 года отсутствует, так как в течение 2025 – 2027 годов предоставление муниципальных гарантий муниципального округа не планируется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Бюджет муниципального образования</a:t>
            </a:r>
            <a:endParaRPr lang="ru-RU" sz="3600" b="1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8" name="Rectangle 6"/>
          <p:cNvSpPr>
            <a:spLocks noChangeArrowheads="1"/>
          </p:cNvSpPr>
          <p:nvPr/>
        </p:nvSpPr>
        <p:spPr bwMode="auto">
          <a:xfrm>
            <a:off x="1187624" y="1772816"/>
            <a:ext cx="2303462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Доходы</a:t>
            </a:r>
            <a:endParaRPr lang="ru-RU" dirty="0"/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4499992" y="1772816"/>
            <a:ext cx="2376488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Расходы</a:t>
            </a:r>
          </a:p>
        </p:txBody>
      </p:sp>
      <p:sp>
        <p:nvSpPr>
          <p:cNvPr id="30" name="Rectangle 8"/>
          <p:cNvSpPr>
            <a:spLocks noChangeArrowheads="1"/>
          </p:cNvSpPr>
          <p:nvPr/>
        </p:nvSpPr>
        <p:spPr bwMode="auto">
          <a:xfrm>
            <a:off x="1071538" y="2643182"/>
            <a:ext cx="1582738" cy="50405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Налоговые</a:t>
            </a:r>
            <a:endParaRPr lang="ru-RU" dirty="0"/>
          </a:p>
        </p:txBody>
      </p:sp>
      <p:sp>
        <p:nvSpPr>
          <p:cNvPr id="34" name="Line 12"/>
          <p:cNvSpPr>
            <a:spLocks noChangeShapeType="1"/>
          </p:cNvSpPr>
          <p:nvPr/>
        </p:nvSpPr>
        <p:spPr bwMode="auto">
          <a:xfrm>
            <a:off x="899592" y="2060848"/>
            <a:ext cx="0" cy="25202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" name="Line 14"/>
          <p:cNvSpPr>
            <a:spLocks noChangeShapeType="1"/>
          </p:cNvSpPr>
          <p:nvPr/>
        </p:nvSpPr>
        <p:spPr bwMode="auto">
          <a:xfrm flipH="1" flipV="1">
            <a:off x="899592" y="2060848"/>
            <a:ext cx="288032" cy="1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 flipH="1" flipV="1">
            <a:off x="4211960" y="2060848"/>
            <a:ext cx="288032" cy="1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4211960" y="2060848"/>
            <a:ext cx="0" cy="41764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4500562" y="2643182"/>
            <a:ext cx="4320480" cy="122413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ru-RU" dirty="0" smtClean="0"/>
              <a:t>расходы, связанные с решением </a:t>
            </a:r>
          </a:p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ru-RU" dirty="0" smtClean="0"/>
              <a:t>вопросов местного значения, </a:t>
            </a:r>
          </a:p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ru-RU" dirty="0" smtClean="0"/>
              <a:t>установленные законодательством РФ</a:t>
            </a:r>
          </a:p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ru-RU" dirty="0" smtClean="0"/>
              <a:t>и законодательством субъекта РФ;</a:t>
            </a: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4500562" y="5715016"/>
            <a:ext cx="4320480" cy="64807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иные расходы, предусмотренные </a:t>
            </a:r>
          </a:p>
          <a:p>
            <a:pPr algn="ctr"/>
            <a:r>
              <a:rPr lang="ru-RU" dirty="0" smtClean="0"/>
              <a:t>уставом муниципального образования.</a:t>
            </a:r>
            <a:endParaRPr lang="ru-RU" dirty="0"/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4500562" y="4071942"/>
            <a:ext cx="4320480" cy="129614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ru-RU" dirty="0" smtClean="0"/>
              <a:t>расходы, связанные с осуществлением</a:t>
            </a:r>
          </a:p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отдельных государственных </a:t>
            </a:r>
          </a:p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ru-RU" dirty="0" smtClean="0"/>
              <a:t>полномочий, переданных органам </a:t>
            </a:r>
          </a:p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ru-RU" dirty="0" smtClean="0"/>
              <a:t>местного самоуправления;</a:t>
            </a: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1071538" y="3357562"/>
            <a:ext cx="1582738" cy="50405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Неналоговые</a:t>
            </a:r>
            <a:endParaRPr lang="ru-RU" dirty="0"/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1071538" y="4214818"/>
            <a:ext cx="1728192" cy="57606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Безвозмездные </a:t>
            </a:r>
          </a:p>
          <a:p>
            <a:pPr algn="ctr"/>
            <a:r>
              <a:rPr lang="ru-RU" dirty="0" smtClean="0"/>
              <a:t>поступления</a:t>
            </a:r>
            <a:endParaRPr lang="ru-RU" dirty="0"/>
          </a:p>
        </p:txBody>
      </p:sp>
      <p:sp>
        <p:nvSpPr>
          <p:cNvPr id="22" name="Line 14"/>
          <p:cNvSpPr>
            <a:spLocks noChangeShapeType="1"/>
          </p:cNvSpPr>
          <p:nvPr/>
        </p:nvSpPr>
        <p:spPr bwMode="auto">
          <a:xfrm flipH="1" flipV="1">
            <a:off x="4214810" y="4786322"/>
            <a:ext cx="288032" cy="1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" name="Line 14"/>
          <p:cNvSpPr>
            <a:spLocks noChangeShapeType="1"/>
          </p:cNvSpPr>
          <p:nvPr/>
        </p:nvSpPr>
        <p:spPr bwMode="auto">
          <a:xfrm flipH="1" flipV="1">
            <a:off x="4214810" y="3286124"/>
            <a:ext cx="288032" cy="1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" name="Line 14"/>
          <p:cNvSpPr>
            <a:spLocks noChangeShapeType="1"/>
          </p:cNvSpPr>
          <p:nvPr/>
        </p:nvSpPr>
        <p:spPr bwMode="auto">
          <a:xfrm flipH="1" flipV="1">
            <a:off x="4214810" y="6215082"/>
            <a:ext cx="288032" cy="1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" name="Line 14"/>
          <p:cNvSpPr>
            <a:spLocks noChangeShapeType="1"/>
          </p:cNvSpPr>
          <p:nvPr/>
        </p:nvSpPr>
        <p:spPr bwMode="auto">
          <a:xfrm flipH="1" flipV="1">
            <a:off x="928662" y="2928934"/>
            <a:ext cx="14401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" name="Line 14"/>
          <p:cNvSpPr>
            <a:spLocks noChangeShapeType="1"/>
          </p:cNvSpPr>
          <p:nvPr/>
        </p:nvSpPr>
        <p:spPr bwMode="auto">
          <a:xfrm flipV="1">
            <a:off x="928662" y="3643314"/>
            <a:ext cx="14401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" name="Line 14"/>
          <p:cNvSpPr>
            <a:spLocks noChangeShapeType="1"/>
          </p:cNvSpPr>
          <p:nvPr/>
        </p:nvSpPr>
        <p:spPr bwMode="auto">
          <a:xfrm flipV="1">
            <a:off x="928662" y="4572008"/>
            <a:ext cx="14401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Налоговые и неналоговые доходы</a:t>
            </a:r>
            <a:endParaRPr lang="ru-RU" sz="3600" b="1" dirty="0">
              <a:ln>
                <a:solidFill>
                  <a:schemeClr val="tx1"/>
                </a:solidFill>
              </a:ln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0" y="184482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Налоговые доходы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это поступления от уплаты налогов, установленных Налоговым кодексом Российской Федерации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0" y="299695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Неналоговые доходы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это поступления от уплаты других пошлин и сборов, установленных законодательством Российской Федерации, а также штрафов за нарушения законодательства.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Безвозмездные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поступления  </a:t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 бюджет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700808"/>
            <a:ext cx="8784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Безвозмездные поступления</a:t>
            </a:r>
            <a:r>
              <a:rPr lang="ru-RU" sz="2000" dirty="0" smtClean="0"/>
              <a:t> - это добровольные и безвозмездные поступления денежных средств, материалов, основных средств и других активов от юридических и физических лиц.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996952"/>
            <a:ext cx="9118394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Безвозмездные поступления состоят из:</a:t>
            </a:r>
          </a:p>
          <a:p>
            <a:endParaRPr lang="ru-RU" sz="2000" b="1" dirty="0" smtClean="0"/>
          </a:p>
          <a:p>
            <a:pPr>
              <a:buFontTx/>
              <a:buChar char="-"/>
            </a:pPr>
            <a:r>
              <a:rPr lang="ru-RU" sz="2000" dirty="0" smtClean="0"/>
              <a:t> Дотации от других бюджетов бюджетной системы Российской Федерации</a:t>
            </a:r>
          </a:p>
          <a:p>
            <a:endParaRPr lang="ru-RU" sz="2000" dirty="0" smtClean="0"/>
          </a:p>
          <a:p>
            <a:pPr>
              <a:buFontTx/>
              <a:buChar char="-"/>
            </a:pPr>
            <a:r>
              <a:rPr lang="ru-RU" sz="2000" dirty="0" smtClean="0"/>
              <a:t> Субсидии бюджетам бюджетной системы Российской Федерации</a:t>
            </a:r>
          </a:p>
          <a:p>
            <a:pPr>
              <a:buFontTx/>
              <a:buChar char="-"/>
            </a:pPr>
            <a:endParaRPr lang="ru-RU" sz="2000" dirty="0" smtClean="0"/>
          </a:p>
          <a:p>
            <a:pPr>
              <a:buFontTx/>
              <a:buChar char="-"/>
            </a:pPr>
            <a:r>
              <a:rPr lang="ru-RU" sz="2000" dirty="0" smtClean="0"/>
              <a:t> Субвенции бюджетам бюджетной системы Российской федерации</a:t>
            </a:r>
          </a:p>
          <a:p>
            <a:pPr>
              <a:buFontTx/>
              <a:buChar char="-"/>
            </a:pPr>
            <a:endParaRPr lang="ru-RU" sz="2000" dirty="0" smtClean="0"/>
          </a:p>
          <a:p>
            <a:pPr>
              <a:buFontTx/>
              <a:buChar char="-"/>
            </a:pPr>
            <a:r>
              <a:rPr lang="ru-RU" sz="2000" dirty="0" smtClean="0"/>
              <a:t> Иные межбюджетные трансферты</a:t>
            </a:r>
          </a:p>
          <a:p>
            <a:pPr>
              <a:buFontTx/>
              <a:buChar char="-"/>
            </a:pPr>
            <a:endParaRPr lang="ru-RU" sz="2000" dirty="0" smtClean="0"/>
          </a:p>
          <a:p>
            <a:pPr>
              <a:buFontTx/>
              <a:buChar char="-"/>
            </a:pPr>
            <a:r>
              <a:rPr lang="ru-RU" sz="2000" dirty="0" smtClean="0"/>
              <a:t> Безвозмездные поступления от юридических и физических лиц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Участники бюджетного процесса</a:t>
            </a:r>
            <a:endParaRPr lang="ru-RU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606" y="1772816"/>
            <a:ext cx="9269589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ru-RU" sz="2400" dirty="0" smtClean="0"/>
              <a:t>-</a:t>
            </a:r>
            <a:r>
              <a:rPr lang="ru-RU" sz="2400" b="1" dirty="0" smtClean="0"/>
              <a:t> </a:t>
            </a:r>
            <a:r>
              <a:rPr lang="ru-RU" sz="2400" dirty="0" smtClean="0"/>
              <a:t>Представительные органы власти;</a:t>
            </a:r>
          </a:p>
          <a:p>
            <a:pPr eaLnBrk="1" hangingPunct="1"/>
            <a:endParaRPr lang="ru-RU" sz="2400" dirty="0" smtClean="0"/>
          </a:p>
          <a:p>
            <a:pPr eaLnBrk="1" hangingPunct="1"/>
            <a:r>
              <a:rPr lang="ru-RU" sz="2400" dirty="0" smtClean="0"/>
              <a:t>- Органы местного самоуправления;</a:t>
            </a:r>
          </a:p>
          <a:p>
            <a:pPr eaLnBrk="1" hangingPunct="1"/>
            <a:endParaRPr lang="ru-RU" sz="2400" dirty="0" smtClean="0"/>
          </a:p>
          <a:p>
            <a:pPr eaLnBrk="1" hangingPunct="1"/>
            <a:r>
              <a:rPr lang="ru-RU" sz="2400" dirty="0" smtClean="0"/>
              <a:t>- Органы  муниципального финансового контроля;</a:t>
            </a:r>
          </a:p>
          <a:p>
            <a:pPr eaLnBrk="1" hangingPunct="1"/>
            <a:endParaRPr lang="ru-RU" sz="2400" dirty="0" smtClean="0"/>
          </a:p>
          <a:p>
            <a:pPr eaLnBrk="1" hangingPunct="1"/>
            <a:r>
              <a:rPr lang="ru-RU" sz="2400" dirty="0" smtClean="0"/>
              <a:t>- Главные распорядители бюджетных средств (распорядители бюджетных средств);</a:t>
            </a:r>
          </a:p>
          <a:p>
            <a:pPr eaLnBrk="1" hangingPunct="1"/>
            <a:endParaRPr lang="ru-RU" sz="2400" dirty="0" smtClean="0"/>
          </a:p>
          <a:p>
            <a:pPr eaLnBrk="1" hangingPunct="1"/>
            <a:r>
              <a:rPr lang="ru-RU" sz="2400" dirty="0" smtClean="0"/>
              <a:t>- Иные органы, на которые возложены бюджетные, налоговые и иные полномочия.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92880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Основные характеристики бюджета Шенкурского муниципального округа на 2025 год  </a:t>
            </a:r>
            <a:endParaRPr lang="ru-RU" sz="28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6" y="2285992"/>
          <a:ext cx="8564690" cy="36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2345"/>
                <a:gridCol w="4282345"/>
              </a:tblGrid>
              <a:tr h="900100">
                <a:tc>
                  <a:txBody>
                    <a:bodyPr/>
                    <a:lstStyle/>
                    <a:p>
                      <a:r>
                        <a:rPr lang="ru-RU" sz="2500" dirty="0" smtClean="0">
                          <a:latin typeface="Calibri" pitchFamily="34" charset="0"/>
                        </a:rPr>
                        <a:t>Характеристика</a:t>
                      </a:r>
                      <a:endParaRPr lang="ru-RU" sz="2500" dirty="0">
                        <a:latin typeface="Calibri" pitchFamily="34" charset="0"/>
                      </a:endParaRPr>
                    </a:p>
                  </a:txBody>
                  <a:tcPr marL="128471" marR="128471" marT="64235" marB="64235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500" dirty="0" smtClean="0">
                          <a:latin typeface="Calibri" pitchFamily="34" charset="0"/>
                        </a:rPr>
                        <a:t>Руб.</a:t>
                      </a:r>
                      <a:endParaRPr lang="ru-RU" sz="2500" dirty="0">
                        <a:latin typeface="Calibri" pitchFamily="34" charset="0"/>
                      </a:endParaRPr>
                    </a:p>
                  </a:txBody>
                  <a:tcPr marL="128471" marR="128471" marT="64235" marB="64235"/>
                </a:tc>
              </a:tr>
              <a:tr h="900100">
                <a:tc>
                  <a:txBody>
                    <a:bodyPr/>
                    <a:lstStyle/>
                    <a:p>
                      <a:r>
                        <a:rPr lang="ru-RU" sz="2500" dirty="0" smtClean="0">
                          <a:latin typeface="Calibri" pitchFamily="34" charset="0"/>
                        </a:rPr>
                        <a:t>Доходы</a:t>
                      </a:r>
                      <a:endParaRPr lang="ru-RU" sz="2500" dirty="0">
                        <a:latin typeface="Calibri" pitchFamily="34" charset="0"/>
                      </a:endParaRPr>
                    </a:p>
                  </a:txBody>
                  <a:tcPr marL="128471" marR="128471" marT="64235" marB="64235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Calibri" pitchFamily="34" charset="0"/>
                          <a:cs typeface="Times New Roman" pitchFamily="18" charset="0"/>
                        </a:rPr>
                        <a:t>777 188 040, 78</a:t>
                      </a:r>
                      <a:endParaRPr lang="ru-RU" sz="24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28471" marR="128471" marT="64235" marB="64235"/>
                </a:tc>
              </a:tr>
              <a:tr h="900100">
                <a:tc>
                  <a:txBody>
                    <a:bodyPr/>
                    <a:lstStyle/>
                    <a:p>
                      <a:r>
                        <a:rPr lang="ru-RU" sz="2500" dirty="0" smtClean="0">
                          <a:latin typeface="Calibri" pitchFamily="34" charset="0"/>
                        </a:rPr>
                        <a:t>Расходы</a:t>
                      </a:r>
                      <a:endParaRPr lang="ru-RU" sz="2500" dirty="0">
                        <a:latin typeface="Calibri" pitchFamily="34" charset="0"/>
                      </a:endParaRPr>
                    </a:p>
                  </a:txBody>
                  <a:tcPr marL="128471" marR="128471" marT="64235" marB="64235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Calibri" pitchFamily="34" charset="0"/>
                        </a:rPr>
                        <a:t>787 495 234, 28</a:t>
                      </a:r>
                      <a:endParaRPr lang="ru-RU" sz="2400" dirty="0">
                        <a:latin typeface="Calibri" pitchFamily="34" charset="0"/>
                      </a:endParaRPr>
                    </a:p>
                  </a:txBody>
                  <a:tcPr marL="128471" marR="128471" marT="64235" marB="64235"/>
                </a:tc>
              </a:tr>
              <a:tr h="900100">
                <a:tc>
                  <a:txBody>
                    <a:bodyPr/>
                    <a:lstStyle/>
                    <a:p>
                      <a:r>
                        <a:rPr lang="ru-RU" sz="2500" dirty="0" smtClean="0">
                          <a:latin typeface="Calibri" pitchFamily="34" charset="0"/>
                        </a:rPr>
                        <a:t>Дефицит</a:t>
                      </a:r>
                      <a:endParaRPr lang="ru-RU" sz="2500" dirty="0">
                        <a:latin typeface="Calibri" pitchFamily="34" charset="0"/>
                      </a:endParaRPr>
                    </a:p>
                  </a:txBody>
                  <a:tcPr marL="128471" marR="128471" marT="64235" marB="64235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Calibri" pitchFamily="34" charset="0"/>
                        </a:rPr>
                        <a:t>10 307 193, 50</a:t>
                      </a:r>
                      <a:endParaRPr lang="ru-RU" sz="2400" dirty="0">
                        <a:latin typeface="Calibri" pitchFamily="34" charset="0"/>
                      </a:endParaRPr>
                    </a:p>
                  </a:txBody>
                  <a:tcPr marL="128471" marR="128471" marT="64235" marB="6423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92880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Шенкурский муниципальный округ Архангельской области</a:t>
            </a:r>
            <a:endParaRPr lang="ru-RU" sz="28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7" name="Содержимое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Административный центр МО – г. Шенкурск.</a:t>
            </a:r>
          </a:p>
          <a:p>
            <a:r>
              <a:rPr lang="ru-RU" dirty="0" smtClean="0"/>
              <a:t>Территория МО  – 1129767 га.</a:t>
            </a:r>
          </a:p>
          <a:p>
            <a:r>
              <a:rPr lang="ru-RU" dirty="0" smtClean="0"/>
              <a:t>Наименование граничащих МО – на севере с </a:t>
            </a:r>
            <a:r>
              <a:rPr lang="ru-RU" dirty="0" err="1" smtClean="0"/>
              <a:t>Виноградовским</a:t>
            </a:r>
            <a:r>
              <a:rPr lang="ru-RU" dirty="0" smtClean="0"/>
              <a:t> и </a:t>
            </a:r>
            <a:r>
              <a:rPr lang="ru-RU" dirty="0" err="1" smtClean="0"/>
              <a:t>Плесецким</a:t>
            </a:r>
            <a:r>
              <a:rPr lang="ru-RU" dirty="0" smtClean="0"/>
              <a:t> округами, на востоке с </a:t>
            </a:r>
            <a:r>
              <a:rPr lang="ru-RU" dirty="0" err="1" smtClean="0"/>
              <a:t>Верхнетоемским</a:t>
            </a:r>
            <a:r>
              <a:rPr lang="ru-RU" dirty="0" smtClean="0"/>
              <a:t> округом, на западе – с </a:t>
            </a:r>
            <a:r>
              <a:rPr lang="ru-RU" dirty="0" err="1" smtClean="0"/>
              <a:t>Няндомским</a:t>
            </a:r>
            <a:r>
              <a:rPr lang="ru-RU" dirty="0" smtClean="0"/>
              <a:t> округом,  на юге – с Вельским районом и  </a:t>
            </a:r>
            <a:r>
              <a:rPr lang="ru-RU" dirty="0" err="1" smtClean="0"/>
              <a:t>Устьянским</a:t>
            </a:r>
            <a:r>
              <a:rPr lang="ru-RU" dirty="0" smtClean="0"/>
              <a:t> округом.</a:t>
            </a:r>
          </a:p>
          <a:p>
            <a:r>
              <a:rPr lang="ru-RU" dirty="0" smtClean="0"/>
              <a:t>Число населенных пунктов МО – 252 единицы.</a:t>
            </a:r>
          </a:p>
          <a:p>
            <a:r>
              <a:rPr lang="ru-RU" dirty="0" smtClean="0"/>
              <a:t>Численность населения МО на  01.01.2024 – 10436  человек.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14290"/>
            <a:ext cx="8229600" cy="15001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Прогноз  социально-экономического развития Шенкурского муниципального округа Архангельской области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1300" dirty="0" smtClean="0">
                <a:solidFill>
                  <a:schemeClr val="tx1"/>
                </a:solidFill>
              </a:rPr>
              <a:t>(одобрен распоряжением администрации Шенкурского муниципального округа Архангельской области от 8 ноября 2024 г. № 706-р) </a:t>
            </a: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endParaRPr lang="ru-RU" sz="28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1"/>
              </a:solidFill>
            </a:endParaRPr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idx="1"/>
          </p:nvPr>
        </p:nvGraphicFramePr>
        <p:xfrm>
          <a:off x="428596" y="1714488"/>
          <a:ext cx="4043362" cy="2071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Диаграмма 12"/>
          <p:cNvGraphicFramePr/>
          <p:nvPr/>
        </p:nvGraphicFramePr>
        <p:xfrm>
          <a:off x="214282" y="3786190"/>
          <a:ext cx="5286412" cy="2357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5143504" y="2000240"/>
          <a:ext cx="3857652" cy="119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42"/>
                <a:gridCol w="642942"/>
                <a:gridCol w="642942"/>
                <a:gridCol w="642942"/>
                <a:gridCol w="642942"/>
                <a:gridCol w="642942"/>
              </a:tblGrid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Среднесписочная</a:t>
                      </a:r>
                      <a:r>
                        <a:rPr lang="ru-RU" sz="1200" baseline="0" dirty="0" smtClean="0"/>
                        <a:t> численность работников (без субъектов МСП), человек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/>
                        <a:t>2022</a:t>
                      </a:r>
                      <a:r>
                        <a:rPr lang="ru-RU" sz="800" b="1" baseline="0" dirty="0" smtClean="0"/>
                        <a:t> </a:t>
                      </a:r>
                      <a:r>
                        <a:rPr lang="ru-RU" sz="800" b="1" dirty="0" smtClean="0"/>
                        <a:t>отчет</a:t>
                      </a:r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/>
                        <a:t>2023 отчет</a:t>
                      </a:r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/>
                        <a:t>2024 оценка</a:t>
                      </a:r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/>
                        <a:t>2025 прогноз</a:t>
                      </a:r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/>
                        <a:t>2026 прогноз</a:t>
                      </a:r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/>
                        <a:t>2027 прогноз</a:t>
                      </a:r>
                      <a:endParaRPr lang="ru-RU" sz="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1597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1555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1515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1507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1462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1417</a:t>
                      </a:r>
                      <a:endParaRPr lang="ru-RU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5143504" y="3571876"/>
          <a:ext cx="3857652" cy="1208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42"/>
                <a:gridCol w="642942"/>
                <a:gridCol w="642942"/>
                <a:gridCol w="642942"/>
                <a:gridCol w="642942"/>
                <a:gridCol w="642942"/>
              </a:tblGrid>
              <a:tr h="466724">
                <a:tc gridSpan="6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Среднемесячная заработная плата одного работника, рублей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/>
                        <a:t>2022 отчет</a:t>
                      </a:r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/>
                        <a:t>2023 отчет</a:t>
                      </a:r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/>
                        <a:t>2024 оценка</a:t>
                      </a:r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/>
                        <a:t>2025 прогноз</a:t>
                      </a:r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/>
                        <a:t>2026 прогноз</a:t>
                      </a:r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/>
                        <a:t>2027 прогноз</a:t>
                      </a:r>
                      <a:endParaRPr lang="ru-RU" sz="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46925,1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53830,3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60249,5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65310,46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69882,19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74494,41</a:t>
                      </a:r>
                      <a:endParaRPr lang="ru-RU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5143504" y="5000636"/>
          <a:ext cx="3857652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42"/>
                <a:gridCol w="642942"/>
                <a:gridCol w="642942"/>
                <a:gridCol w="642942"/>
                <a:gridCol w="642942"/>
                <a:gridCol w="642942"/>
              </a:tblGrid>
              <a:tr h="466724">
                <a:tc gridSpan="6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Фонд начисленной заработной платы работников</a:t>
                      </a:r>
                      <a:r>
                        <a:rPr lang="ru-RU" sz="1200" baseline="0" dirty="0" smtClean="0"/>
                        <a:t> организаций (без субъектов МСП), млн.рублей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/>
                        <a:t>2022</a:t>
                      </a:r>
                      <a:r>
                        <a:rPr lang="ru-RU" sz="800" b="1" baseline="0" dirty="0" smtClean="0"/>
                        <a:t> </a:t>
                      </a:r>
                      <a:r>
                        <a:rPr lang="ru-RU" sz="800" b="1" dirty="0" smtClean="0"/>
                        <a:t>отчет</a:t>
                      </a:r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/>
                        <a:t>2023 отчет</a:t>
                      </a:r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/>
                        <a:t>2024 оценка</a:t>
                      </a:r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/>
                        <a:t>2025</a:t>
                      </a:r>
                      <a:r>
                        <a:rPr lang="ru-RU" sz="800" b="1" baseline="0" dirty="0" smtClean="0"/>
                        <a:t> </a:t>
                      </a:r>
                      <a:r>
                        <a:rPr lang="ru-RU" sz="800" b="1" dirty="0" smtClean="0"/>
                        <a:t>прогноз</a:t>
                      </a:r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/>
                        <a:t>2026</a:t>
                      </a:r>
                      <a:r>
                        <a:rPr lang="ru-RU" sz="800" b="1" baseline="0" dirty="0" smtClean="0"/>
                        <a:t> </a:t>
                      </a:r>
                      <a:r>
                        <a:rPr lang="ru-RU" sz="800" b="1" dirty="0" smtClean="0"/>
                        <a:t> прогноз</a:t>
                      </a:r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/>
                        <a:t>2027 прогноз</a:t>
                      </a:r>
                      <a:endParaRPr lang="ru-RU" sz="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899,10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1004,78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1094,49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1181,11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1226,11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1266,86</a:t>
                      </a:r>
                      <a:endParaRPr lang="ru-RU" sz="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1267</TotalTime>
  <Words>1745</Words>
  <Application>Microsoft Office PowerPoint</Application>
  <PresentationFormat>Экран (4:3)</PresentationFormat>
  <Paragraphs>314</Paragraphs>
  <Slides>26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Открытая</vt:lpstr>
      <vt:lpstr>Слайд 1</vt:lpstr>
      <vt:lpstr>Что такое бюджет?</vt:lpstr>
      <vt:lpstr>Бюджет муниципального образования</vt:lpstr>
      <vt:lpstr>Налоговые и неналоговые доходы</vt:lpstr>
      <vt:lpstr>Безвозмездные поступления   в бюджет</vt:lpstr>
      <vt:lpstr>Участники бюджетного процесса</vt:lpstr>
      <vt:lpstr>Основные характеристики бюджета Шенкурского муниципального округа на 2025 год  </vt:lpstr>
      <vt:lpstr>Шенкурский муниципальный округ Архангельской области</vt:lpstr>
      <vt:lpstr>Прогноз  социально-экономического развития Шенкурского муниципального округа Архангельской области  (одобрен распоряжением администрации Шенкурского муниципального округа Архангельской области от 8 ноября 2024 г. № 706-р)  </vt:lpstr>
      <vt:lpstr>Основные направления бюджетной и налоговой политики  (утверждены постановлением администрации Шенкурского муниципального округа Архангельской области от 17 октября 2024 г. № 608-па)  </vt:lpstr>
      <vt:lpstr>.</vt:lpstr>
      <vt:lpstr>II. Приоритеты в сфере формирования доходного потенциала</vt:lpstr>
      <vt:lpstr>III. Приоритеты политики расходования бюджетных средств</vt:lpstr>
      <vt:lpstr>IV. Направления развития и совершенствования  межбюджетных отношений</vt:lpstr>
      <vt:lpstr>Основные характеристики бюджета Шенкурского муниципального округа на плановый период 2026 и 2027 годы</vt:lpstr>
      <vt:lpstr>Структура доходов бюджета Шенкурского муниципального округа на 2025 год </vt:lpstr>
      <vt:lpstr>Структура доходов и расходов  на 2025 год</vt:lpstr>
      <vt:lpstr>Структура доходов бюджета  Шенкурского муниципального округа  на 2026 год</vt:lpstr>
      <vt:lpstr>Структура доходов и расходов  на 2026 год</vt:lpstr>
      <vt:lpstr>Структура доходов бюджета Шенкурского муниципального округа на 2027 год</vt:lpstr>
      <vt:lpstr>Структура доходов и расходов  на 2027 год</vt:lpstr>
      <vt:lpstr>Расходы бюджета  Шенкурского муниципального округа  на 2025 год (план), в рублях</vt:lpstr>
      <vt:lpstr>Расходы бюджета  Шенкурского муниципального округа  на 2026 год (план), в рублях</vt:lpstr>
      <vt:lpstr>Расходы бюджета  Шенкурского муниципального округа  на 2027 год (план), в рублях</vt:lpstr>
      <vt:lpstr>Дефицит бюджета округа и источники его финансирования</vt:lpstr>
      <vt:lpstr>Муниципальный долг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Eric</dc:creator>
  <cp:lastModifiedBy>КФиЭ - Ельцов Константин Романович</cp:lastModifiedBy>
  <cp:revision>208</cp:revision>
  <dcterms:created xsi:type="dcterms:W3CDTF">2008-06-11T14:49:56Z</dcterms:created>
  <dcterms:modified xsi:type="dcterms:W3CDTF">2024-12-10T14:21:22Z</dcterms:modified>
</cp:coreProperties>
</file>