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9" r:id="rId2"/>
    <p:sldId id="260" r:id="rId3"/>
    <p:sldId id="292" r:id="rId4"/>
    <p:sldId id="296" r:id="rId5"/>
    <p:sldId id="263" r:id="rId6"/>
    <p:sldId id="290" r:id="rId7"/>
    <p:sldId id="304" r:id="rId8"/>
    <p:sldId id="264" r:id="rId9"/>
    <p:sldId id="284" r:id="rId10"/>
    <p:sldId id="297" r:id="rId11"/>
    <p:sldId id="286" r:id="rId12"/>
    <p:sldId id="298" r:id="rId13"/>
    <p:sldId id="299" r:id="rId14"/>
    <p:sldId id="300" r:id="rId15"/>
    <p:sldId id="301" r:id="rId16"/>
    <p:sldId id="302" r:id="rId17"/>
    <p:sldId id="295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2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534022309711293"/>
          <c:y val="0.29615604863068867"/>
          <c:w val="0.43703094925634312"/>
          <c:h val="0.580499152046415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8.5402553618338151E-2"/>
                  <c:y val="-8.3439261981474055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8.7495516185476879E-2"/>
                  <c:y val="-0.2363707979888240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5.3664260717410386E-2"/>
                  <c:y val="-0.25076850709826831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6.2284339457567804E-2"/>
                  <c:y val="-0.11949911743606527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0129461942257219"/>
                  <c:y val="-0.17809503058296441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2.7956255468066508E-2"/>
                  <c:y val="1.9803216560108739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7.7943385872107709E-3"/>
                  <c:y val="-6.8757590679118047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2.4186843832021E-2"/>
                  <c:y val="-3.6093875855819614E-2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1.6666666666666677E-2"/>
                  <c:y val="-0.14735808969744274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4.8008092230738819E-2"/>
                  <c:y val="-0.30657061770036276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7.2228619860017523E-2"/>
                  <c:y val="-5.7516109544905408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Министерство природных ресурсов и лесопромышленного комплекса Архангельской области</c:v>
                </c:pt>
                <c:pt idx="1">
                  <c:v>Федеральная служба  по  надзору   в  сфере природопользования</c:v>
                </c:pt>
                <c:pt idx="2">
                  <c:v>Министерство транспорта Архангельской области</c:v>
                </c:pt>
                <c:pt idx="3">
                  <c:v>Финансовое управление администрации Шенкурского муниципального округа Архангельской области</c:v>
                </c:pt>
                <c:pt idx="4">
                  <c:v>Администрация Шенкурского муниципального района Архангельской области</c:v>
                </c:pt>
                <c:pt idx="5">
                  <c:v>Контрольно-счетная комиссия Шенкурского муниципального округа Архангельской области</c:v>
                </c:pt>
                <c:pt idx="6">
                  <c:v>Федеральная налоговая служба </c:v>
                </c:pt>
                <c:pt idx="7">
                  <c:v>Министерство внутренних дел Российской Федерации</c:v>
                </c:pt>
                <c:pt idx="8">
                  <c:v>Администрация Губернатора Архангельской области и Правительства Архангельской области</c:v>
                </c:pt>
                <c:pt idx="9">
                  <c:v>Агентство по организационному обеспечению деятельности мировых судей Архангельской области</c:v>
                </c:pt>
                <c:pt idx="10">
                  <c:v>Управление образования администрации Шенкурского муниципального округа Архангельской области</c:v>
                </c:pt>
              </c:strCache>
            </c:strRef>
          </c:cat>
          <c:val>
            <c:numRef>
              <c:f>Лист1!$B$2:$B$12</c:f>
              <c:numCache>
                <c:formatCode>_-* #,##0.00\ _₽_-;\-* #,##0.00\ _₽_-;_-* "-"??\ _₽_-;_-@_-</c:formatCode>
                <c:ptCount val="11"/>
                <c:pt idx="0" formatCode="General">
                  <c:v>2742984.3299999987</c:v>
                </c:pt>
                <c:pt idx="1">
                  <c:v>167604.94</c:v>
                </c:pt>
                <c:pt idx="2">
                  <c:v>130350</c:v>
                </c:pt>
                <c:pt idx="3" formatCode="0.00">
                  <c:v>284719746.75</c:v>
                </c:pt>
                <c:pt idx="4" formatCode="0.00">
                  <c:v>705123005.79000032</c:v>
                </c:pt>
                <c:pt idx="5" formatCode="General">
                  <c:v>40000</c:v>
                </c:pt>
                <c:pt idx="6" formatCode="0.00">
                  <c:v>109040988.86</c:v>
                </c:pt>
                <c:pt idx="7" formatCode="General">
                  <c:v>1000</c:v>
                </c:pt>
                <c:pt idx="8" formatCode="General">
                  <c:v>24401.1</c:v>
                </c:pt>
                <c:pt idx="9" formatCode="General">
                  <c:v>357064.94</c:v>
                </c:pt>
                <c:pt idx="10" formatCode="General">
                  <c:v>305737591.77999979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55664501312336034"/>
          <c:y val="0"/>
          <c:w val="0.44175022041095391"/>
          <c:h val="1"/>
        </c:manualLayout>
      </c:layout>
      <c:txPr>
        <a:bodyPr/>
        <a:lstStyle/>
        <a:p>
          <a:pPr>
            <a:defRPr sz="1000" kern="0" spc="10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2445319335082929E-5"/>
          <c:y val="0.31114075714861072"/>
          <c:w val="0.43703094925634323"/>
          <c:h val="0.580499152046415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8"/>
          <c:dLbls>
            <c:dLbl>
              <c:idx val="0"/>
              <c:layout>
                <c:manualLayout>
                  <c:x val="-6.8735892388451458E-2"/>
                  <c:y val="-0.2807379241341118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7.3606736657917796E-2"/>
                  <c:y val="-0.29131472922120444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2.9669181977252837E-2"/>
                  <c:y val="-0.27324556987515108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2.6604549431321092E-2"/>
                  <c:y val="-0.20690991712394288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5.6498250218722703E-3"/>
                  <c:y val="-0.1830899334222716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2.1011811023622075E-2"/>
                  <c:y val="-0.15002347997633919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7.7941819772528436E-3"/>
                  <c:y val="-0.16615819604561016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0.11470209973753286"/>
                  <c:y val="-0.18094605819573115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1.9444444444444445E-2"/>
                  <c:y val="-0.102403964143677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6.7269685039370072E-2"/>
                  <c:y val="-0.16921078961941199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-7.6382545931758569E-2"/>
                  <c:y val="-0.2223479032420459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Министерство природных ресурсов и лесопромышленного комплекса Архангельской области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 ПОЛИТИКА</c:v>
                </c:pt>
                <c:pt idx="10">
                  <c:v>ФИЗИЧЕСКАЯ КУЛЬТУРА И СПОРТ</c:v>
                </c:pt>
              </c:strCache>
            </c:strRef>
          </c:cat>
          <c:val>
            <c:numRef>
              <c:f>Лист1!$B$2:$B$12</c:f>
              <c:numCache>
                <c:formatCode>_-* #,##0.00\ _₽_-;\-* #,##0.00\ _₽_-;_-* "-"??\ _₽_-;_-@_-</c:formatCode>
                <c:ptCount val="11"/>
                <c:pt idx="0" formatCode="General">
                  <c:v>2742984.3299999987</c:v>
                </c:pt>
                <c:pt idx="1">
                  <c:v>101619178.13</c:v>
                </c:pt>
                <c:pt idx="2">
                  <c:v>1009303.02</c:v>
                </c:pt>
                <c:pt idx="3" formatCode="0.00">
                  <c:v>8883865.0800000001</c:v>
                </c:pt>
                <c:pt idx="4" formatCode="0.00">
                  <c:v>47062031.980000004</c:v>
                </c:pt>
                <c:pt idx="5">
                  <c:v>47231028.350000001</c:v>
                </c:pt>
                <c:pt idx="6">
                  <c:v>5108040.9700000025</c:v>
                </c:pt>
                <c:pt idx="7">
                  <c:v>479711553.97999978</c:v>
                </c:pt>
                <c:pt idx="8">
                  <c:v>88948529.229999974</c:v>
                </c:pt>
                <c:pt idx="9">
                  <c:v>15500589.049999993</c:v>
                </c:pt>
                <c:pt idx="10">
                  <c:v>538783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55824978127734037"/>
          <c:y val="0"/>
          <c:w val="0.44175022041095374"/>
          <c:h val="1"/>
        </c:manualLayout>
      </c:layout>
      <c:txPr>
        <a:bodyPr/>
        <a:lstStyle/>
        <a:p>
          <a:pPr>
            <a:defRPr sz="800" kern="0" spc="10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A9A1D-B2DD-4A34-AE36-375EBCD204EA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485D7-CEDA-48C0-9957-432FAD70A1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15/04/2024</a:t>
            </a:fld>
            <a:endParaRPr lang="fr-FR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60648"/>
            <a:ext cx="5511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Подготовлено: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Финансовым управлением администрации Шенкурского муниципального округа Архангельской области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Символ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8"/>
            <a:ext cx="2304256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87824" y="2428868"/>
            <a:ext cx="59766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Шенкурского муниципального округа Архангельской области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 2023 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Доходы бюджета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за 2023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060848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НАЛОГОВЫЕ И НЕНАЛОГОВЫЕ ДОХОДЫ</a:t>
            </a:r>
          </a:p>
          <a:p>
            <a:r>
              <a:rPr lang="ru-RU" sz="1600" dirty="0" smtClean="0"/>
              <a:t>Исполнено: 122 448 946, 68 рублей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2852936"/>
            <a:ext cx="4145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БЕЗВОЗМЕЗДНЫЕ ПОСТУПЛЕНИЯ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Исполнено: 651 025 091,81 рублей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573016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Субсидии бюджетам бюджетной системы РФ (межбюджетные субсидии)</a:t>
            </a:r>
          </a:p>
          <a:p>
            <a:r>
              <a:rPr lang="ru-RU" sz="1400" dirty="0" smtClean="0"/>
              <a:t>Исполнено: 251 268 193, 96 рублей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4500570"/>
            <a:ext cx="350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Субвенции бюджетам бюджетной системы РФ</a:t>
            </a:r>
          </a:p>
          <a:p>
            <a:r>
              <a:rPr lang="ru-RU" sz="1400" dirty="0" smtClean="0"/>
              <a:t>Исполнено: 302 394 045,25 рублей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16016" y="5445224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Иные межбюджетные трансферты</a:t>
            </a:r>
          </a:p>
          <a:p>
            <a:r>
              <a:rPr lang="ru-RU" sz="1400" dirty="0" smtClean="0"/>
              <a:t>Исполнено: 31 218 224,32 рублей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9512" y="1628800"/>
            <a:ext cx="109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Доходы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-214346" y="2571744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57158" y="314324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57158" y="235743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2867255" y="4562240"/>
            <a:ext cx="2591148" cy="38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780721" y="3921572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160010" y="4488136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0" y="3933056"/>
            <a:ext cx="4000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Возврат остатков субсидий, субвенций и иных межбюджетных трансфертов, имеющих целевое назначение, прошлых лет</a:t>
            </a:r>
            <a:endParaRPr lang="ru-RU" sz="1400" dirty="0" smtClean="0"/>
          </a:p>
          <a:p>
            <a:r>
              <a:rPr lang="ru-RU" sz="1400" dirty="0" smtClean="0"/>
              <a:t>Исполнено: -15 958 309,91 рублей</a:t>
            </a:r>
            <a:endParaRPr lang="ru-RU" sz="14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812471" y="4855022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187369" y="5742584"/>
            <a:ext cx="360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«Отраслевая» структура расходов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2023 год (рублей)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556792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2023 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1628800"/>
            <a:ext cx="41310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ОБЩЕГОСУДАРСТВЕННЫЕ ВОПРОСЫ</a:t>
            </a:r>
          </a:p>
          <a:p>
            <a:r>
              <a:rPr lang="ru-RU" sz="1600" dirty="0" smtClean="0"/>
              <a:t>Запланировано: 101 619 178, 13рублей</a:t>
            </a:r>
            <a:br>
              <a:rPr lang="ru-RU" sz="1600" dirty="0" smtClean="0"/>
            </a:br>
            <a:r>
              <a:rPr lang="ru-RU" sz="1600" dirty="0" smtClean="0"/>
              <a:t>Исполнено: 95 873 373, 60 рублей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2420888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Функционирование высшего должностного лица субъекта РФ и муниципального образования</a:t>
            </a:r>
          </a:p>
          <a:p>
            <a:r>
              <a:rPr lang="ru-RU" sz="1400" dirty="0" smtClean="0"/>
              <a:t>Запланировано: 2 019 450, 83 рублей</a:t>
            </a:r>
            <a:br>
              <a:rPr lang="ru-RU" sz="1400" dirty="0" smtClean="0"/>
            </a:br>
            <a:r>
              <a:rPr lang="ru-RU" sz="1400" dirty="0" smtClean="0"/>
              <a:t>Исполнено: 2 019 450, 82 рублей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284984"/>
            <a:ext cx="471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</a:r>
          </a:p>
          <a:p>
            <a:r>
              <a:rPr lang="ru-RU" sz="1400" dirty="0" smtClean="0"/>
              <a:t>Запланировано: 2 656 571, 08 рублей</a:t>
            </a:r>
            <a:br>
              <a:rPr lang="ru-RU" sz="1400" dirty="0" smtClean="0"/>
            </a:br>
            <a:r>
              <a:rPr lang="ru-RU" sz="1400" dirty="0" smtClean="0"/>
              <a:t>Исполнено: 2 651 345, 14 рублей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4008" y="2420888"/>
            <a:ext cx="4499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Функционирование Правительства РФ, высших исполнительных органов государственной  власти субъектов РФ, местных администраций </a:t>
            </a:r>
          </a:p>
          <a:p>
            <a:r>
              <a:rPr lang="ru-RU" sz="1400" dirty="0" smtClean="0"/>
              <a:t>Запланировано: 75 396 620, 31 рублей</a:t>
            </a:r>
            <a:br>
              <a:rPr lang="ru-RU" sz="1400" dirty="0" smtClean="0"/>
            </a:br>
            <a:r>
              <a:rPr lang="ru-RU" sz="1400" dirty="0" smtClean="0"/>
              <a:t>Исполнено: 73 777 067, 36 рублей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3501008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Судебная система</a:t>
            </a:r>
            <a:r>
              <a:rPr lang="ru-RU" sz="1400" dirty="0" smtClean="0"/>
              <a:t> </a:t>
            </a:r>
          </a:p>
          <a:p>
            <a:r>
              <a:rPr lang="ru-RU" sz="1400" dirty="0" smtClean="0"/>
              <a:t>Запланировано: 5 609, 69 рублей </a:t>
            </a:r>
            <a:br>
              <a:rPr lang="ru-RU" sz="1400" dirty="0" smtClean="0"/>
            </a:br>
            <a:r>
              <a:rPr lang="ru-RU" sz="1400" dirty="0" smtClean="0"/>
              <a:t>Исполнено: - рублей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644008" y="4149080"/>
            <a:ext cx="4499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Обеспечение деятельности финансовых, налоговых и таможенных органов и органов финансового (финансово-бюджетного) надзора</a:t>
            </a:r>
          </a:p>
          <a:p>
            <a:r>
              <a:rPr lang="ru-RU" sz="1400" dirty="0" smtClean="0"/>
              <a:t>Запланировано: 13 341 361, 72 рублей</a:t>
            </a:r>
            <a:br>
              <a:rPr lang="ru-RU" sz="1400" dirty="0" smtClean="0"/>
            </a:br>
            <a:r>
              <a:rPr lang="ru-RU" sz="1400" dirty="0" smtClean="0"/>
              <a:t>Исполнено: 13 047 854, 43 рублей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653136"/>
            <a:ext cx="3707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Резервные фонды</a:t>
            </a:r>
          </a:p>
          <a:p>
            <a:r>
              <a:rPr lang="ru-RU" sz="1400" dirty="0" smtClean="0"/>
              <a:t>Запланировано: 29 366, 92 рублей  </a:t>
            </a:r>
            <a:br>
              <a:rPr lang="ru-RU" sz="1400" dirty="0" smtClean="0"/>
            </a:br>
            <a:r>
              <a:rPr lang="ru-RU" sz="1400" dirty="0" smtClean="0"/>
              <a:t>Исполнено: - рублей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644008" y="5301208"/>
            <a:ext cx="4499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общегосударственные вопросы </a:t>
            </a:r>
            <a:r>
              <a:rPr lang="ru-RU" sz="1400" dirty="0" smtClean="0"/>
              <a:t>Запланировано: 8 170 197, 58 рублей</a:t>
            </a:r>
            <a:br>
              <a:rPr lang="ru-RU" sz="1400" dirty="0" smtClean="0"/>
            </a:br>
            <a:r>
              <a:rPr lang="ru-RU" sz="1400" dirty="0" smtClean="0"/>
              <a:t>Исполнено: 4 377 655, 85 рублей</a:t>
            </a:r>
            <a:endParaRPr lang="ru-RU" sz="14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572000" y="2420888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283968" y="28529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283968" y="357301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987824" y="4797152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572000" y="27089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572000" y="38610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572000" y="45091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572000" y="544522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2023 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772816"/>
            <a:ext cx="3077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НАЦИОНАЛЬНАЯ ОБОРОНА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132856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Мобилизационная и вневойсковая подготовка </a:t>
            </a:r>
            <a:r>
              <a:rPr lang="ru-RU" sz="1400" dirty="0" smtClean="0"/>
              <a:t>Запланировано: 1 009 303,02 рублей</a:t>
            </a:r>
            <a:br>
              <a:rPr lang="ru-RU" sz="1400" dirty="0" smtClean="0"/>
            </a:br>
            <a:r>
              <a:rPr lang="ru-RU" sz="1400" dirty="0" smtClean="0"/>
              <a:t>Исполнено: 1 009 215, 02 рублей</a:t>
            </a:r>
            <a:endParaRPr lang="ru-RU" sz="14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179512" y="20608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79512" y="26369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9512" y="3573016"/>
            <a:ext cx="471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НАЦИОНАЛЬНАЯ БЕЗОПАСНОСТЬ И ПРАВООХРАНИТЕЛЬНАЯ ДЕЯТЕЛЬНОСТЬ</a:t>
            </a:r>
            <a:endParaRPr lang="ru-RU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4221088"/>
            <a:ext cx="32403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Защита населения и территории от чрезвычайных ситуаций природного и техногенного характера, пожарная безопасность</a:t>
            </a:r>
          </a:p>
          <a:p>
            <a:r>
              <a:rPr lang="ru-RU" sz="1400" dirty="0" smtClean="0"/>
              <a:t>Запланировано: 8 883 865,08 рублей</a:t>
            </a:r>
            <a:br>
              <a:rPr lang="ru-RU" sz="1400" dirty="0" smtClean="0"/>
            </a:br>
            <a:r>
              <a:rPr lang="ru-RU" sz="1400" dirty="0" smtClean="0"/>
              <a:t>Исполнено: 8 883 865,08  рублей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895527" y="2996952"/>
            <a:ext cx="3236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ОХРАНА ОКРУЖАЮЩЕЙ СРЕДЫ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5148064" y="3861048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вопросы в области охраны окружающей среды</a:t>
            </a:r>
          </a:p>
          <a:p>
            <a:r>
              <a:rPr lang="ru-RU" sz="1400" dirty="0" smtClean="0"/>
              <a:t>Запланировано: 5 108 040,97 рублей</a:t>
            </a:r>
            <a:br>
              <a:rPr lang="ru-RU" sz="1400" dirty="0" smtClean="0"/>
            </a:br>
            <a:r>
              <a:rPr lang="ru-RU" sz="1400" dirty="0" smtClean="0"/>
              <a:t>Исполнено: 4 234 478,43 рублей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283968" y="1772816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КУЛЬТУРА, КИНЕМАТОГРАФИЯ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16016" y="2060848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Культура </a:t>
            </a:r>
          </a:p>
          <a:p>
            <a:r>
              <a:rPr lang="ru-RU" sz="1400" dirty="0" smtClean="0"/>
              <a:t>Запланировано: 88 948 529,23 рублей </a:t>
            </a:r>
            <a:br>
              <a:rPr lang="ru-RU" sz="1400" dirty="0" smtClean="0"/>
            </a:br>
            <a:r>
              <a:rPr lang="ru-RU" sz="1400" dirty="0" smtClean="0"/>
              <a:t>Исполнено: 88 948 529,23 рублей </a:t>
            </a:r>
            <a:endParaRPr lang="ru-RU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3779912" y="5229200"/>
            <a:ext cx="3718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ФИЗИЧЕСКАЯ КУЛЬТУРА И СПОРТ</a:t>
            </a:r>
            <a:endParaRPr lang="ru-RU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4283968" y="5589240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Массовый спорт </a:t>
            </a:r>
          </a:p>
          <a:p>
            <a:r>
              <a:rPr lang="ru-RU" sz="1400" dirty="0" smtClean="0"/>
              <a:t>Запланировано: 538 783,00 рублей </a:t>
            </a:r>
            <a:br>
              <a:rPr lang="ru-RU" sz="1400" dirty="0" smtClean="0"/>
            </a:br>
            <a:r>
              <a:rPr lang="ru-RU" sz="1400" dirty="0" smtClean="0"/>
              <a:t>Исполнено: 538 783,00 рублей</a:t>
            </a:r>
            <a:endParaRPr lang="ru-RU" sz="14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323528" y="414908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23528" y="472514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572000" y="206084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572000" y="26369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5076056" y="357301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076056" y="4149080"/>
            <a:ext cx="161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139952" y="551723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39952" y="6093296"/>
            <a:ext cx="161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2023 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772816"/>
            <a:ext cx="38295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НАЦИОНАЛЬНАЯ ЭКОНОМИКА</a:t>
            </a:r>
          </a:p>
          <a:p>
            <a:r>
              <a:rPr lang="ru-RU" sz="1600" dirty="0" smtClean="0"/>
              <a:t>Запланировано: 47 062 031,98 рублей</a:t>
            </a:r>
            <a:br>
              <a:rPr lang="ru-RU" sz="1600" dirty="0" smtClean="0"/>
            </a:br>
            <a:r>
              <a:rPr lang="ru-RU" sz="1600" dirty="0" smtClean="0"/>
              <a:t>Исполнено: 43 498 658,33 рублей</a:t>
            </a:r>
          </a:p>
          <a:p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67544" y="2564904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67544" y="314096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3568" y="2708920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Транспорт</a:t>
            </a:r>
          </a:p>
          <a:p>
            <a:r>
              <a:rPr lang="ru-RU" sz="1400" dirty="0" smtClean="0"/>
              <a:t>Запланировано: 5 404 667,77 рублей</a:t>
            </a:r>
            <a:br>
              <a:rPr lang="ru-RU" sz="1400" dirty="0" smtClean="0"/>
            </a:br>
            <a:r>
              <a:rPr lang="ru-RU" sz="1400" dirty="0" smtClean="0"/>
              <a:t>Исполнено: 5 391 883,62 рублей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683568" y="350100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Дорожное хозяйство (дорожные фонды)</a:t>
            </a:r>
          </a:p>
          <a:p>
            <a:r>
              <a:rPr lang="ru-RU" sz="1400" dirty="0" smtClean="0"/>
              <a:t>Запланировано: 40 076 364,21 рублей </a:t>
            </a:r>
            <a:br>
              <a:rPr lang="ru-RU" sz="1400" dirty="0" smtClean="0"/>
            </a:br>
            <a:r>
              <a:rPr lang="ru-RU" sz="1400" dirty="0" smtClean="0"/>
              <a:t>Исполнено: 36 525 774,71 рублей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83568" y="4509120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вопросы в области национальной экономики</a:t>
            </a:r>
          </a:p>
          <a:p>
            <a:r>
              <a:rPr lang="ru-RU" sz="1400" dirty="0" smtClean="0"/>
              <a:t>Запланировано: 1 581 000,00 рублей </a:t>
            </a:r>
            <a:br>
              <a:rPr lang="ru-RU" sz="1400" dirty="0" smtClean="0"/>
            </a:br>
            <a:r>
              <a:rPr lang="ru-RU" sz="1400" dirty="0" smtClean="0"/>
              <a:t>Исполнено 1 581 000,00 рублей</a:t>
            </a:r>
            <a:endParaRPr lang="ru-RU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067944" y="1772816"/>
            <a:ext cx="45286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/>
              <a:t>ЖИЛИЩНО-КОММУНАЛЬНОЕ ХОЗЯЙСТВО</a:t>
            </a:r>
          </a:p>
          <a:p>
            <a:r>
              <a:rPr lang="ru-RU" sz="1600" dirty="0" smtClean="0"/>
              <a:t>Запланировано: 47 062 031,98 рублей </a:t>
            </a:r>
            <a:br>
              <a:rPr lang="ru-RU" sz="1600" dirty="0" smtClean="0"/>
            </a:br>
            <a:r>
              <a:rPr lang="ru-RU" sz="1600" dirty="0" smtClean="0"/>
              <a:t>Исполнено: 43 498 658,33 рублей</a:t>
            </a:r>
          </a:p>
          <a:p>
            <a:endParaRPr lang="ru-RU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0" y="2708920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Жилищное хозяйство</a:t>
            </a:r>
          </a:p>
          <a:p>
            <a:r>
              <a:rPr lang="ru-RU" sz="1400" dirty="0" smtClean="0"/>
              <a:t>Запланировано: 5 003 780,00 рублей </a:t>
            </a:r>
            <a:br>
              <a:rPr lang="ru-RU" sz="1400" dirty="0" smtClean="0"/>
            </a:br>
            <a:r>
              <a:rPr lang="ru-RU" sz="1400" dirty="0" smtClean="0"/>
              <a:t>Исполнено: 3 128 473,72 рублей</a:t>
            </a:r>
            <a:endParaRPr lang="ru-RU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4572000" y="3573016"/>
            <a:ext cx="3528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Коммунальное хозяйство</a:t>
            </a:r>
          </a:p>
          <a:p>
            <a:r>
              <a:rPr lang="ru-RU" sz="1400" dirty="0" smtClean="0"/>
              <a:t>Запланировано: 23 745 746,18 рублей </a:t>
            </a:r>
            <a:br>
              <a:rPr lang="ru-RU" sz="1400" dirty="0" smtClean="0"/>
            </a:br>
            <a:r>
              <a:rPr lang="ru-RU" sz="1400" dirty="0" smtClean="0"/>
              <a:t>Исполнено: 23 394 785,43 рублей</a:t>
            </a:r>
            <a:endParaRPr lang="ru-RU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0" y="450912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Благоустройство</a:t>
            </a:r>
          </a:p>
          <a:p>
            <a:r>
              <a:rPr lang="ru-RU" sz="1400" dirty="0" smtClean="0"/>
              <a:t>Запланировано: 18 481 502,17 рублей </a:t>
            </a:r>
            <a:br>
              <a:rPr lang="ru-RU" sz="1400" dirty="0" smtClean="0"/>
            </a:br>
            <a:r>
              <a:rPr lang="ru-RU" sz="1400" dirty="0" smtClean="0"/>
              <a:t>Исполнено: 16 143 836,72 рублей</a:t>
            </a:r>
            <a:endParaRPr lang="ru-RU" sz="1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67544" y="400506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67544" y="47971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355976" y="2564904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355976" y="306896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355976" y="38610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355976" y="47971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2023 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1772816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СОЦИАЛЬНАЯ  ПОЛИТИКА</a:t>
            </a:r>
          </a:p>
          <a:p>
            <a:r>
              <a:rPr lang="ru-RU" sz="1600" dirty="0" smtClean="0"/>
              <a:t>Запланировано: 15 500 589,05 рублей </a:t>
            </a:r>
            <a:br>
              <a:rPr lang="ru-RU" sz="1600" dirty="0" smtClean="0"/>
            </a:br>
            <a:r>
              <a:rPr lang="ru-RU" sz="1600" dirty="0" smtClean="0"/>
              <a:t>Исполнено: 15 419 491,96 рублей</a:t>
            </a:r>
          </a:p>
          <a:p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2627784" y="2564904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627784" y="314096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43808" y="2708920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Пенсионное обеспечение</a:t>
            </a:r>
          </a:p>
          <a:p>
            <a:r>
              <a:rPr lang="ru-RU" sz="1400" dirty="0" smtClean="0"/>
              <a:t>Запланировано: 319 381,44 рублей </a:t>
            </a:r>
            <a:br>
              <a:rPr lang="ru-RU" sz="1400" dirty="0" smtClean="0"/>
            </a:br>
            <a:r>
              <a:rPr lang="ru-RU" sz="1400" dirty="0" smtClean="0"/>
              <a:t>Исполнено: 314 784,35 рублей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43808" y="3501008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Социальное обеспечение населения</a:t>
            </a:r>
          </a:p>
          <a:p>
            <a:r>
              <a:rPr lang="ru-RU" sz="1400" dirty="0" smtClean="0"/>
              <a:t>Запланировано: 180 000,00 рублей </a:t>
            </a:r>
            <a:br>
              <a:rPr lang="ru-RU" sz="1400" dirty="0" smtClean="0"/>
            </a:br>
            <a:r>
              <a:rPr lang="ru-RU" sz="1400" dirty="0" smtClean="0"/>
              <a:t>Исполнено:  103 500,00 рублей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843808" y="450912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Охрана семьи и детства</a:t>
            </a:r>
          </a:p>
          <a:p>
            <a:r>
              <a:rPr lang="ru-RU" sz="1400" dirty="0" smtClean="0"/>
              <a:t>Запланировано: 15 001 207,61 рублей </a:t>
            </a:r>
            <a:br>
              <a:rPr lang="ru-RU" sz="1400" dirty="0" smtClean="0"/>
            </a:br>
            <a:r>
              <a:rPr lang="ru-RU" sz="1400" dirty="0" smtClean="0"/>
              <a:t>Исполнено: 15 001 207,61 рублей</a:t>
            </a:r>
            <a:endParaRPr lang="ru-RU" sz="1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2627784" y="400506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627784" y="47971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2023 </a:t>
            </a:r>
            <a:r>
              <a:rPr lang="ru-RU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год</a:t>
            </a:r>
            <a:endParaRPr lang="ru-RU" sz="2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1772816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ОБРАЗОВАНИЕ</a:t>
            </a:r>
          </a:p>
          <a:p>
            <a:r>
              <a:rPr lang="ru-RU" sz="1600" dirty="0" smtClean="0"/>
              <a:t>Запланировано: 479 711 553,98 рублей </a:t>
            </a:r>
            <a:br>
              <a:rPr lang="ru-RU" sz="1600" dirty="0" smtClean="0"/>
            </a:br>
            <a:r>
              <a:rPr lang="ru-RU" sz="1600" dirty="0" smtClean="0"/>
              <a:t>Исполнено: 479 358 265,85 рублей</a:t>
            </a:r>
          </a:p>
          <a:p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355976" y="2708920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95536" y="2780928"/>
            <a:ext cx="3672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Дошкольное образование</a:t>
            </a:r>
          </a:p>
          <a:p>
            <a:r>
              <a:rPr lang="ru-RU" sz="1400" dirty="0" smtClean="0"/>
              <a:t>Запланировано: 140 425 806,00 рублей </a:t>
            </a:r>
            <a:br>
              <a:rPr lang="ru-RU" sz="1400" dirty="0" smtClean="0"/>
            </a:br>
            <a:r>
              <a:rPr lang="ru-RU" sz="1400" dirty="0" smtClean="0"/>
              <a:t>Исполнено: 140 425 806,00 рублей</a:t>
            </a:r>
            <a:endParaRPr lang="ru-RU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95536" y="3573016"/>
            <a:ext cx="3528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Общее образование</a:t>
            </a:r>
          </a:p>
          <a:p>
            <a:r>
              <a:rPr lang="ru-RU" sz="1400" dirty="0" smtClean="0"/>
              <a:t>Запланировано: 284 470 743,77 рублей </a:t>
            </a:r>
            <a:br>
              <a:rPr lang="ru-RU" sz="1400" dirty="0" smtClean="0"/>
            </a:br>
            <a:r>
              <a:rPr lang="ru-RU" sz="1400" dirty="0" smtClean="0"/>
              <a:t>Исполнено: 284 470 743,77 рублей</a:t>
            </a:r>
            <a:endParaRPr lang="ru-R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395536" y="4365104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Дополнительное образование детей</a:t>
            </a:r>
          </a:p>
          <a:p>
            <a:r>
              <a:rPr lang="ru-RU" sz="1400" dirty="0" smtClean="0"/>
              <a:t>Запланировано: 44 101 112,64 рублей </a:t>
            </a:r>
            <a:br>
              <a:rPr lang="ru-RU" sz="1400" dirty="0" smtClean="0"/>
            </a:br>
            <a:r>
              <a:rPr lang="ru-RU" sz="1400" dirty="0" smtClean="0"/>
              <a:t>Исполнено: 43 920 198,64 рублей</a:t>
            </a:r>
            <a:endParaRPr lang="ru-RU" sz="14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3923928" y="306896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851920" y="393305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32040" y="3861048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Молодежная политика </a:t>
            </a:r>
          </a:p>
          <a:p>
            <a:r>
              <a:rPr lang="ru-RU" sz="1400" dirty="0" smtClean="0"/>
              <a:t>Запланировано: 550 722,00 рублей </a:t>
            </a:r>
            <a:br>
              <a:rPr lang="ru-RU" sz="1400" dirty="0" smtClean="0"/>
            </a:br>
            <a:r>
              <a:rPr lang="ru-RU" sz="1400" dirty="0" smtClean="0"/>
              <a:t>Исполнено: 550 722,00 рублей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932040" y="2708920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вопросы в области образования </a:t>
            </a:r>
          </a:p>
          <a:p>
            <a:r>
              <a:rPr lang="ru-RU" sz="1400" dirty="0" smtClean="0"/>
              <a:t>Запланировано: 10 163 169,57 рублей </a:t>
            </a:r>
            <a:br>
              <a:rPr lang="ru-RU" sz="1400" dirty="0" smtClean="0"/>
            </a:br>
            <a:r>
              <a:rPr lang="ru-RU" sz="1400" dirty="0" smtClean="0"/>
              <a:t>Исполнено: 9 990 795,44 рублей</a:t>
            </a:r>
            <a:endParaRPr lang="ru-RU" sz="1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355976" y="314096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355976" y="407707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851920" y="465313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Результат исполнения бюджета и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муниципальный долг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347139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/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Бюджет </a:t>
            </a:r>
            <a:r>
              <a:rPr lang="ru-RU" sz="1400" dirty="0" smtClean="0"/>
              <a:t>муниципального образования Шенкурский муниципальный округ за  2023 год</a:t>
            </a:r>
          </a:p>
          <a:p>
            <a:pPr lvl="0" indent="449263"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49263" algn="just" eaLnBrk="0" hangingPunct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Исполнен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</a:t>
            </a: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фицитом  в размере </a:t>
            </a: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6 957 717, 88 рублей</a:t>
            </a:r>
            <a:r>
              <a:rPr lang="ru-RU" sz="1400" b="1" dirty="0" smtClean="0">
                <a:solidFill>
                  <a:srgbClr val="000000"/>
                </a:solidFill>
                <a:latin typeface="Arial Cyr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Муниципальный долг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Размер муниципального внутреннего долга на 01 января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2024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 составил 0,00  рублей.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Долг по муниципальным  гарантиям  на 1 января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2024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отсутствует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1400" b="1" dirty="0" smtClean="0"/>
              <a:t>          Просроченная кредиторская задолженность</a:t>
            </a:r>
          </a:p>
          <a:p>
            <a:r>
              <a:rPr lang="ru-RU" sz="1400" dirty="0" smtClean="0"/>
              <a:t>          По состоянию на 01 января </a:t>
            </a:r>
            <a:r>
              <a:rPr lang="ru-RU" sz="1400" dirty="0" smtClean="0"/>
              <a:t>2024 </a:t>
            </a:r>
            <a:r>
              <a:rPr lang="ru-RU" sz="1400" dirty="0" smtClean="0"/>
              <a:t>года просроченная кредиторская задолженность отсутствует.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Что такое бюджет?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Бюдже́т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финансовый план определённого субъекта (семьи, бизнеса, организации, государства и т. д.), устанавливаемый на определённый период времени, обычно на один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По-честному или по справедливости? Как поделят федеральный бюджет-2019 |  Экономика | Деньги | Аргументы и Факт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12976"/>
            <a:ext cx="5400600" cy="3283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Бюджет муниципального образования</a:t>
            </a:r>
            <a:endParaRPr lang="ru-RU" sz="3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187624" y="1772816"/>
            <a:ext cx="23034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499992" y="1772816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Расходы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071538" y="264318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Налоговые</a:t>
            </a:r>
            <a:endParaRPr lang="ru-RU" dirty="0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99592" y="2060848"/>
            <a:ext cx="0" cy="2520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H="1" flipV="1">
            <a:off x="899592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4211960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211960" y="2060848"/>
            <a:ext cx="0" cy="41764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500562" y="2643182"/>
            <a:ext cx="4320480" cy="12241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решением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вопросов местного значения,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установленные законодательством РФ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 законодательством субъекта РФ;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500562" y="5715016"/>
            <a:ext cx="4320480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иные расходы, предусмотренные </a:t>
            </a:r>
          </a:p>
          <a:p>
            <a:pPr algn="ctr"/>
            <a:r>
              <a:rPr lang="ru-RU" dirty="0" smtClean="0"/>
              <a:t>уставом муниципального образования.</a:t>
            </a:r>
            <a:endParaRPr lang="ru-RU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500562" y="4071942"/>
            <a:ext cx="4320480" cy="12961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осуществлением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отдельных государственных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полномочий, переданных органам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местного самоуправления;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071538" y="335756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Неналоговые</a:t>
            </a:r>
            <a:endParaRPr lang="ru-RU" dirty="0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1071538" y="4214818"/>
            <a:ext cx="1728192" cy="5760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Безвозмездные </a:t>
            </a:r>
          </a:p>
          <a:p>
            <a:pPr algn="ctr"/>
            <a:r>
              <a:rPr lang="ru-RU" dirty="0" smtClean="0"/>
              <a:t>поступления</a:t>
            </a:r>
            <a:endParaRPr lang="ru-RU" dirty="0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4214810" y="478632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4214810" y="3286124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H="1" flipV="1">
            <a:off x="4214810" y="621508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 flipV="1">
            <a:off x="928662" y="292893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928662" y="364331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928662" y="4572008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Налоговые и неналоговые доходы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8448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налогов, установленных Налоговым кодексом Российской Федерации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других пошлин и сборов, установленных законодательством Российской Федерации, а также штрафов за нарушения законодательства.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Безвозмездные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поступления 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бюджет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Безвозмездные поступления</a:t>
            </a:r>
            <a:r>
              <a:rPr lang="ru-RU" sz="2000" dirty="0" smtClean="0"/>
              <a:t> - это добровольные и безвозмездные поступления денежных средств, материалов, основных средств и других активов от юридических и физических лиц.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96952"/>
            <a:ext cx="911839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Безвозмездные поступления состоят из:</a:t>
            </a:r>
          </a:p>
          <a:p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dirty="0" smtClean="0"/>
              <a:t> Дотации от других бюджетов бюджетной системы Российской Федерации</a:t>
            </a:r>
          </a:p>
          <a:p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Субсидии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Субвенции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Иные межбюджетные трансферты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Безвозмездные поступления от юридических и физических лиц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Участники бюджетного процесса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06" y="1772816"/>
            <a:ext cx="92695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2400" dirty="0" smtClean="0"/>
              <a:t>-</a:t>
            </a:r>
            <a:r>
              <a:rPr lang="ru-RU" sz="2400" b="1" dirty="0" smtClean="0"/>
              <a:t> </a:t>
            </a:r>
            <a:r>
              <a:rPr lang="ru-RU" sz="2400" dirty="0" smtClean="0"/>
              <a:t>Представительные органы власти;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местного самоуправления;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 муниципального финансового контроля;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Главные распорядители бюджетных средств (распорядители бюджетных средств);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Иные органы, на которые возложены бюджетные, налоговые и иные полномочия.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8" name="Содержимое 1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82453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3600" dirty="0" smtClean="0"/>
              <a:t>По данным территориального раздела Статистического регистра Росстата на 1 января 2024 года количество предприятий и организаций на территории Шенкурского муниципального округа составило 96 единиц.</a:t>
            </a:r>
          </a:p>
          <a:p>
            <a:pPr algn="just"/>
            <a:r>
              <a:rPr lang="ru-RU" sz="3600" dirty="0" smtClean="0"/>
              <a:t>За 2023 год объем отгруженных товаров собственного производства, выполненных работ и услуг собственными силами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по виду экономической деятельности </a:t>
            </a:r>
            <a:r>
              <a:rPr lang="ru-RU" sz="3600" b="1" i="1" dirty="0" smtClean="0"/>
              <a:t>«Обрабатывающие производства»</a:t>
            </a:r>
            <a:r>
              <a:rPr lang="ru-RU" sz="3600" dirty="0" smtClean="0"/>
              <a:t> в действующих ценах составил 638413 тыс. рублей.</a:t>
            </a:r>
          </a:p>
          <a:p>
            <a:pPr algn="just"/>
            <a:r>
              <a:rPr lang="ru-RU" sz="3600" b="1" i="1" dirty="0" smtClean="0"/>
              <a:t>Объем инвестиций в основной капитал</a:t>
            </a:r>
            <a:r>
              <a:rPr lang="ru-RU" sz="3600" dirty="0" smtClean="0"/>
              <a:t> организаций</a:t>
            </a:r>
            <a:r>
              <a:rPr lang="ru-RU" sz="3600" b="1" i="1" dirty="0" smtClean="0"/>
              <a:t> </a:t>
            </a:r>
            <a:r>
              <a:rPr lang="ru-RU" sz="3600" dirty="0" smtClean="0"/>
              <a:t>(без субъектов малого предпринимательства и объема инвестиций, не наблюдаемых прямыми статистическими методами), направленных на развитие экономики и социальной сферы, в январе-сентябре 2023 года использован на 92479 тыс. рублей, что на 26,8% выше уровня соответствующего периода предыдущего года в фактически действовавших ценах.</a:t>
            </a:r>
          </a:p>
          <a:p>
            <a:pPr algn="just"/>
            <a:r>
              <a:rPr lang="ru-RU" sz="3600" b="1" i="1" dirty="0" smtClean="0"/>
              <a:t>Жилищное строительство.</a:t>
            </a:r>
            <a:r>
              <a:rPr lang="ru-RU" sz="3600" dirty="0" smtClean="0"/>
              <a:t> В 2023 году за счет всех источников финансирования введено 1719 квадратных метров жилых помещений, что составляет 59,9% от уровня 2022 года. Ввод жилья был осуществлен индивидуальными застройщиками.</a:t>
            </a:r>
          </a:p>
          <a:p>
            <a:pPr algn="just"/>
            <a:r>
              <a:rPr lang="ru-RU" sz="3600" b="1" i="1" dirty="0" smtClean="0"/>
              <a:t>Строительная деятельность.</a:t>
            </a:r>
            <a:r>
              <a:rPr lang="ru-RU" sz="3600" dirty="0" smtClean="0"/>
              <a:t> Объем работ, выполненных по виду экономической деятельности «Строительство» организациями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предпринимательства), в 2023 году в 1,5 раза больше уровня предыдущего года в действующих ценах. </a:t>
            </a:r>
          </a:p>
          <a:p>
            <a:pPr algn="just"/>
            <a:r>
              <a:rPr lang="ru-RU" sz="3600" b="1" i="1" dirty="0" smtClean="0"/>
              <a:t>Оборот розничной торговли</a:t>
            </a:r>
            <a:r>
              <a:rPr lang="ru-RU" sz="3600" dirty="0" smtClean="0"/>
              <a:t> по организациям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составил 576853  тыс. рублей, что в сопоставимых ценах на 6,2% выше, чем за 2022 год. В макроструктуре оборота розничной торговли организаций преобладающую долю занимают пищевые продукты, включая напитки, и табачные изделия – 70,0%. Кроме того, оборот общественного питания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составил 7714 тыс. рублей (на 11,8% больше уровня 2022 года в сопоставимых ценах).</a:t>
            </a:r>
          </a:p>
          <a:p>
            <a:pPr algn="just"/>
            <a:r>
              <a:rPr lang="ru-RU" sz="3600" b="1" i="1" dirty="0" smtClean="0"/>
              <a:t>Услуги.</a:t>
            </a:r>
            <a:r>
              <a:rPr lang="ru-RU" sz="3600" dirty="0" smtClean="0"/>
              <a:t> Объем платных услуг, оказанных населению района в 2023 году организациями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предпринимательства), составил 23677 тыс. рублей, что в действующих ценах на 2,0% меньше уровня 2022 года.</a:t>
            </a:r>
          </a:p>
          <a:p>
            <a:pPr algn="just"/>
            <a:r>
              <a:rPr lang="ru-RU" sz="3600" b="1" i="1" dirty="0" smtClean="0"/>
              <a:t>Оплата труда</a:t>
            </a:r>
            <a:r>
              <a:rPr lang="ru-RU" sz="3600" dirty="0" smtClean="0"/>
              <a:t>. Среднемесячная номинальная начисленная заработная плата работников организаций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за январь-ноябрь 2023 года составила 51229,9 рубля и увеличилась по сравнению с соответствующим периодом 2022 года на 14,1%. Среднемесячная заработная плата за ноябрь 2023 года сложилась в размере 53653,4 рубля и возросла по сравнению с ноябрем 2022 года на 15,1%, по сравнению с октябрем 2023 года увеличилась на 1,8%.</a:t>
            </a:r>
          </a:p>
          <a:p>
            <a:pPr algn="just"/>
            <a:r>
              <a:rPr lang="ru-RU" sz="3600" b="1" i="1" dirty="0" smtClean="0"/>
              <a:t>Занятость населения.</a:t>
            </a:r>
            <a:r>
              <a:rPr lang="ru-RU" sz="3600" dirty="0" smtClean="0"/>
              <a:t> Число замещенных рабочих мест работниками списочного состава, совместителями и лицами, выполнявшими работы по договорам гражданско-правового характера, в организациях (без субъектов малого предпринимательства и организаций с численностью работающих менее 15 человек, не являющихся субъектами малого предпринимательства) в январе-ноябре 2023 года составило 1619 человек, что меньше, чем в январе-ноябре 2022 года на 42 человек. В январе-ноябре 2023 года в общем количестве замещенных рабочих мест рабочие места внешних совместителей составили 1,1%, лиц, выполнявших работы по договорам гражданско-правового характера – 6,4%.</a:t>
            </a:r>
          </a:p>
          <a:p>
            <a:pPr algn="just"/>
            <a:r>
              <a:rPr lang="ru-RU" sz="3600" b="1" i="1" dirty="0" smtClean="0"/>
              <a:t>Демография.</a:t>
            </a:r>
            <a:r>
              <a:rPr lang="ru-RU" sz="3600" dirty="0" smtClean="0"/>
              <a:t> Численность  постоянного населения Шенкурского района на 1 января 2023 года составила 10681 человек.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9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Итоги социально-экономического развития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Шенкурского муниципального округа за 2023 год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Исполнение  бюджета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2023 год 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285992"/>
          <a:ext cx="856469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345"/>
                <a:gridCol w="4282345"/>
              </a:tblGrid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Характеристика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500" dirty="0" smtClean="0"/>
                        <a:t>Рублей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Доходы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2400" b="1" i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773 474 038, 49</a:t>
                      </a:r>
                      <a:endParaRPr lang="ru-RU" sz="24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114300" marT="9525" marB="0" anchor="ctr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Расходы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780 431 756, 37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Дефицит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6 957 717, 88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Исполнение  бюджета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Архангельской области 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за 202</a:t>
            </a:r>
            <a:r>
              <a:rPr lang="en-US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год  по администраторам доходов (рублей)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772816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1231</TotalTime>
  <Words>1460</Words>
  <Application>Microsoft Office PowerPoint</Application>
  <PresentationFormat>Экран (4:3)</PresentationFormat>
  <Paragraphs>209</Paragraphs>
  <Slides>17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Слайд 1</vt:lpstr>
      <vt:lpstr>Что такое бюджет?</vt:lpstr>
      <vt:lpstr>Бюджет муниципального образования</vt:lpstr>
      <vt:lpstr>Налоговые и неналоговые доходы</vt:lpstr>
      <vt:lpstr>Безвозмездные поступления   в бюджет</vt:lpstr>
      <vt:lpstr>Участники бюджетного процесса</vt:lpstr>
      <vt:lpstr>Итоги социально-экономического развития  Шенкурского муниципального округа за 2023 год</vt:lpstr>
      <vt:lpstr>Исполнение  бюджета Шенкурского муниципального округа Архангельской области за 2023 год  </vt:lpstr>
      <vt:lpstr>Исполнение  бюджета Шенкурского муниципального округа Архангельской области за 2023 год  по администраторам доходов (рублей)</vt:lpstr>
      <vt:lpstr>Доходы бюджета Шенкурского муниципального округа Архангельской области за 2023 год </vt:lpstr>
      <vt:lpstr>«Отраслевая» структура расходов Шенкурского муниципального округа Архангельской области за 2023 год (рублей)</vt:lpstr>
      <vt:lpstr>Расходы бюджета Шенкурского муниципального округа Архангельской области за 2023 год</vt:lpstr>
      <vt:lpstr>Расходы бюджета Шенкурского муниципального округа Архангельской области за 2023 год</vt:lpstr>
      <vt:lpstr>Расходы бюджета Шенкурского муниципального округа Архангельской области за 2023 год</vt:lpstr>
      <vt:lpstr>Расходы бюджета Шенкурского муниципального округа Архангельской области за 2023 год</vt:lpstr>
      <vt:lpstr>Расходы бюджета Шенкурского муниципального округа Архангельской области за 2023 год</vt:lpstr>
      <vt:lpstr>Результат исполнения бюджета и  муниципальный долг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КФиЭ - Admin</cp:lastModifiedBy>
  <cp:revision>181</cp:revision>
  <dcterms:created xsi:type="dcterms:W3CDTF">2008-06-11T14:49:56Z</dcterms:created>
  <dcterms:modified xsi:type="dcterms:W3CDTF">2024-04-15T12:44:21Z</dcterms:modified>
</cp:coreProperties>
</file>