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0"/>
  </p:notesMasterIdLst>
  <p:sldIdLst>
    <p:sldId id="259" r:id="rId2"/>
    <p:sldId id="260" r:id="rId3"/>
    <p:sldId id="292" r:id="rId4"/>
    <p:sldId id="296" r:id="rId5"/>
    <p:sldId id="263" r:id="rId6"/>
    <p:sldId id="290" r:id="rId7"/>
    <p:sldId id="264" r:id="rId8"/>
    <p:sldId id="265" r:id="rId9"/>
    <p:sldId id="284" r:id="rId10"/>
    <p:sldId id="285" r:id="rId11"/>
    <p:sldId id="286" r:id="rId12"/>
    <p:sldId id="287" r:id="rId13"/>
    <p:sldId id="289" r:id="rId14"/>
    <p:sldId id="288" r:id="rId15"/>
    <p:sldId id="268" r:id="rId16"/>
    <p:sldId id="297" r:id="rId17"/>
    <p:sldId id="298" r:id="rId18"/>
    <p:sldId id="295" r:id="rId1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263"/>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24" autoAdjust="0"/>
  </p:normalViewPr>
  <p:slideViewPr>
    <p:cSldViewPr>
      <p:cViewPr varScale="1">
        <p:scale>
          <a:sx n="69" d="100"/>
          <a:sy n="69" d="100"/>
        </p:scale>
        <p:origin x="-1398" y="-102"/>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Office_Excel7.xlsx"/></Relationships>
</file>

<file path=ppt/charts/_rels/chart8.xml.rels><?xml version="1.0" encoding="UTF-8" standalone="yes"?>
<Relationships xmlns="http://schemas.openxmlformats.org/package/2006/relationships"><Relationship Id="rId2" Type="http://schemas.openxmlformats.org/officeDocument/2006/relationships/package" Target="../embeddings/_____Microsoft_Office_Excel8.xlsx"/><Relationship Id="rId1" Type="http://schemas.openxmlformats.org/officeDocument/2006/relationships/themeOverride" Target="../theme/themeOverride1.xml"/></Relationships>
</file>

<file path=ppt/charts/_rels/chart9.xml.rels><?xml version="1.0" encoding="UTF-8" standalone="yes"?>
<Relationships xmlns="http://schemas.openxmlformats.org/package/2006/relationships"><Relationship Id="rId2" Type="http://schemas.openxmlformats.org/officeDocument/2006/relationships/package" Target="../embeddings/_____Microsoft_Office_Excel9.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lang val="ru-RU"/>
  <c:chart>
    <c:autoTitleDeleted val="1"/>
    <c:view3D>
      <c:rotX val="30"/>
      <c:rotY val="90"/>
      <c:perspective val="30"/>
    </c:view3D>
    <c:plotArea>
      <c:layout>
        <c:manualLayout>
          <c:layoutTarget val="inner"/>
          <c:xMode val="edge"/>
          <c:yMode val="edge"/>
          <c:x val="2.0622461297851027E-2"/>
          <c:y val="1.6376355322448688E-3"/>
          <c:w val="0.48753307398498197"/>
          <c:h val="0.8006131482085449"/>
        </c:manualLayout>
      </c:layout>
      <c:pie3DChart>
        <c:varyColors val="1"/>
        <c:ser>
          <c:idx val="0"/>
          <c:order val="0"/>
          <c:tx>
            <c:strRef>
              <c:f>Лист1!$B$1</c:f>
              <c:strCache>
                <c:ptCount val="1"/>
                <c:pt idx="0">
                  <c:v>Столбец1</c:v>
                </c:pt>
              </c:strCache>
            </c:strRef>
          </c:tx>
          <c:explosion val="25"/>
          <c:dLbls>
            <c:dLbl>
              <c:idx val="0"/>
              <c:layout>
                <c:manualLayout>
                  <c:x val="1.4911225750478701E-3"/>
                  <c:y val="8.6823170772293262E-2"/>
                </c:manualLayout>
              </c:layout>
              <c:tx>
                <c:rich>
                  <a:bodyPr/>
                  <a:lstStyle/>
                  <a:p>
                    <a:pPr>
                      <a:defRPr/>
                    </a:pPr>
                    <a:r>
                      <a:rPr lang="ru-RU" sz="1797" b="0" i="0" u="none" strike="noStrike" baseline="0" dirty="0" smtClean="0"/>
                      <a:t>85.3</a:t>
                    </a:r>
                    <a:r>
                      <a:rPr lang="ru-RU" dirty="0" smtClean="0"/>
                      <a:t>%</a:t>
                    </a:r>
                    <a:endParaRPr lang="en-US" dirty="0"/>
                  </a:p>
                </c:rich>
              </c:tx>
              <c:spPr/>
            </c:dLbl>
            <c:dLbl>
              <c:idx val="1"/>
              <c:layout>
                <c:manualLayout>
                  <c:x val="-1.5497271893343141E-2"/>
                  <c:y val="-4.3319200484554815E-2"/>
                </c:manualLayout>
              </c:layout>
              <c:tx>
                <c:rich>
                  <a:bodyPr/>
                  <a:lstStyle/>
                  <a:p>
                    <a:pPr>
                      <a:defRPr/>
                    </a:pPr>
                    <a:r>
                      <a:rPr lang="ru-RU" sz="1797" b="0" i="0" u="none" strike="noStrike" baseline="0" dirty="0" smtClean="0"/>
                      <a:t>14.7</a:t>
                    </a:r>
                    <a:r>
                      <a:rPr lang="ru-RU" dirty="0" smtClean="0"/>
                      <a:t>%</a:t>
                    </a:r>
                    <a:endParaRPr lang="en-US" dirty="0"/>
                  </a:p>
                </c:rich>
              </c:tx>
              <c:spPr/>
            </c:dLbl>
            <c:showVal val="1"/>
            <c:showLeaderLines val="1"/>
          </c:dLbls>
          <c:cat>
            <c:strRef>
              <c:f>Лист1!$A$2:$A$3</c:f>
              <c:strCache>
                <c:ptCount val="2"/>
                <c:pt idx="0">
                  <c:v>Безвозмездные поступления</c:v>
                </c:pt>
                <c:pt idx="1">
                  <c:v>Налоговые и неналоговые доходы</c:v>
                </c:pt>
              </c:strCache>
            </c:strRef>
          </c:cat>
          <c:val>
            <c:numRef>
              <c:f>Лист1!$B$2:$B$3</c:f>
              <c:numCache>
                <c:formatCode>_-* #,##0.00\ _₽_-;\-* #,##0.00\ _₽_-;_-* "-"??\ _₽_-;_-@_-</c:formatCode>
                <c:ptCount val="2"/>
                <c:pt idx="0" formatCode="#,##0.00">
                  <c:v>623887019.44000006</c:v>
                </c:pt>
                <c:pt idx="1">
                  <c:v>107201989.23999999</c:v>
                </c:pt>
              </c:numCache>
            </c:numRef>
          </c:val>
        </c:ser>
      </c:pie3DChart>
      <c:spPr>
        <a:noFill/>
        <a:ln w="25390">
          <a:noFill/>
        </a:ln>
      </c:spPr>
    </c:plotArea>
    <c:legend>
      <c:legendPos val="r"/>
      <c:legendEntry>
        <c:idx val="0"/>
        <c:txPr>
          <a:bodyPr/>
          <a:lstStyle/>
          <a:p>
            <a:pPr>
              <a:defRPr sz="1397" baseline="0"/>
            </a:pPr>
            <a:endParaRPr lang="ru-RU"/>
          </a:p>
        </c:txPr>
      </c:legendEntry>
      <c:legendEntry>
        <c:idx val="1"/>
        <c:txPr>
          <a:bodyPr/>
          <a:lstStyle/>
          <a:p>
            <a:pPr>
              <a:defRPr sz="1397" baseline="0"/>
            </a:pPr>
            <a:endParaRPr lang="ru-RU"/>
          </a:p>
        </c:txPr>
      </c:legendEntry>
      <c:layout>
        <c:manualLayout>
          <c:xMode val="edge"/>
          <c:yMode val="edge"/>
          <c:x val="0.19099801814899817"/>
          <c:y val="0.61014742979612757"/>
          <c:w val="0.45401229510162888"/>
          <c:h val="0.38331480754255259"/>
        </c:manualLayout>
      </c:layout>
    </c:legend>
    <c:plotVisOnly val="1"/>
    <c:dispBlanksAs val="zero"/>
  </c:chart>
  <c:txPr>
    <a:bodyPr/>
    <a:lstStyle/>
    <a:p>
      <a:pPr>
        <a:defRPr sz="1797"/>
      </a:pPr>
      <a:endParaRPr lang="ru-RU"/>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ru-RU"/>
  <c:chart>
    <c:autoTitleDeleted val="1"/>
    <c:view3D>
      <c:rotX val="30"/>
      <c:rotY val="180"/>
      <c:perspective val="30"/>
    </c:view3D>
    <c:plotArea>
      <c:layout>
        <c:manualLayout>
          <c:layoutTarget val="inner"/>
          <c:xMode val="edge"/>
          <c:yMode val="edge"/>
          <c:x val="1.5524198520713121E-2"/>
          <c:y val="0.15682006577846871"/>
          <c:w val="0.49537293509229019"/>
          <c:h val="0.7887210218532078"/>
        </c:manualLayout>
      </c:layout>
      <c:pie3DChart>
        <c:varyColors val="1"/>
        <c:ser>
          <c:idx val="0"/>
          <c:order val="0"/>
          <c:tx>
            <c:strRef>
              <c:f>Лист1!$B$1</c:f>
              <c:strCache>
                <c:ptCount val="1"/>
                <c:pt idx="0">
                  <c:v>Столбец1</c:v>
                </c:pt>
              </c:strCache>
            </c:strRef>
          </c:tx>
          <c:explosion val="2"/>
          <c:dPt>
            <c:idx val="3"/>
            <c:explosion val="11"/>
          </c:dPt>
          <c:dPt>
            <c:idx val="4"/>
            <c:explosion val="50"/>
          </c:dPt>
          <c:dLbls>
            <c:dLbl>
              <c:idx val="0"/>
              <c:layout>
                <c:manualLayout>
                  <c:x val="5.6021015678884019E-2"/>
                  <c:y val="-0.18084287801245441"/>
                </c:manualLayout>
              </c:layout>
              <c:tx>
                <c:rich>
                  <a:bodyPr/>
                  <a:lstStyle/>
                  <a:p>
                    <a:r>
                      <a:rPr lang="en-US" sz="1400" baseline="0" dirty="0"/>
                      <a:t> </a:t>
                    </a:r>
                    <a:r>
                      <a:rPr lang="en-US" sz="1400" dirty="0" smtClean="0"/>
                      <a:t>54402119</a:t>
                    </a:r>
                    <a:r>
                      <a:rPr lang="ru-RU" sz="1400" dirty="0" smtClean="0"/>
                      <a:t>,00</a:t>
                    </a:r>
                  </a:p>
                </c:rich>
              </c:tx>
              <c:showVal val="1"/>
            </c:dLbl>
            <c:dLbl>
              <c:idx val="1"/>
              <c:layout>
                <c:manualLayout>
                  <c:x val="-4.1431499596856484E-2"/>
                  <c:y val="-0.15481585869896083"/>
                </c:manualLayout>
              </c:layout>
              <c:tx>
                <c:rich>
                  <a:bodyPr/>
                  <a:lstStyle/>
                  <a:p>
                    <a:pPr>
                      <a:defRPr sz="1400" baseline="0"/>
                    </a:pPr>
                    <a:r>
                      <a:rPr lang="en-US" sz="1400" baseline="0" dirty="0" smtClean="0"/>
                      <a:t>16440273,24</a:t>
                    </a:r>
                    <a:endParaRPr lang="en-US" dirty="0"/>
                  </a:p>
                </c:rich>
              </c:tx>
              <c:spPr/>
              <c:showVal val="1"/>
            </c:dLbl>
            <c:dLbl>
              <c:idx val="2"/>
              <c:layout>
                <c:manualLayout>
                  <c:x val="-1.0520741249842142E-2"/>
                  <c:y val="-0.13454827588628082"/>
                </c:manualLayout>
              </c:layout>
              <c:tx>
                <c:rich>
                  <a:bodyPr/>
                  <a:lstStyle/>
                  <a:p>
                    <a:r>
                      <a:rPr lang="ru-RU" sz="1400" baseline="0" dirty="0" smtClean="0"/>
                      <a:t>9</a:t>
                    </a:r>
                    <a:r>
                      <a:rPr lang="ru-RU" sz="1400" dirty="0" smtClean="0"/>
                      <a:t>254000,00</a:t>
                    </a:r>
                    <a:endParaRPr lang="en-US" sz="1400" dirty="0"/>
                  </a:p>
                </c:rich>
              </c:tx>
              <c:showVal val="1"/>
            </c:dLbl>
            <c:dLbl>
              <c:idx val="3"/>
              <c:layout>
                <c:manualLayout>
                  <c:x val="2.0866321485122546E-2"/>
                  <c:y val="-7.8746029274433665E-2"/>
                </c:manualLayout>
              </c:layout>
              <c:tx>
                <c:rich>
                  <a:bodyPr/>
                  <a:lstStyle/>
                  <a:p>
                    <a:r>
                      <a:rPr lang="ru-RU" sz="1400" baseline="0" dirty="0" smtClean="0"/>
                      <a:t>7</a:t>
                    </a:r>
                    <a:r>
                      <a:rPr lang="ru-RU" sz="1400" dirty="0" smtClean="0"/>
                      <a:t>257112,00</a:t>
                    </a:r>
                    <a:endParaRPr lang="en-US" sz="1400" dirty="0"/>
                  </a:p>
                </c:rich>
              </c:tx>
              <c:showVal val="1"/>
            </c:dLbl>
            <c:dLbl>
              <c:idx val="4"/>
              <c:layout>
                <c:manualLayout>
                  <c:x val="-0.12292523751469288"/>
                  <c:y val="0.1419744774915464"/>
                </c:manualLayout>
              </c:layout>
              <c:tx>
                <c:rich>
                  <a:bodyPr/>
                  <a:lstStyle/>
                  <a:p>
                    <a:r>
                      <a:rPr lang="en-US" dirty="0" smtClean="0"/>
                      <a:t>17192547</a:t>
                    </a:r>
                    <a:r>
                      <a:rPr lang="ru-RU" dirty="0" smtClean="0"/>
                      <a:t>,00</a:t>
                    </a:r>
                  </a:p>
                </c:rich>
              </c:tx>
              <c:showVal val="1"/>
            </c:dLbl>
            <c:dLbl>
              <c:idx val="5"/>
              <c:layout>
                <c:manualLayout>
                  <c:x val="-0.13760157517412888"/>
                  <c:y val="6.2395994972651504E-2"/>
                </c:manualLayout>
              </c:layout>
              <c:tx>
                <c:rich>
                  <a:bodyPr/>
                  <a:lstStyle/>
                  <a:p>
                    <a:r>
                      <a:rPr lang="en-US" sz="1400" baseline="0" dirty="0" smtClean="0"/>
                      <a:t>2</a:t>
                    </a:r>
                    <a:r>
                      <a:rPr lang="en-US" dirty="0" smtClean="0"/>
                      <a:t>6559</a:t>
                    </a:r>
                    <a:r>
                      <a:rPr lang="ru-RU" dirty="0" smtClean="0"/>
                      <a:t>8</a:t>
                    </a:r>
                    <a:r>
                      <a:rPr lang="en-US" dirty="0" smtClean="0"/>
                      <a:t>,00</a:t>
                    </a:r>
                    <a:endParaRPr lang="en-US" dirty="0"/>
                  </a:p>
                </c:rich>
              </c:tx>
              <c:showVal val="1"/>
            </c:dLbl>
            <c:txPr>
              <a:bodyPr/>
              <a:lstStyle/>
              <a:p>
                <a:pPr>
                  <a:defRPr sz="1400" baseline="0"/>
                </a:pPr>
                <a:endParaRPr lang="ru-RU"/>
              </a:p>
            </c:txPr>
            <c:showVal val="1"/>
            <c:showLeaderLines val="1"/>
          </c:dLbls>
          <c:cat>
            <c:strRef>
              <c:f>Лист1!$A$2:$A$7</c:f>
              <c:strCache>
                <c:ptCount val="6"/>
                <c:pt idx="0">
                  <c:v>НДФЛ</c:v>
                </c:pt>
                <c:pt idx="1">
                  <c:v>Акцизы на нефтепродукты</c:v>
                </c:pt>
                <c:pt idx="2">
                  <c:v>На совокупный доход</c:v>
                </c:pt>
                <c:pt idx="3">
                  <c:v>От использования имущества</c:v>
                </c:pt>
                <c:pt idx="4">
                  <c:v>Налоги на имущество</c:v>
                </c:pt>
                <c:pt idx="5">
                  <c:v>Прочие</c:v>
                </c:pt>
              </c:strCache>
            </c:strRef>
          </c:cat>
          <c:val>
            <c:numRef>
              <c:f>Лист1!$B$2:$B$7</c:f>
              <c:numCache>
                <c:formatCode>#,##0.00</c:formatCode>
                <c:ptCount val="6"/>
                <c:pt idx="0" formatCode="0.00">
                  <c:v>54402119</c:v>
                </c:pt>
                <c:pt idx="1">
                  <c:v>16440273.239999998</c:v>
                </c:pt>
                <c:pt idx="2" formatCode="#,##0">
                  <c:v>9254000</c:v>
                </c:pt>
                <c:pt idx="3" formatCode="#,##0">
                  <c:v>7257112</c:v>
                </c:pt>
                <c:pt idx="4" formatCode="#,##0">
                  <c:v>17192547</c:v>
                </c:pt>
                <c:pt idx="5" formatCode="0.00">
                  <c:v>2655938</c:v>
                </c:pt>
              </c:numCache>
            </c:numRef>
          </c:val>
        </c:ser>
      </c:pie3DChart>
      <c:spPr>
        <a:noFill/>
        <a:ln w="25379">
          <a:noFill/>
        </a:ln>
      </c:spPr>
    </c:plotArea>
    <c:legend>
      <c:legendPos val="r"/>
      <c:legendEntry>
        <c:idx val="2"/>
        <c:txPr>
          <a:bodyPr/>
          <a:lstStyle/>
          <a:p>
            <a:pPr>
              <a:defRPr sz="1627" kern="700" spc="-100" baseline="30000"/>
            </a:pPr>
            <a:endParaRPr lang="ru-RU"/>
          </a:p>
        </c:txPr>
      </c:legendEntry>
      <c:layout>
        <c:manualLayout>
          <c:xMode val="edge"/>
          <c:yMode val="edge"/>
          <c:x val="0.59559602102175035"/>
          <c:y val="0.22067300881355484"/>
          <c:w val="0.40187805124765391"/>
          <c:h val="0.77900673755987082"/>
        </c:manualLayout>
      </c:layout>
      <c:txPr>
        <a:bodyPr/>
        <a:lstStyle/>
        <a:p>
          <a:pPr>
            <a:defRPr kern="700" spc="-100" baseline="30000"/>
          </a:pPr>
          <a:endParaRPr lang="ru-RU"/>
        </a:p>
      </c:txPr>
    </c:legend>
    <c:plotVisOnly val="1"/>
    <c:dispBlanksAs val="zero"/>
  </c:chart>
  <c:txPr>
    <a:bodyPr/>
    <a:lstStyle/>
    <a:p>
      <a:pPr>
        <a:defRPr sz="1797"/>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rotX val="30"/>
      <c:rotY val="90"/>
      <c:perspective val="30"/>
    </c:view3D>
    <c:plotArea>
      <c:layout>
        <c:manualLayout>
          <c:layoutTarget val="inner"/>
          <c:xMode val="edge"/>
          <c:yMode val="edge"/>
          <c:x val="1.3821700069108515E-3"/>
          <c:y val="1.8543806284569458E-2"/>
          <c:w val="0.48753307398498186"/>
          <c:h val="0.8006131482085449"/>
        </c:manualLayout>
      </c:layout>
      <c:pie3DChart>
        <c:varyColors val="1"/>
        <c:ser>
          <c:idx val="0"/>
          <c:order val="0"/>
          <c:tx>
            <c:strRef>
              <c:f>Лист1!$B$1</c:f>
              <c:strCache>
                <c:ptCount val="1"/>
                <c:pt idx="0">
                  <c:v>Столбец1</c:v>
                </c:pt>
              </c:strCache>
            </c:strRef>
          </c:tx>
          <c:explosion val="25"/>
          <c:dLbls>
            <c:dLbl>
              <c:idx val="0"/>
              <c:layout>
                <c:manualLayout>
                  <c:x val="1.4911225750478701E-3"/>
                  <c:y val="8.6823170772293082E-2"/>
                </c:manualLayout>
              </c:layout>
              <c:tx>
                <c:rich>
                  <a:bodyPr/>
                  <a:lstStyle/>
                  <a:p>
                    <a:pPr>
                      <a:defRPr/>
                    </a:pPr>
                    <a:r>
                      <a:rPr lang="ru-RU" sz="1797" b="0" i="0" u="none" strike="noStrike" baseline="0" dirty="0" smtClean="0"/>
                      <a:t>83.7</a:t>
                    </a:r>
                    <a:r>
                      <a:rPr lang="ru-RU" dirty="0" smtClean="0"/>
                      <a:t>%</a:t>
                    </a:r>
                    <a:endParaRPr lang="en-US" dirty="0"/>
                  </a:p>
                </c:rich>
              </c:tx>
              <c:spPr/>
            </c:dLbl>
            <c:dLbl>
              <c:idx val="1"/>
              <c:layout>
                <c:manualLayout>
                  <c:x val="-3.1530847969126745E-2"/>
                  <c:y val="-7.3750307838739218E-2"/>
                </c:manualLayout>
              </c:layout>
              <c:tx>
                <c:rich>
                  <a:bodyPr/>
                  <a:lstStyle/>
                  <a:p>
                    <a:pPr>
                      <a:defRPr/>
                    </a:pPr>
                    <a:r>
                      <a:rPr lang="ru-RU" sz="1797" b="0" i="0" u="none" strike="noStrike" baseline="0" dirty="0" smtClean="0"/>
                      <a:t>16.3</a:t>
                    </a:r>
                    <a:r>
                      <a:rPr lang="ru-RU" dirty="0" smtClean="0"/>
                      <a:t>%</a:t>
                    </a:r>
                    <a:endParaRPr lang="en-US" dirty="0"/>
                  </a:p>
                </c:rich>
              </c:tx>
              <c:spPr/>
            </c:dLbl>
            <c:showVal val="1"/>
            <c:showLeaderLines val="1"/>
          </c:dLbls>
          <c:cat>
            <c:strRef>
              <c:f>Лист1!$A$2:$A$3</c:f>
              <c:strCache>
                <c:ptCount val="2"/>
                <c:pt idx="0">
                  <c:v>Безвозмездные поступления</c:v>
                </c:pt>
                <c:pt idx="1">
                  <c:v>Налоговые и неналоговые доходы</c:v>
                </c:pt>
              </c:strCache>
            </c:strRef>
          </c:cat>
          <c:val>
            <c:numRef>
              <c:f>Лист1!$B$2:$B$3</c:f>
              <c:numCache>
                <c:formatCode>_-* #,##0.00\ _₽_-;\-* #,##0.00\ _₽_-;_-* "-"??\ _₽_-;_-@_-</c:formatCode>
                <c:ptCount val="2"/>
                <c:pt idx="0" formatCode="#,##0.00">
                  <c:v>581839360.10000002</c:v>
                </c:pt>
                <c:pt idx="1">
                  <c:v>112906717.01000002</c:v>
                </c:pt>
              </c:numCache>
            </c:numRef>
          </c:val>
        </c:ser>
      </c:pie3DChart>
      <c:spPr>
        <a:noFill/>
        <a:ln w="25390">
          <a:noFill/>
        </a:ln>
      </c:spPr>
    </c:plotArea>
    <c:legend>
      <c:legendPos val="r"/>
      <c:legendEntry>
        <c:idx val="0"/>
        <c:txPr>
          <a:bodyPr/>
          <a:lstStyle/>
          <a:p>
            <a:pPr>
              <a:defRPr sz="1397" baseline="0"/>
            </a:pPr>
            <a:endParaRPr lang="ru-RU"/>
          </a:p>
        </c:txPr>
      </c:legendEntry>
      <c:legendEntry>
        <c:idx val="1"/>
        <c:txPr>
          <a:bodyPr/>
          <a:lstStyle/>
          <a:p>
            <a:pPr>
              <a:defRPr sz="1397" baseline="0"/>
            </a:pPr>
            <a:endParaRPr lang="ru-RU"/>
          </a:p>
        </c:txPr>
      </c:legendEntry>
      <c:layout>
        <c:manualLayout>
          <c:xMode val="edge"/>
          <c:yMode val="edge"/>
          <c:x val="0.20703159422478168"/>
          <c:y val="0.61014742979612757"/>
          <c:w val="0.45401229510162888"/>
          <c:h val="0.38331480754255226"/>
        </c:manualLayout>
      </c:layout>
    </c:legend>
    <c:plotVisOnly val="1"/>
    <c:dispBlanksAs val="zero"/>
  </c:chart>
  <c:txPr>
    <a:bodyPr/>
    <a:lstStyle/>
    <a:p>
      <a:pPr>
        <a:defRPr sz="1797"/>
      </a:pPr>
      <a:endParaRPr lang="ru-RU"/>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ru-RU"/>
  <c:chart>
    <c:autoTitleDeleted val="1"/>
    <c:view3D>
      <c:rotX val="30"/>
      <c:rotY val="180"/>
      <c:perspective val="30"/>
    </c:view3D>
    <c:plotArea>
      <c:layout>
        <c:manualLayout>
          <c:layoutTarget val="inner"/>
          <c:xMode val="edge"/>
          <c:yMode val="edge"/>
          <c:x val="0"/>
          <c:y val="0.15944277880368768"/>
          <c:w val="0.48779512743872694"/>
          <c:h val="0.7782302015110959"/>
        </c:manualLayout>
      </c:layout>
      <c:pie3DChart>
        <c:varyColors val="1"/>
        <c:ser>
          <c:idx val="0"/>
          <c:order val="0"/>
          <c:tx>
            <c:strRef>
              <c:f>Лист1!$B$1</c:f>
              <c:strCache>
                <c:ptCount val="1"/>
                <c:pt idx="0">
                  <c:v>Столбец1</c:v>
                </c:pt>
              </c:strCache>
            </c:strRef>
          </c:tx>
          <c:explosion val="2"/>
          <c:dPt>
            <c:idx val="3"/>
            <c:explosion val="11"/>
          </c:dPt>
          <c:dPt>
            <c:idx val="4"/>
            <c:explosion val="50"/>
          </c:dPt>
          <c:dLbls>
            <c:dLbl>
              <c:idx val="0"/>
              <c:layout>
                <c:manualLayout>
                  <c:x val="3.585160579233141E-2"/>
                  <c:y val="-0.16510659986114076"/>
                </c:manualLayout>
              </c:layout>
              <c:tx>
                <c:rich>
                  <a:bodyPr/>
                  <a:lstStyle/>
                  <a:p>
                    <a:r>
                      <a:rPr lang="en-US" sz="1400" baseline="0" dirty="0" smtClean="0"/>
                      <a:t>4</a:t>
                    </a:r>
                    <a:r>
                      <a:rPr lang="en-US" sz="1400" dirty="0" smtClean="0"/>
                      <a:t>3480190,05   </a:t>
                    </a:r>
                    <a:endParaRPr lang="en-US" sz="1400" dirty="0"/>
                  </a:p>
                </c:rich>
              </c:tx>
              <c:showVal val="1"/>
            </c:dLbl>
            <c:dLbl>
              <c:idx val="1"/>
              <c:layout>
                <c:manualLayout>
                  <c:x val="-0.14174790228615256"/>
                  <c:y val="-0.16530671079983664"/>
                </c:manualLayout>
              </c:layout>
              <c:tx>
                <c:rich>
                  <a:bodyPr/>
                  <a:lstStyle/>
                  <a:p>
                    <a:pPr>
                      <a:defRPr sz="1400" baseline="0"/>
                    </a:pPr>
                    <a:r>
                      <a:rPr lang="en-US" sz="1400" baseline="0" dirty="0" smtClean="0"/>
                      <a:t>1</a:t>
                    </a:r>
                    <a:r>
                      <a:rPr lang="en-US" dirty="0" smtClean="0"/>
                      <a:t>7682861,01</a:t>
                    </a:r>
                    <a:endParaRPr lang="en-US" dirty="0"/>
                  </a:p>
                </c:rich>
              </c:tx>
              <c:spPr/>
              <c:showVal val="1"/>
            </c:dLbl>
            <c:dLbl>
              <c:idx val="2"/>
              <c:layout>
                <c:manualLayout>
                  <c:x val="4.3171700164058493E-3"/>
                  <c:y val="-0.17651168428978378"/>
                </c:manualLayout>
              </c:layout>
              <c:tx>
                <c:rich>
                  <a:bodyPr/>
                  <a:lstStyle/>
                  <a:p>
                    <a:r>
                      <a:rPr lang="ru-RU" sz="1400" baseline="0" dirty="0" smtClean="0"/>
                      <a:t>9</a:t>
                    </a:r>
                    <a:r>
                      <a:rPr lang="ru-RU" sz="1400" dirty="0" smtClean="0"/>
                      <a:t>846000,00</a:t>
                    </a:r>
                    <a:endParaRPr lang="en-US" sz="1400" dirty="0"/>
                  </a:p>
                </c:rich>
              </c:tx>
              <c:showVal val="1"/>
            </c:dLbl>
            <c:dLbl>
              <c:idx val="3"/>
              <c:layout>
                <c:manualLayout>
                  <c:x val="4.4583403172474743E-2"/>
                  <c:y val="-7.9327775935224363E-3"/>
                </c:manualLayout>
              </c:layout>
              <c:tx>
                <c:rich>
                  <a:bodyPr/>
                  <a:lstStyle/>
                  <a:p>
                    <a:r>
                      <a:rPr lang="ru-RU" sz="1400" baseline="0" dirty="0" smtClean="0"/>
                      <a:t>7</a:t>
                    </a:r>
                    <a:r>
                      <a:rPr lang="ru-RU" sz="1400" dirty="0" smtClean="0"/>
                      <a:t>257112,00</a:t>
                    </a:r>
                    <a:endParaRPr lang="en-US" sz="1400" dirty="0"/>
                  </a:p>
                </c:rich>
              </c:tx>
              <c:showVal val="1"/>
            </c:dLbl>
            <c:dLbl>
              <c:idx val="4"/>
              <c:layout>
                <c:manualLayout>
                  <c:x val="1.2497873080693413E-2"/>
                  <c:y val="0.12361527980217722"/>
                </c:manualLayout>
              </c:layout>
              <c:tx>
                <c:rich>
                  <a:bodyPr/>
                  <a:lstStyle/>
                  <a:p>
                    <a:r>
                      <a:rPr lang="en-US" sz="1400" baseline="0" dirty="0" smtClean="0"/>
                      <a:t>1</a:t>
                    </a:r>
                    <a:r>
                      <a:rPr lang="en-US" dirty="0" smtClean="0"/>
                      <a:t>7242009</a:t>
                    </a:r>
                    <a:r>
                      <a:rPr lang="ru-RU" dirty="0" smtClean="0"/>
                      <a:t>,00</a:t>
                    </a:r>
                    <a:endParaRPr lang="en-US" dirty="0"/>
                  </a:p>
                </c:rich>
              </c:tx>
              <c:showVal val="1"/>
            </c:dLbl>
            <c:dLbl>
              <c:idx val="5"/>
              <c:layout>
                <c:manualLayout>
                  <c:x val="-2.7943434104865376E-2"/>
                  <c:y val="0.11747276198941251"/>
                </c:manualLayout>
              </c:layout>
              <c:tx>
                <c:rich>
                  <a:bodyPr/>
                  <a:lstStyle/>
                  <a:p>
                    <a:r>
                      <a:rPr lang="en-US" sz="1400" baseline="0" dirty="0" smtClean="0"/>
                      <a:t>2</a:t>
                    </a:r>
                    <a:r>
                      <a:rPr lang="en-US" dirty="0" smtClean="0"/>
                      <a:t>656928</a:t>
                    </a:r>
                    <a:r>
                      <a:rPr lang="ru-RU" dirty="0" smtClean="0"/>
                      <a:t>,</a:t>
                    </a:r>
                    <a:r>
                      <a:rPr lang="en-US" dirty="0" smtClean="0"/>
                      <a:t>00</a:t>
                    </a:r>
                    <a:endParaRPr lang="en-US" dirty="0"/>
                  </a:p>
                </c:rich>
              </c:tx>
              <c:showVal val="1"/>
            </c:dLbl>
            <c:txPr>
              <a:bodyPr/>
              <a:lstStyle/>
              <a:p>
                <a:pPr>
                  <a:defRPr sz="1400" baseline="0"/>
                </a:pPr>
                <a:endParaRPr lang="ru-RU"/>
              </a:p>
            </c:txPr>
            <c:showVal val="1"/>
            <c:showLeaderLines val="1"/>
          </c:dLbls>
          <c:cat>
            <c:strRef>
              <c:f>Лист1!$A$2:$A$7</c:f>
              <c:strCache>
                <c:ptCount val="6"/>
                <c:pt idx="0">
                  <c:v>НДФЛ</c:v>
                </c:pt>
                <c:pt idx="1">
                  <c:v>Акцизы на нефтепродукты</c:v>
                </c:pt>
                <c:pt idx="2">
                  <c:v>На совокупный доход</c:v>
                </c:pt>
                <c:pt idx="3">
                  <c:v>От использования имущества</c:v>
                </c:pt>
                <c:pt idx="4">
                  <c:v>Налоги на имущество</c:v>
                </c:pt>
                <c:pt idx="5">
                  <c:v>Прочие</c:v>
                </c:pt>
              </c:strCache>
            </c:strRef>
          </c:cat>
          <c:val>
            <c:numRef>
              <c:f>Лист1!$B$2:$B$7</c:f>
              <c:numCache>
                <c:formatCode>#,##0.00</c:formatCode>
                <c:ptCount val="6"/>
                <c:pt idx="0" formatCode="0.00">
                  <c:v>58221807</c:v>
                </c:pt>
                <c:pt idx="1">
                  <c:v>17682861.010000002</c:v>
                </c:pt>
                <c:pt idx="2" formatCode="#,##0">
                  <c:v>9846000</c:v>
                </c:pt>
                <c:pt idx="3" formatCode="#,##0">
                  <c:v>7257112</c:v>
                </c:pt>
                <c:pt idx="4" formatCode="#,##0">
                  <c:v>17242009</c:v>
                </c:pt>
                <c:pt idx="5" formatCode="0.00">
                  <c:v>2656928</c:v>
                </c:pt>
              </c:numCache>
            </c:numRef>
          </c:val>
        </c:ser>
      </c:pie3DChart>
      <c:spPr>
        <a:noFill/>
        <a:ln w="25379">
          <a:noFill/>
        </a:ln>
      </c:spPr>
    </c:plotArea>
    <c:legend>
      <c:legendPos val="r"/>
      <c:legendEntry>
        <c:idx val="2"/>
        <c:txPr>
          <a:bodyPr/>
          <a:lstStyle/>
          <a:p>
            <a:pPr>
              <a:defRPr sz="1627" kern="700" spc="-100" baseline="30000"/>
            </a:pPr>
            <a:endParaRPr lang="ru-RU"/>
          </a:p>
        </c:txPr>
      </c:legendEntry>
      <c:layout>
        <c:manualLayout>
          <c:xMode val="edge"/>
          <c:yMode val="edge"/>
          <c:x val="0.59812189279346872"/>
          <c:y val="0.18920045251092774"/>
          <c:w val="0.40187805124765363"/>
          <c:h val="0.77900673755987027"/>
        </c:manualLayout>
      </c:layout>
      <c:txPr>
        <a:bodyPr/>
        <a:lstStyle/>
        <a:p>
          <a:pPr>
            <a:defRPr kern="700" spc="-100" baseline="30000"/>
          </a:pPr>
          <a:endParaRPr lang="ru-RU"/>
        </a:p>
      </c:txPr>
    </c:legend>
    <c:plotVisOnly val="1"/>
    <c:dispBlanksAs val="zero"/>
  </c:chart>
  <c:txPr>
    <a:bodyPr/>
    <a:lstStyle/>
    <a:p>
      <a:pPr>
        <a:defRPr sz="1797"/>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rotX val="30"/>
      <c:rotY val="90"/>
      <c:perspective val="30"/>
    </c:view3D>
    <c:plotArea>
      <c:layout>
        <c:manualLayout>
          <c:layoutTarget val="inner"/>
          <c:xMode val="edge"/>
          <c:yMode val="edge"/>
          <c:x val="2.0622461297850968E-2"/>
          <c:y val="1.6376355322448659E-3"/>
          <c:w val="0.48753307398498164"/>
          <c:h val="0.8006131482085449"/>
        </c:manualLayout>
      </c:layout>
      <c:pie3DChart>
        <c:varyColors val="1"/>
        <c:ser>
          <c:idx val="0"/>
          <c:order val="0"/>
          <c:tx>
            <c:strRef>
              <c:f>Лист1!$B$1</c:f>
              <c:strCache>
                <c:ptCount val="1"/>
                <c:pt idx="0">
                  <c:v>Столбец1</c:v>
                </c:pt>
              </c:strCache>
            </c:strRef>
          </c:tx>
          <c:explosion val="25"/>
          <c:dLbls>
            <c:dLbl>
              <c:idx val="0"/>
              <c:layout/>
              <c:tx>
                <c:rich>
                  <a:bodyPr/>
                  <a:lstStyle/>
                  <a:p>
                    <a:pPr>
                      <a:defRPr/>
                    </a:pPr>
                    <a:r>
                      <a:rPr lang="ru-RU" sz="1797" b="0" i="0" u="none" strike="noStrike" baseline="0" dirty="0" smtClean="0"/>
                      <a:t>83.5</a:t>
                    </a:r>
                    <a:r>
                      <a:rPr lang="ru-RU" dirty="0" smtClean="0"/>
                      <a:t>%</a:t>
                    </a:r>
                    <a:endParaRPr lang="en-US" dirty="0"/>
                  </a:p>
                </c:rich>
              </c:tx>
              <c:spPr/>
            </c:dLbl>
            <c:dLbl>
              <c:idx val="1"/>
              <c:layout>
                <c:manualLayout>
                  <c:x val="-1.4366841655685157E-2"/>
                  <c:y val="-7.0881583589033723E-2"/>
                </c:manualLayout>
              </c:layout>
              <c:tx>
                <c:rich>
                  <a:bodyPr/>
                  <a:lstStyle/>
                  <a:p>
                    <a:pPr>
                      <a:defRPr/>
                    </a:pPr>
                    <a:r>
                      <a:rPr lang="ru-RU" sz="1797" b="0" i="0" u="none" strike="noStrike" baseline="0" dirty="0" smtClean="0"/>
                      <a:t>16.5</a:t>
                    </a:r>
                    <a:r>
                      <a:rPr lang="ru-RU" dirty="0" smtClean="0"/>
                      <a:t>%</a:t>
                    </a:r>
                    <a:endParaRPr lang="en-US" dirty="0"/>
                  </a:p>
                </c:rich>
              </c:tx>
              <c:spPr/>
            </c:dLbl>
            <c:showVal val="1"/>
            <c:showLeaderLines val="1"/>
          </c:dLbls>
          <c:cat>
            <c:strRef>
              <c:f>Лист1!$A$2:$A$3</c:f>
              <c:strCache>
                <c:ptCount val="2"/>
                <c:pt idx="0">
                  <c:v>Безвозмездные поступления</c:v>
                </c:pt>
                <c:pt idx="1">
                  <c:v>Налоговые и неналоговые доходы</c:v>
                </c:pt>
              </c:strCache>
            </c:strRef>
          </c:cat>
          <c:val>
            <c:numRef>
              <c:f>Лист1!$B$2:$B$3</c:f>
              <c:numCache>
                <c:formatCode>0.00</c:formatCode>
                <c:ptCount val="2"/>
                <c:pt idx="0" formatCode="#,##0.00">
                  <c:v>595481719.99000001</c:v>
                </c:pt>
                <c:pt idx="1">
                  <c:v>117743459.73</c:v>
                </c:pt>
              </c:numCache>
            </c:numRef>
          </c:val>
        </c:ser>
      </c:pie3DChart>
      <c:spPr>
        <a:noFill/>
        <a:ln w="25390">
          <a:noFill/>
        </a:ln>
      </c:spPr>
    </c:plotArea>
    <c:legend>
      <c:legendPos val="r"/>
      <c:legendEntry>
        <c:idx val="0"/>
        <c:txPr>
          <a:bodyPr/>
          <a:lstStyle/>
          <a:p>
            <a:pPr>
              <a:defRPr sz="1397" baseline="0"/>
            </a:pPr>
            <a:endParaRPr lang="ru-RU"/>
          </a:p>
        </c:txPr>
      </c:legendEntry>
      <c:legendEntry>
        <c:idx val="1"/>
        <c:txPr>
          <a:bodyPr/>
          <a:lstStyle/>
          <a:p>
            <a:pPr>
              <a:defRPr sz="1397" baseline="0"/>
            </a:pPr>
            <a:endParaRPr lang="ru-RU"/>
          </a:p>
        </c:txPr>
      </c:legendEntry>
      <c:layout>
        <c:manualLayout>
          <c:xMode val="edge"/>
          <c:yMode val="edge"/>
          <c:x val="0.28078604417338582"/>
          <c:y val="0.59324125904380298"/>
          <c:w val="0.45401229510162888"/>
          <c:h val="0.38331480754255193"/>
        </c:manualLayout>
      </c:layout>
    </c:legend>
    <c:plotVisOnly val="1"/>
    <c:dispBlanksAs val="zero"/>
  </c:chart>
  <c:txPr>
    <a:bodyPr/>
    <a:lstStyle/>
    <a:p>
      <a:pPr>
        <a:defRPr sz="1797"/>
      </a:pPr>
      <a:endParaRPr lang="ru-RU"/>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ru-RU"/>
  <c:chart>
    <c:autoTitleDeleted val="1"/>
    <c:view3D>
      <c:rotX val="30"/>
      <c:rotY val="180"/>
      <c:perspective val="30"/>
    </c:view3D>
    <c:plotArea>
      <c:layout>
        <c:manualLayout>
          <c:layoutTarget val="inner"/>
          <c:xMode val="edge"/>
          <c:yMode val="edge"/>
          <c:x val="1.1098331939815159E-3"/>
          <c:y val="0.15682006577846871"/>
          <c:w val="0.49537293509229019"/>
          <c:h val="0.7887210218532078"/>
        </c:manualLayout>
      </c:layout>
      <c:pie3DChart>
        <c:varyColors val="1"/>
        <c:ser>
          <c:idx val="0"/>
          <c:order val="0"/>
          <c:tx>
            <c:strRef>
              <c:f>Лист1!$B$1</c:f>
              <c:strCache>
                <c:ptCount val="1"/>
                <c:pt idx="0">
                  <c:v>Столбец1</c:v>
                </c:pt>
              </c:strCache>
            </c:strRef>
          </c:tx>
          <c:explosion val="2"/>
          <c:dPt>
            <c:idx val="3"/>
            <c:explosion val="11"/>
          </c:dPt>
          <c:dPt>
            <c:idx val="4"/>
            <c:explosion val="50"/>
          </c:dPt>
          <c:dLbls>
            <c:dLbl>
              <c:idx val="0"/>
              <c:layout>
                <c:manualLayout>
                  <c:x val="4.6545776968707826E-2"/>
                  <c:y val="-0.14674760868460823"/>
                </c:manualLayout>
              </c:layout>
              <c:tx>
                <c:rich>
                  <a:bodyPr/>
                  <a:lstStyle/>
                  <a:p>
                    <a:r>
                      <a:rPr lang="ru-RU" sz="1400" dirty="0" smtClean="0"/>
                      <a:t>61615431</a:t>
                    </a:r>
                    <a:r>
                      <a:rPr lang="en-US" sz="1400" dirty="0" smtClean="0"/>
                      <a:t>,0</a:t>
                    </a:r>
                    <a:r>
                      <a:rPr lang="ru-RU" sz="1400" dirty="0" smtClean="0"/>
                      <a:t>0</a:t>
                    </a:r>
                    <a:r>
                      <a:rPr lang="en-US" sz="1400" dirty="0" smtClean="0"/>
                      <a:t>   </a:t>
                    </a:r>
                    <a:endParaRPr lang="en-US" sz="1400" dirty="0"/>
                  </a:p>
                </c:rich>
              </c:tx>
              <c:showVal val="1"/>
            </c:dLbl>
            <c:dLbl>
              <c:idx val="1"/>
              <c:layout>
                <c:manualLayout>
                  <c:x val="-0.15014628134551572"/>
                  <c:y val="-0.11809787634589579"/>
                </c:manualLayout>
              </c:layout>
              <c:tx>
                <c:rich>
                  <a:bodyPr/>
                  <a:lstStyle/>
                  <a:p>
                    <a:r>
                      <a:rPr lang="en-US" sz="1400" baseline="0" dirty="0" smtClean="0"/>
                      <a:t>18592312,73</a:t>
                    </a:r>
                    <a:endParaRPr lang="en-US" dirty="0"/>
                  </a:p>
                </c:rich>
              </c:tx>
              <c:showVal val="1"/>
            </c:dLbl>
            <c:dLbl>
              <c:idx val="2"/>
              <c:layout>
                <c:manualLayout>
                  <c:x val="-2.1794356737076678E-2"/>
                  <c:y val="-0.1397937019367187"/>
                </c:manualLayout>
              </c:layout>
              <c:tx>
                <c:rich>
                  <a:bodyPr/>
                  <a:lstStyle/>
                  <a:p>
                    <a:r>
                      <a:rPr lang="ru-RU" sz="1400" baseline="0" dirty="0" smtClean="0">
                        <a:latin typeface="+mn-lt"/>
                      </a:rPr>
                      <a:t>10392000,00</a:t>
                    </a:r>
                    <a:endParaRPr lang="en-US" sz="1400" dirty="0"/>
                  </a:p>
                </c:rich>
              </c:tx>
              <c:showVal val="1"/>
            </c:dLbl>
            <c:dLbl>
              <c:idx val="3"/>
              <c:layout>
                <c:manualLayout>
                  <c:x val="3.094215701481922E-2"/>
                  <c:y val="-2.3669055744836041E-2"/>
                </c:manualLayout>
              </c:layout>
              <c:tx>
                <c:rich>
                  <a:bodyPr/>
                  <a:lstStyle/>
                  <a:p>
                    <a:r>
                      <a:rPr lang="ru-RU" sz="1400" baseline="0" dirty="0" smtClean="0">
                        <a:latin typeface="+mn-lt"/>
                      </a:rPr>
                      <a:t>7257112,00</a:t>
                    </a:r>
                    <a:endParaRPr lang="en-US" sz="1400" dirty="0"/>
                  </a:p>
                </c:rich>
              </c:tx>
              <c:showVal val="1"/>
            </c:dLbl>
            <c:dLbl>
              <c:idx val="4"/>
              <c:layout>
                <c:manualLayout>
                  <c:x val="-2.9481183892533191E-2"/>
                  <c:y val="0.15246512307958551"/>
                </c:manualLayout>
              </c:layout>
              <c:tx>
                <c:rich>
                  <a:bodyPr/>
                  <a:lstStyle/>
                  <a:p>
                    <a:r>
                      <a:rPr lang="en-US" dirty="0" smtClean="0"/>
                      <a:t>17291587</a:t>
                    </a:r>
                    <a:r>
                      <a:rPr lang="ru-RU" dirty="0" smtClean="0"/>
                      <a:t>,00</a:t>
                    </a:r>
                    <a:endParaRPr lang="en-US" dirty="0"/>
                  </a:p>
                </c:rich>
              </c:tx>
              <c:showVal val="1"/>
            </c:dLbl>
            <c:dLbl>
              <c:idx val="5"/>
              <c:layout>
                <c:manualLayout>
                  <c:x val="-3.3865697875145165E-2"/>
                  <c:y val="0.12796382060312486"/>
                </c:manualLayout>
              </c:layout>
              <c:showVal val="1"/>
            </c:dLbl>
            <c:txPr>
              <a:bodyPr/>
              <a:lstStyle/>
              <a:p>
                <a:pPr>
                  <a:defRPr sz="1400" baseline="0">
                    <a:latin typeface="+mn-lt"/>
                  </a:defRPr>
                </a:pPr>
                <a:endParaRPr lang="ru-RU"/>
              </a:p>
            </c:txPr>
            <c:showVal val="1"/>
            <c:showLeaderLines val="1"/>
          </c:dLbls>
          <c:cat>
            <c:strRef>
              <c:f>Лист1!$A$2:$A$7</c:f>
              <c:strCache>
                <c:ptCount val="6"/>
                <c:pt idx="0">
                  <c:v>НДФЛ</c:v>
                </c:pt>
                <c:pt idx="1">
                  <c:v>Акцизы на нефтепродукты</c:v>
                </c:pt>
                <c:pt idx="2">
                  <c:v>На совокупный доход</c:v>
                </c:pt>
                <c:pt idx="3">
                  <c:v>От использования имущества</c:v>
                </c:pt>
                <c:pt idx="4">
                  <c:v>Налоги на имущество</c:v>
                </c:pt>
                <c:pt idx="5">
                  <c:v>Прочие</c:v>
                </c:pt>
              </c:strCache>
            </c:strRef>
          </c:cat>
          <c:val>
            <c:numRef>
              <c:f>Лист1!$B$2:$B$7</c:f>
              <c:numCache>
                <c:formatCode>#,##0.00</c:formatCode>
                <c:ptCount val="6"/>
                <c:pt idx="0" formatCode="0.00">
                  <c:v>61615431</c:v>
                </c:pt>
                <c:pt idx="1">
                  <c:v>18592312.73</c:v>
                </c:pt>
                <c:pt idx="2" formatCode="#,##0">
                  <c:v>10392000</c:v>
                </c:pt>
                <c:pt idx="3" formatCode="#,##0">
                  <c:v>7257112</c:v>
                </c:pt>
                <c:pt idx="4" formatCode="#,##0">
                  <c:v>17291587</c:v>
                </c:pt>
                <c:pt idx="5" formatCode="0.00">
                  <c:v>2595017</c:v>
                </c:pt>
              </c:numCache>
            </c:numRef>
          </c:val>
        </c:ser>
      </c:pie3DChart>
      <c:spPr>
        <a:noFill/>
        <a:ln w="25379">
          <a:noFill/>
        </a:ln>
      </c:spPr>
    </c:plotArea>
    <c:legend>
      <c:legendPos val="r"/>
      <c:legendEntry>
        <c:idx val="2"/>
        <c:txPr>
          <a:bodyPr/>
          <a:lstStyle/>
          <a:p>
            <a:pPr>
              <a:defRPr sz="1627" kern="700" spc="-100" baseline="30000"/>
            </a:pPr>
            <a:endParaRPr lang="ru-RU"/>
          </a:p>
        </c:txPr>
      </c:legendEntry>
      <c:layout>
        <c:manualLayout>
          <c:xMode val="edge"/>
          <c:yMode val="edge"/>
          <c:x val="0.59559604114724984"/>
          <c:y val="0.17346417435961403"/>
          <c:w val="0.40187805124765391"/>
          <c:h val="0.77900673755987082"/>
        </c:manualLayout>
      </c:layout>
      <c:txPr>
        <a:bodyPr/>
        <a:lstStyle/>
        <a:p>
          <a:pPr>
            <a:defRPr kern="700" spc="-100" baseline="30000"/>
          </a:pPr>
          <a:endParaRPr lang="ru-RU"/>
        </a:p>
      </c:txPr>
    </c:legend>
    <c:plotVisOnly val="1"/>
    <c:dispBlanksAs val="zero"/>
  </c:chart>
  <c:txPr>
    <a:bodyPr/>
    <a:lstStyle/>
    <a:p>
      <a:pPr>
        <a:defRPr sz="1797"/>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ru-RU"/>
  <c:chart>
    <c:autoTitleDeleted val="1"/>
    <c:view3D>
      <c:rotX val="30"/>
      <c:perspective val="30"/>
    </c:view3D>
    <c:plotArea>
      <c:layout>
        <c:manualLayout>
          <c:layoutTarget val="inner"/>
          <c:xMode val="edge"/>
          <c:yMode val="edge"/>
          <c:x val="7.1888983142497934E-2"/>
          <c:y val="0.17876887682958301"/>
          <c:w val="0.48445726244476767"/>
          <c:h val="0.62788069787735667"/>
        </c:manualLayout>
      </c:layout>
      <c:pie3DChart>
        <c:varyColors val="1"/>
        <c:ser>
          <c:idx val="0"/>
          <c:order val="0"/>
          <c:tx>
            <c:strRef>
              <c:f>Лист1!$B$1</c:f>
              <c:strCache>
                <c:ptCount val="1"/>
                <c:pt idx="0">
                  <c:v>2021 год (план)</c:v>
                </c:pt>
              </c:strCache>
            </c:strRef>
          </c:tx>
          <c:explosion val="25"/>
          <c:dPt>
            <c:idx val="0"/>
            <c:spPr>
              <a:solidFill>
                <a:srgbClr val="C20888"/>
              </a:solidFill>
            </c:spPr>
          </c:dPt>
          <c:dPt>
            <c:idx val="1"/>
            <c:spPr>
              <a:solidFill>
                <a:srgbClr val="99CC00"/>
              </a:solidFill>
            </c:spPr>
          </c:dPt>
          <c:dPt>
            <c:idx val="2"/>
            <c:spPr>
              <a:solidFill>
                <a:schemeClr val="accent1">
                  <a:lumMod val="75000"/>
                </a:schemeClr>
              </a:solidFill>
            </c:spPr>
          </c:dPt>
          <c:dPt>
            <c:idx val="3"/>
            <c:spPr>
              <a:solidFill>
                <a:srgbClr val="00B050"/>
              </a:solidFill>
            </c:spPr>
          </c:dPt>
          <c:dPt>
            <c:idx val="5"/>
            <c:explosion val="55"/>
          </c:dPt>
          <c:dLbls>
            <c:dLbl>
              <c:idx val="0"/>
              <c:layout>
                <c:manualLayout>
                  <c:x val="-0.1734283232198974"/>
                  <c:y val="-0.20731789408702211"/>
                </c:manualLayout>
              </c:layout>
              <c:tx>
                <c:rich>
                  <a:bodyPr/>
                  <a:lstStyle/>
                  <a:p>
                    <a:r>
                      <a:rPr lang="en-US" dirty="0"/>
                      <a:t> </a:t>
                    </a:r>
                    <a:r>
                      <a:rPr lang="en-US" dirty="0" smtClean="0"/>
                      <a:t>128550920,00   </a:t>
                    </a:r>
                    <a:endParaRPr lang="en-US" dirty="0"/>
                  </a:p>
                </c:rich>
              </c:tx>
              <c:showVal val="1"/>
            </c:dLbl>
            <c:dLbl>
              <c:idx val="1"/>
              <c:layout>
                <c:manualLayout>
                  <c:x val="7.029158986075687E-2"/>
                  <c:y val="-0.25161966784085071"/>
                </c:manualLayout>
              </c:layout>
              <c:tx>
                <c:rich>
                  <a:bodyPr/>
                  <a:lstStyle/>
                  <a:p>
                    <a:r>
                      <a:rPr lang="en-US" sz="1400" baseline="0" dirty="0" smtClean="0"/>
                      <a:t> </a:t>
                    </a:r>
                    <a:r>
                      <a:rPr lang="en-US" dirty="0" smtClean="0"/>
                      <a:t>994153,52   </a:t>
                    </a:r>
                    <a:endParaRPr lang="en-US" dirty="0"/>
                  </a:p>
                </c:rich>
              </c:tx>
              <c:showVal val="1"/>
            </c:dLbl>
            <c:dLbl>
              <c:idx val="2"/>
              <c:layout>
                <c:manualLayout>
                  <c:x val="-6.7525735110704713E-2"/>
                  <c:y val="-0.29717682783168931"/>
                </c:manualLayout>
              </c:layout>
              <c:spPr>
                <a:noFill/>
                <a:ln>
                  <a:noFill/>
                </a:ln>
                <a:effectLst/>
              </c:spPr>
              <c:txPr>
                <a:bodyPr wrap="square" lIns="38100" tIns="19050" rIns="38100" bIns="19050" anchor="ctr">
                  <a:noAutofit/>
                </a:bodyPr>
                <a:lstStyle/>
                <a:p>
                  <a:pPr>
                    <a:defRPr sz="1400" baseline="0"/>
                  </a:pPr>
                  <a:endParaRPr lang="ru-RU"/>
                </a:p>
              </c:txPr>
              <c:showVal val="1"/>
            </c:dLbl>
            <c:dLbl>
              <c:idx val="3"/>
              <c:layout>
                <c:manualLayout>
                  <c:x val="4.3453568393623472E-2"/>
                  <c:y val="-0.14578570308607061"/>
                </c:manualLayout>
              </c:layout>
              <c:tx>
                <c:rich>
                  <a:bodyPr/>
                  <a:lstStyle/>
                  <a:p>
                    <a:r>
                      <a:rPr lang="en-US" dirty="0"/>
                      <a:t> </a:t>
                    </a:r>
                    <a:r>
                      <a:rPr lang="en-US" dirty="0" smtClean="0"/>
                      <a:t>30407661,15   </a:t>
                    </a:r>
                    <a:endParaRPr lang="en-US" dirty="0"/>
                  </a:p>
                </c:rich>
              </c:tx>
              <c:showVal val="1"/>
              <c:extLst>
                <c:ext xmlns:c15="http://schemas.microsoft.com/office/drawing/2012/chart" uri="{CE6537A1-D6FC-4f65-9D91-7224C49458BB}"/>
              </c:extLst>
            </c:dLbl>
            <c:dLbl>
              <c:idx val="4"/>
              <c:layout>
                <c:manualLayout>
                  <c:x val="3.5678779003374531E-2"/>
                  <c:y val="-0.11862219872577373"/>
                </c:manualLayout>
              </c:layout>
              <c:tx>
                <c:rich>
                  <a:bodyPr/>
                  <a:lstStyle/>
                  <a:p>
                    <a:r>
                      <a:rPr lang="ru-RU" sz="1400" baseline="0" dirty="0" smtClean="0"/>
                      <a:t>14688227,00</a:t>
                    </a:r>
                  </a:p>
                </c:rich>
              </c:tx>
              <c:showVal val="1"/>
            </c:dLbl>
            <c:dLbl>
              <c:idx val="5"/>
              <c:layout>
                <c:manualLayout>
                  <c:x val="-1.976482604027145E-3"/>
                  <c:y val="-5.7226895516237317E-2"/>
                </c:manualLayout>
              </c:layout>
              <c:tx>
                <c:rich>
                  <a:bodyPr/>
                  <a:lstStyle/>
                  <a:p>
                    <a:r>
                      <a:rPr lang="en-US" sz="1400" baseline="0" dirty="0"/>
                      <a:t> </a:t>
                    </a:r>
                    <a:r>
                      <a:rPr lang="en-US" dirty="0" smtClean="0"/>
                      <a:t>2523149,10   </a:t>
                    </a:r>
                    <a:endParaRPr lang="en-US" dirty="0"/>
                  </a:p>
                </c:rich>
              </c:tx>
              <c:showVal val="1"/>
            </c:dLbl>
            <c:dLbl>
              <c:idx val="6"/>
              <c:layout>
                <c:manualLayout>
                  <c:x val="3.0182012376934252E-2"/>
                  <c:y val="3.3001245330012453E-2"/>
                </c:manualLayout>
              </c:layout>
              <c:tx>
                <c:rich>
                  <a:bodyPr/>
                  <a:lstStyle/>
                  <a:p>
                    <a:r>
                      <a:rPr lang="en-US" dirty="0"/>
                      <a:t> </a:t>
                    </a:r>
                    <a:r>
                      <a:rPr lang="en-US" dirty="0" smtClean="0"/>
                      <a:t>462126841,86   </a:t>
                    </a:r>
                    <a:endParaRPr lang="en-US" dirty="0"/>
                  </a:p>
                </c:rich>
              </c:tx>
              <c:showVal val="1"/>
            </c:dLbl>
            <c:dLbl>
              <c:idx val="7"/>
              <c:layout>
                <c:manualLayout>
                  <c:x val="-2.2101051843647055E-2"/>
                  <c:y val="-7.9887468794919512E-3"/>
                </c:manualLayout>
              </c:layout>
              <c:tx>
                <c:rich>
                  <a:bodyPr/>
                  <a:lstStyle/>
                  <a:p>
                    <a:r>
                      <a:rPr lang="en-US" sz="1400" baseline="0" dirty="0"/>
                      <a:t> </a:t>
                    </a:r>
                    <a:r>
                      <a:rPr lang="ru-RU" dirty="0" smtClean="0"/>
                      <a:t>82401618,43</a:t>
                    </a:r>
                    <a:r>
                      <a:rPr lang="en-US" dirty="0" smtClean="0"/>
                      <a:t>   </a:t>
                    </a:r>
                    <a:endParaRPr lang="en-US" dirty="0"/>
                  </a:p>
                </c:rich>
              </c:tx>
              <c:showVal val="1"/>
            </c:dLbl>
            <c:dLbl>
              <c:idx val="8"/>
              <c:layout>
                <c:manualLayout>
                  <c:x val="-0.15688135487388655"/>
                  <c:y val="-9.2647175924823785E-2"/>
                </c:manualLayout>
              </c:layout>
              <c:tx>
                <c:rich>
                  <a:bodyPr/>
                  <a:lstStyle/>
                  <a:p>
                    <a:r>
                      <a:rPr lang="en-US" sz="1400" baseline="0" dirty="0"/>
                      <a:t> </a:t>
                    </a:r>
                    <a:r>
                      <a:rPr lang="ru-RU" dirty="0" smtClean="0"/>
                      <a:t>1776192,03</a:t>
                    </a:r>
                    <a:r>
                      <a:rPr lang="en-US" dirty="0" smtClean="0"/>
                      <a:t>   </a:t>
                    </a:r>
                    <a:endParaRPr lang="en-US" dirty="0"/>
                  </a:p>
                </c:rich>
              </c:tx>
              <c:showVal val="1"/>
            </c:dLbl>
            <c:dLbl>
              <c:idx val="9"/>
              <c:layout>
                <c:manualLayout>
                  <c:x val="-0.14818083400219464"/>
                  <c:y val="-0.1799809711603898"/>
                </c:manualLayout>
              </c:layout>
              <c:tx>
                <c:rich>
                  <a:bodyPr/>
                  <a:lstStyle/>
                  <a:p>
                    <a:r>
                      <a:rPr lang="en-US" dirty="0"/>
                      <a:t> </a:t>
                    </a:r>
                    <a:r>
                      <a:rPr lang="en-US" dirty="0" smtClean="0"/>
                      <a:t>367000,00   </a:t>
                    </a:r>
                    <a:endParaRPr lang="en-US" dirty="0"/>
                  </a:p>
                </c:rich>
              </c:tx>
              <c:showVal val="1"/>
            </c:dLbl>
            <c:spPr>
              <a:noFill/>
              <a:ln>
                <a:noFill/>
              </a:ln>
              <a:effectLst/>
            </c:spPr>
            <c:txPr>
              <a:bodyPr/>
              <a:lstStyle/>
              <a:p>
                <a:pPr>
                  <a:defRPr sz="1400" baseline="0"/>
                </a:pPr>
                <a:endParaRPr lang="ru-RU"/>
              </a:p>
            </c:txPr>
            <c:showVal val="1"/>
            <c:showLeaderLines val="1"/>
            <c:extLst>
              <c:ext xmlns:c15="http://schemas.microsoft.com/office/drawing/2012/chart" uri="{CE6537A1-D6FC-4f65-9D91-7224C49458BB}"/>
            </c:extLst>
          </c:dLbls>
          <c:cat>
            <c:strRef>
              <c:f>Лист1!$A$2:$A$11</c:f>
              <c:strCache>
                <c:ptCount val="10"/>
                <c:pt idx="0">
                  <c:v>ОБЩЕГОСУДАРСТВЕННЫЕ ВОПРОСЫ</c:v>
                </c:pt>
                <c:pt idx="1">
                  <c:v>НАЦИОНАЛЬНАЯ ОБОРОНА</c:v>
                </c:pt>
                <c:pt idx="2">
                  <c:v>НАЦИОНАЛЬНАЯ БЕЗОПАСНОСТЬ И ПРАВООХРАНИТЕЛЬНАЯ ДЕЯТЕЛЬНОСТЬ</c:v>
                </c:pt>
                <c:pt idx="3">
                  <c:v>НАЦИОНАЛЬНАЯ ЭКОНОМИКА</c:v>
                </c:pt>
                <c:pt idx="4">
                  <c:v>ЖИЛИЩНО-КОММУНАЛЬНОЕ ХОЗЯЙСТВО</c:v>
                </c:pt>
                <c:pt idx="5">
                  <c:v>ОХРАНА ОКРУЖАЮЩЕЙ СРЕДЫ</c:v>
                </c:pt>
                <c:pt idx="6">
                  <c:v>ОБРАЗОВАНИЕ</c:v>
                </c:pt>
                <c:pt idx="7">
                  <c:v>КУЛЬТУРА, КИНЕМАТОГРАФИЯ</c:v>
                </c:pt>
                <c:pt idx="8">
                  <c:v>СОЦИАЛЬНАЯ  ПОЛИТИКА</c:v>
                </c:pt>
                <c:pt idx="9">
                  <c:v>ФИЗИЧЕСКАЯ КУЛЬТУРА И СПОРТ</c:v>
                </c:pt>
              </c:strCache>
            </c:strRef>
          </c:cat>
          <c:val>
            <c:numRef>
              <c:f>Лист1!$B$2:$B$11</c:f>
              <c:numCache>
                <c:formatCode>_-* #,##0.00\ _₽_-;\-* #,##0.00\ _₽_-;_-* "-"??\ _₽_-;_-@_-</c:formatCode>
                <c:ptCount val="10"/>
                <c:pt idx="0">
                  <c:v>128550920.00000001</c:v>
                </c:pt>
                <c:pt idx="1">
                  <c:v>994153.52</c:v>
                </c:pt>
                <c:pt idx="2" formatCode="0.00">
                  <c:v>1364678</c:v>
                </c:pt>
                <c:pt idx="3">
                  <c:v>30407661.149999999</c:v>
                </c:pt>
                <c:pt idx="4">
                  <c:v>14688227</c:v>
                </c:pt>
                <c:pt idx="5">
                  <c:v>2523149.1</c:v>
                </c:pt>
                <c:pt idx="6">
                  <c:v>462126841.86000001</c:v>
                </c:pt>
                <c:pt idx="7">
                  <c:v>82401618.429999992</c:v>
                </c:pt>
                <c:pt idx="8">
                  <c:v>17776192.029999997</c:v>
                </c:pt>
                <c:pt idx="9">
                  <c:v>367000</c:v>
                </c:pt>
              </c:numCache>
            </c:numRef>
          </c:val>
        </c:ser>
      </c:pie3DChart>
    </c:plotArea>
    <c:legend>
      <c:legendPos val="r"/>
      <c:layout>
        <c:manualLayout>
          <c:xMode val="edge"/>
          <c:yMode val="edge"/>
          <c:x val="0.67111691089992298"/>
          <c:y val="5.5485466708719962E-2"/>
          <c:w val="0.32778816710411446"/>
          <c:h val="0.8438959572987953"/>
        </c:manualLayout>
      </c:layout>
      <c:txPr>
        <a:bodyPr/>
        <a:lstStyle/>
        <a:p>
          <a:pPr>
            <a:defRPr sz="1000"/>
          </a:pPr>
          <a:endParaRPr lang="ru-RU"/>
        </a:p>
      </c:txPr>
    </c:legend>
    <c:plotVisOnly val="1"/>
    <c:dispBlanksAs val="zero"/>
  </c:chart>
  <c:txPr>
    <a:bodyPr/>
    <a:lstStyle/>
    <a:p>
      <a:pPr>
        <a:defRPr sz="1800"/>
      </a:pPr>
      <a:endParaRPr lang="ru-RU"/>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ru-RU"/>
  <c:clrMapOvr bg1="lt1" tx1="dk1" bg2="lt2" tx2="dk2" accent1="accent1" accent2="accent2" accent3="accent3" accent4="accent4" accent5="accent5" accent6="accent6" hlink="hlink" folHlink="folHlink"/>
  <c:chart>
    <c:autoTitleDeleted val="1"/>
    <c:view3D>
      <c:rotX val="30"/>
      <c:perspective val="30"/>
    </c:view3D>
    <c:plotArea>
      <c:layout>
        <c:manualLayout>
          <c:layoutTarget val="inner"/>
          <c:xMode val="edge"/>
          <c:yMode val="edge"/>
          <c:x val="4.4111220472440961E-2"/>
          <c:y val="0.17616247903585022"/>
          <c:w val="0.56161318897637758"/>
          <c:h val="0.72953059496859973"/>
        </c:manualLayout>
      </c:layout>
      <c:pie3DChart>
        <c:varyColors val="1"/>
        <c:ser>
          <c:idx val="0"/>
          <c:order val="0"/>
          <c:tx>
            <c:strRef>
              <c:f>Лист1!$B$1</c:f>
              <c:strCache>
                <c:ptCount val="1"/>
                <c:pt idx="0">
                  <c:v>2024 год (план)</c:v>
                </c:pt>
              </c:strCache>
            </c:strRef>
          </c:tx>
          <c:explosion val="25"/>
          <c:dPt>
            <c:idx val="0"/>
            <c:spPr>
              <a:solidFill>
                <a:srgbClr val="C20888"/>
              </a:solidFill>
            </c:spPr>
          </c:dPt>
          <c:dPt>
            <c:idx val="1"/>
            <c:spPr>
              <a:solidFill>
                <a:srgbClr val="99CC00"/>
              </a:solidFill>
            </c:spPr>
          </c:dPt>
          <c:dPt>
            <c:idx val="2"/>
            <c:spPr>
              <a:solidFill>
                <a:schemeClr val="accent1">
                  <a:lumMod val="75000"/>
                </a:schemeClr>
              </a:solidFill>
            </c:spPr>
          </c:dPt>
          <c:dPt>
            <c:idx val="3"/>
            <c:spPr>
              <a:solidFill>
                <a:srgbClr val="00B050"/>
              </a:solidFill>
            </c:spPr>
          </c:dPt>
          <c:dPt>
            <c:idx val="5"/>
            <c:explosion val="64"/>
          </c:dPt>
          <c:dLbls>
            <c:dLbl>
              <c:idx val="0"/>
              <c:layout>
                <c:manualLayout>
                  <c:x val="-0.2238396762904637"/>
                  <c:y val="-0.20623633687449258"/>
                </c:manualLayout>
              </c:layout>
              <c:showVal val="1"/>
            </c:dLbl>
            <c:dLbl>
              <c:idx val="1"/>
              <c:layout>
                <c:manualLayout>
                  <c:x val="-0.11248698600174978"/>
                  <c:y val="-0.20118051867133058"/>
                </c:manualLayout>
              </c:layout>
              <c:tx>
                <c:rich>
                  <a:bodyPr/>
                  <a:lstStyle/>
                  <a:p>
                    <a:r>
                      <a:rPr lang="en-US" dirty="0" smtClean="0"/>
                      <a:t>994153,52   </a:t>
                    </a:r>
                    <a:endParaRPr lang="en-US" dirty="0"/>
                  </a:p>
                </c:rich>
              </c:tx>
              <c:showVal val="1"/>
            </c:dLbl>
            <c:dLbl>
              <c:idx val="2"/>
              <c:layout>
                <c:manualLayout>
                  <c:x val="1.0282589676290465E-2"/>
                  <c:y val="-0.25121844500394452"/>
                </c:manualLayout>
              </c:layout>
              <c:spPr>
                <a:noFill/>
                <a:ln>
                  <a:noFill/>
                </a:ln>
                <a:effectLst/>
              </c:spPr>
              <c:txPr>
                <a:bodyPr wrap="square" lIns="38100" tIns="19050" rIns="38100" bIns="19050" anchor="ctr">
                  <a:noAutofit/>
                </a:bodyPr>
                <a:lstStyle/>
                <a:p>
                  <a:pPr>
                    <a:defRPr sz="1400" baseline="0"/>
                  </a:pPr>
                  <a:endParaRPr lang="ru-RU"/>
                </a:p>
              </c:txPr>
              <c:showVal val="1"/>
            </c:dLbl>
            <c:dLbl>
              <c:idx val="3"/>
              <c:layout>
                <c:manualLayout>
                  <c:x val="2.3888888888888887E-2"/>
                  <c:y val="-0.18227543219190401"/>
                </c:manualLayout>
              </c:layout>
              <c:showVal val="1"/>
              <c:extLst>
                <c:ext xmlns:c15="http://schemas.microsoft.com/office/drawing/2012/chart" uri="{CE6537A1-D6FC-4f65-9D91-7224C49458BB}"/>
              </c:extLst>
            </c:dLbl>
            <c:dLbl>
              <c:idx val="4"/>
              <c:layout>
                <c:manualLayout>
                  <c:x val="2.3606408573928258E-2"/>
                  <c:y val="-0.11080297106023802"/>
                </c:manualLayout>
              </c:layout>
              <c:tx>
                <c:rich>
                  <a:bodyPr/>
                  <a:lstStyle/>
                  <a:p>
                    <a:r>
                      <a:rPr lang="en-US" dirty="0" smtClean="0"/>
                      <a:t>2523149,10   </a:t>
                    </a:r>
                    <a:endParaRPr lang="en-US" dirty="0"/>
                  </a:p>
                </c:rich>
              </c:tx>
              <c:showVal val="1"/>
            </c:dLbl>
            <c:dLbl>
              <c:idx val="5"/>
              <c:layout>
                <c:manualLayout>
                  <c:x val="4.992957130358705E-2"/>
                  <c:y val="2.7208449527193264E-2"/>
                </c:manualLayout>
              </c:layout>
              <c:showVal val="1"/>
            </c:dLbl>
            <c:dLbl>
              <c:idx val="6"/>
              <c:layout>
                <c:manualLayout>
                  <c:x val="-5.5083114610673667E-2"/>
                  <c:y val="1.996899399171367E-2"/>
                </c:manualLayout>
              </c:layout>
              <c:showVal val="1"/>
            </c:dLbl>
            <c:dLbl>
              <c:idx val="7"/>
              <c:layout>
                <c:manualLayout>
                  <c:x val="-0.16489096675415574"/>
                  <c:y val="-3.4052839097944321E-2"/>
                </c:manualLayout>
              </c:layout>
              <c:tx>
                <c:rich>
                  <a:bodyPr/>
                  <a:lstStyle/>
                  <a:p>
                    <a:r>
                      <a:rPr lang="en-US" sz="1400" baseline="0"/>
                      <a:t> </a:t>
                    </a:r>
                    <a:r>
                      <a:rPr lang="en-US" smtClean="0"/>
                      <a:t>17</a:t>
                    </a:r>
                    <a:r>
                      <a:rPr lang="ru-RU" baseline="0" smtClean="0"/>
                      <a:t> </a:t>
                    </a:r>
                    <a:r>
                      <a:rPr lang="en-US" smtClean="0"/>
                      <a:t>776</a:t>
                    </a:r>
                    <a:r>
                      <a:rPr lang="ru-RU" smtClean="0"/>
                      <a:t> </a:t>
                    </a:r>
                    <a:r>
                      <a:rPr lang="en-US" smtClean="0"/>
                      <a:t>192,03   </a:t>
                    </a:r>
                    <a:endParaRPr lang="en-US"/>
                  </a:p>
                </c:rich>
              </c:tx>
              <c:showVal val="1"/>
            </c:dLbl>
            <c:dLbl>
              <c:idx val="8"/>
              <c:layout>
                <c:manualLayout>
                  <c:x val="-0.14075820209973752"/>
                  <c:y val="-0.12131767736512139"/>
                </c:manualLayout>
              </c:layout>
              <c:tx>
                <c:rich>
                  <a:bodyPr/>
                  <a:lstStyle/>
                  <a:p>
                    <a:r>
                      <a:rPr lang="en-US" sz="1400" baseline="0" dirty="0"/>
                      <a:t> </a:t>
                    </a:r>
                    <a:r>
                      <a:rPr lang="en-US" dirty="0" smtClean="0"/>
                      <a:t>367</a:t>
                    </a:r>
                    <a:r>
                      <a:rPr lang="ru-RU" baseline="0" dirty="0" smtClean="0"/>
                      <a:t> </a:t>
                    </a:r>
                    <a:r>
                      <a:rPr lang="en-US" dirty="0" smtClean="0"/>
                      <a:t>000,00   </a:t>
                    </a:r>
                    <a:endParaRPr lang="en-US" dirty="0"/>
                  </a:p>
                </c:rich>
              </c:tx>
              <c:showVal val="1"/>
            </c:dLbl>
            <c:dLbl>
              <c:idx val="9"/>
              <c:layout>
                <c:manualLayout>
                  <c:x val="-0.23380774278215224"/>
                  <c:y val="-0.16434251582931836"/>
                </c:manualLayout>
              </c:layout>
              <c:showVal val="1"/>
            </c:dLbl>
            <c:spPr>
              <a:noFill/>
              <a:ln>
                <a:noFill/>
              </a:ln>
              <a:effectLst/>
            </c:spPr>
            <c:txPr>
              <a:bodyPr/>
              <a:lstStyle/>
              <a:p>
                <a:pPr>
                  <a:defRPr sz="1400" baseline="0"/>
                </a:pPr>
                <a:endParaRPr lang="ru-RU"/>
              </a:p>
            </c:txPr>
            <c:showVal val="1"/>
            <c:showLeaderLines val="1"/>
            <c:extLst>
              <c:ext xmlns:c15="http://schemas.microsoft.com/office/drawing/2012/chart" uri="{CE6537A1-D6FC-4f65-9D91-7224C49458BB}"/>
            </c:extLst>
          </c:dLbls>
          <c:cat>
            <c:strRef>
              <c:f>Лист1!$A$2:$A$10</c:f>
              <c:strCache>
                <c:ptCount val="9"/>
                <c:pt idx="0">
                  <c:v>ОБЩЕГОСУДАРСТВЕННЫЕ ВОПРОСЫ</c:v>
                </c:pt>
                <c:pt idx="1">
                  <c:v>НАЦИОНАЛЬНАЯ ОБОРОНА</c:v>
                </c:pt>
                <c:pt idx="2">
                  <c:v>НАЦИОНАЛЬНАЯ БЕЗОПАСНОСТЬ И ПРАВООХРАНИТЕЛЬНАЯ ДЕЯТЕЛЬНОСТЬ</c:v>
                </c:pt>
                <c:pt idx="3">
                  <c:v>НАЦИОНАЛЬНАЯ ЭКОНОМИКА</c:v>
                </c:pt>
                <c:pt idx="4">
                  <c:v>ЖИЛИЩНО-КОММУНАЛЬНОЕ ХОЗЯЙСТВО</c:v>
                </c:pt>
                <c:pt idx="5">
                  <c:v>ОБРАЗОВАНИЕ</c:v>
                </c:pt>
                <c:pt idx="6">
                  <c:v>КУЛЬТУРА, КИНЕМАТОГРАФИЯ</c:v>
                </c:pt>
                <c:pt idx="7">
                  <c:v>СОЦИАЛЬНАЯ  ПОЛИТИКА</c:v>
                </c:pt>
                <c:pt idx="8">
                  <c:v>ФИЗИЧЕСКАЯ КУЛЬТУРА И СПОРТ</c:v>
                </c:pt>
              </c:strCache>
            </c:strRef>
          </c:cat>
          <c:val>
            <c:numRef>
              <c:f>Лист1!$B$2:$B$10</c:f>
              <c:numCache>
                <c:formatCode>_-* #,##0.00\ _₽_-;\-* #,##0.00\ _₽_-;_-* "-"??\ _₽_-;_-@_-</c:formatCode>
                <c:ptCount val="9"/>
                <c:pt idx="0">
                  <c:v>90324664.870000005</c:v>
                </c:pt>
                <c:pt idx="1">
                  <c:v>1028132.8999999999</c:v>
                </c:pt>
                <c:pt idx="2" formatCode="0.00">
                  <c:v>1364678</c:v>
                </c:pt>
                <c:pt idx="3">
                  <c:v>30120570.010000002</c:v>
                </c:pt>
                <c:pt idx="4">
                  <c:v>12958957.789999999</c:v>
                </c:pt>
                <c:pt idx="5">
                  <c:v>463563254.73000002</c:v>
                </c:pt>
                <c:pt idx="6">
                  <c:v>76383887.659999996</c:v>
                </c:pt>
                <c:pt idx="7">
                  <c:v>17981938</c:v>
                </c:pt>
                <c:pt idx="8">
                  <c:v>367000</c:v>
                </c:pt>
              </c:numCache>
            </c:numRef>
          </c:val>
        </c:ser>
      </c:pie3DChart>
    </c:plotArea>
    <c:legend>
      <c:legendPos val="r"/>
      <c:layout>
        <c:manualLayout>
          <c:xMode val="edge"/>
          <c:yMode val="edge"/>
          <c:x val="0.67111691089992298"/>
          <c:y val="5.5485466708719962E-2"/>
          <c:w val="0.32778816710411457"/>
          <c:h val="0.84389595729879563"/>
        </c:manualLayout>
      </c:layout>
      <c:txPr>
        <a:bodyPr/>
        <a:lstStyle/>
        <a:p>
          <a:pPr>
            <a:defRPr sz="1000"/>
          </a:pPr>
          <a:endParaRPr lang="ru-RU"/>
        </a:p>
      </c:txPr>
    </c:legend>
    <c:plotVisOnly val="1"/>
    <c:dispBlanksAs val="zero"/>
  </c:chart>
  <c:txPr>
    <a:bodyPr/>
    <a:lstStyle/>
    <a:p>
      <a:pPr>
        <a:defRPr sz="1800"/>
      </a:pPr>
      <a:endParaRPr lang="ru-RU"/>
    </a:p>
  </c:tx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lang val="ru-RU"/>
  <c:clrMapOvr bg1="lt1" tx1="dk1" bg2="lt2" tx2="dk2" accent1="accent1" accent2="accent2" accent3="accent3" accent4="accent4" accent5="accent5" accent6="accent6" hlink="hlink" folHlink="folHlink"/>
  <c:chart>
    <c:autoTitleDeleted val="1"/>
    <c:view3D>
      <c:rotX val="30"/>
      <c:perspective val="30"/>
    </c:view3D>
    <c:plotArea>
      <c:layout>
        <c:manualLayout>
          <c:layoutTarget val="inner"/>
          <c:xMode val="edge"/>
          <c:yMode val="edge"/>
          <c:x val="7.1888983142497934E-2"/>
          <c:y val="0.17876887682958301"/>
          <c:w val="0.56161318897637758"/>
          <c:h val="0.72953059496859973"/>
        </c:manualLayout>
      </c:layout>
      <c:pie3DChart>
        <c:varyColors val="1"/>
        <c:ser>
          <c:idx val="0"/>
          <c:order val="0"/>
          <c:tx>
            <c:strRef>
              <c:f>Лист1!$B$1</c:f>
              <c:strCache>
                <c:ptCount val="1"/>
                <c:pt idx="0">
                  <c:v>2025 год (план)</c:v>
                </c:pt>
              </c:strCache>
            </c:strRef>
          </c:tx>
          <c:explosion val="25"/>
          <c:dPt>
            <c:idx val="0"/>
            <c:spPr>
              <a:solidFill>
                <a:srgbClr val="C20888"/>
              </a:solidFill>
            </c:spPr>
          </c:dPt>
          <c:dPt>
            <c:idx val="1"/>
            <c:spPr>
              <a:solidFill>
                <a:srgbClr val="99CC00"/>
              </a:solidFill>
            </c:spPr>
          </c:dPt>
          <c:dPt>
            <c:idx val="2"/>
            <c:spPr>
              <a:solidFill>
                <a:schemeClr val="accent1">
                  <a:lumMod val="75000"/>
                </a:schemeClr>
              </a:solidFill>
            </c:spPr>
          </c:dPt>
          <c:dPt>
            <c:idx val="3"/>
            <c:spPr>
              <a:solidFill>
                <a:srgbClr val="00B050"/>
              </a:solidFill>
            </c:spPr>
          </c:dPt>
          <c:dPt>
            <c:idx val="5"/>
            <c:explosion val="64"/>
          </c:dPt>
          <c:dLbls>
            <c:dLbl>
              <c:idx val="0"/>
              <c:layout>
                <c:manualLayout>
                  <c:x val="-0.27201017783333015"/>
                  <c:y val="-0.2156452689362813"/>
                </c:manualLayout>
              </c:layout>
              <c:showVal val="1"/>
            </c:dLbl>
            <c:dLbl>
              <c:idx val="1"/>
              <c:layout>
                <c:manualLayout>
                  <c:x val="-0.15548524782823456"/>
                  <c:y val="-0.25112896512829691"/>
                </c:manualLayout>
              </c:layout>
              <c:tx>
                <c:rich>
                  <a:bodyPr/>
                  <a:lstStyle/>
                  <a:p>
                    <a:r>
                      <a:rPr lang="en-US" dirty="0" smtClean="0"/>
                      <a:t>994153,52   </a:t>
                    </a:r>
                    <a:endParaRPr lang="en-US" dirty="0"/>
                  </a:p>
                </c:rich>
              </c:tx>
              <c:showVal val="1"/>
            </c:dLbl>
            <c:dLbl>
              <c:idx val="2"/>
              <c:layout>
                <c:manualLayout>
                  <c:x val="1.7289382517274329E-3"/>
                  <c:y val="-0.27206971877870639"/>
                </c:manualLayout>
              </c:layout>
              <c:spPr>
                <a:noFill/>
                <a:ln>
                  <a:noFill/>
                </a:ln>
                <a:effectLst/>
              </c:spPr>
              <c:txPr>
                <a:bodyPr wrap="square" lIns="38100" tIns="19050" rIns="38100" bIns="19050" anchor="ctr">
                  <a:noAutofit/>
                </a:bodyPr>
                <a:lstStyle/>
                <a:p>
                  <a:pPr>
                    <a:defRPr sz="1400" baseline="0"/>
                  </a:pPr>
                  <a:endParaRPr lang="ru-RU"/>
                </a:p>
              </c:txPr>
              <c:showVal val="1"/>
            </c:dLbl>
            <c:dLbl>
              <c:idx val="3"/>
              <c:layout>
                <c:manualLayout>
                  <c:x val="-1.0833349129342555E-2"/>
                  <c:y val="-0.20312650073759328"/>
                </c:manualLayout>
              </c:layout>
              <c:tx>
                <c:rich>
                  <a:bodyPr/>
                  <a:lstStyle/>
                  <a:p>
                    <a:r>
                      <a:rPr lang="en-US" dirty="0"/>
                      <a:t> </a:t>
                    </a:r>
                    <a:r>
                      <a:rPr lang="en-US" dirty="0" smtClean="0"/>
                      <a:t>30958399,73   </a:t>
                    </a:r>
                    <a:endParaRPr lang="en-US" dirty="0"/>
                  </a:p>
                </c:rich>
              </c:tx>
              <c:showVal val="1"/>
              <c:extLst>
                <c:ext xmlns:c15="http://schemas.microsoft.com/office/drawing/2012/chart" uri="{CE6537A1-D6FC-4f65-9D91-7224C49458BB}"/>
              </c:extLst>
            </c:dLbl>
            <c:dLbl>
              <c:idx val="4"/>
              <c:layout>
                <c:manualLayout>
                  <c:x val="2.4741010491151818E-3"/>
                  <c:y val="-0.15771833705345231"/>
                </c:manualLayout>
              </c:layout>
              <c:tx>
                <c:rich>
                  <a:bodyPr/>
                  <a:lstStyle/>
                  <a:p>
                    <a:r>
                      <a:rPr lang="en-US" sz="1400" baseline="0" dirty="0" smtClean="0"/>
                      <a:t> </a:t>
                    </a:r>
                    <a:r>
                      <a:rPr lang="en-US" dirty="0" smtClean="0"/>
                      <a:t>2523149,10   </a:t>
                    </a:r>
                    <a:endParaRPr lang="en-US" dirty="0"/>
                  </a:p>
                </c:rich>
              </c:tx>
              <c:showVal val="1"/>
            </c:dLbl>
            <c:dLbl>
              <c:idx val="5"/>
              <c:layout>
                <c:manualLayout>
                  <c:x val="0.22481794634783259"/>
                  <c:y val="3.1520928029447906E-2"/>
                </c:manualLayout>
              </c:layout>
              <c:showVal val="1"/>
            </c:dLbl>
            <c:dLbl>
              <c:idx val="6"/>
              <c:layout>
                <c:manualLayout>
                  <c:x val="-4.7649386575919522E-2"/>
                  <c:y val="1.9969199220786261E-2"/>
                </c:manualLayout>
              </c:layout>
              <c:showVal val="1"/>
            </c:dLbl>
            <c:dLbl>
              <c:idx val="7"/>
              <c:layout>
                <c:manualLayout>
                  <c:x val="-0.1395730171455459"/>
                  <c:y val="-3.9265657541634823E-2"/>
                </c:manualLayout>
              </c:layout>
              <c:tx>
                <c:rich>
                  <a:bodyPr/>
                  <a:lstStyle/>
                  <a:p>
                    <a:r>
                      <a:rPr lang="en-US" sz="1400" baseline="0"/>
                      <a:t> </a:t>
                    </a:r>
                    <a:r>
                      <a:rPr lang="en-US" smtClean="0"/>
                      <a:t>17</a:t>
                    </a:r>
                    <a:r>
                      <a:rPr lang="ru-RU" baseline="0" smtClean="0"/>
                      <a:t> </a:t>
                    </a:r>
                    <a:r>
                      <a:rPr lang="en-US" smtClean="0"/>
                      <a:t>776</a:t>
                    </a:r>
                    <a:r>
                      <a:rPr lang="ru-RU" smtClean="0"/>
                      <a:t> </a:t>
                    </a:r>
                    <a:r>
                      <a:rPr lang="en-US" smtClean="0"/>
                      <a:t>192,03   </a:t>
                    </a:r>
                    <a:endParaRPr lang="en-US"/>
                  </a:p>
                </c:rich>
              </c:tx>
              <c:showVal val="1"/>
            </c:dLbl>
            <c:dLbl>
              <c:idx val="8"/>
              <c:layout>
                <c:manualLayout>
                  <c:x val="-0.20361152521433326"/>
                  <c:y val="-0.14216895113988332"/>
                </c:manualLayout>
              </c:layout>
              <c:tx>
                <c:rich>
                  <a:bodyPr/>
                  <a:lstStyle/>
                  <a:p>
                    <a:r>
                      <a:rPr lang="en-US" sz="1400" baseline="0" dirty="0"/>
                      <a:t> </a:t>
                    </a:r>
                    <a:r>
                      <a:rPr lang="en-US" dirty="0" smtClean="0"/>
                      <a:t>367</a:t>
                    </a:r>
                    <a:r>
                      <a:rPr lang="ru-RU" baseline="0" dirty="0" smtClean="0"/>
                      <a:t> </a:t>
                    </a:r>
                    <a:r>
                      <a:rPr lang="en-US" dirty="0" smtClean="0"/>
                      <a:t>000,00   </a:t>
                    </a:r>
                    <a:endParaRPr lang="en-US" dirty="0"/>
                  </a:p>
                </c:rich>
              </c:tx>
              <c:showVal val="1"/>
            </c:dLbl>
            <c:dLbl>
              <c:idx val="9"/>
              <c:layout>
                <c:manualLayout>
                  <c:x val="-0.21244654909232422"/>
                  <c:y val="-0.14609765127640173"/>
                </c:manualLayout>
              </c:layout>
              <c:showVal val="1"/>
            </c:dLbl>
            <c:spPr>
              <a:noFill/>
              <a:ln>
                <a:noFill/>
              </a:ln>
              <a:effectLst/>
            </c:spPr>
            <c:txPr>
              <a:bodyPr/>
              <a:lstStyle/>
              <a:p>
                <a:pPr>
                  <a:defRPr sz="1400" baseline="0"/>
                </a:pPr>
                <a:endParaRPr lang="ru-RU"/>
              </a:p>
            </c:txPr>
            <c:showVal val="1"/>
            <c:showLeaderLines val="1"/>
            <c:extLst>
              <c:ext xmlns:c15="http://schemas.microsoft.com/office/drawing/2012/chart" uri="{CE6537A1-D6FC-4f65-9D91-7224C49458BB}"/>
            </c:extLst>
          </c:dLbls>
          <c:cat>
            <c:strRef>
              <c:f>Лист1!$A$2:$A$10</c:f>
              <c:strCache>
                <c:ptCount val="9"/>
                <c:pt idx="0">
                  <c:v>ОБЩЕГОСУДАРСТВЕННЫЕ ВОПРОСЫ</c:v>
                </c:pt>
                <c:pt idx="1">
                  <c:v>НАЦИОНАЛЬНАЯ ОБОРОНА</c:v>
                </c:pt>
                <c:pt idx="2">
                  <c:v>НАЦИОНАЛЬНАЯ БЕЗОПАСНОСТЬ И ПРАВООХРАНИТЕЛЬНАЯ ДЕЯТЕЛЬНОСТЬ</c:v>
                </c:pt>
                <c:pt idx="3">
                  <c:v>НАЦИОНАЛЬНАЯ ЭКОНОМИКА</c:v>
                </c:pt>
                <c:pt idx="4">
                  <c:v>ЖИЛИЩНО-КОММУНАЛЬНОЕ ХОЗЯЙСТВО</c:v>
                </c:pt>
                <c:pt idx="5">
                  <c:v>ОБРАЗОВАНИЕ</c:v>
                </c:pt>
                <c:pt idx="6">
                  <c:v>КУЛЬТУРА, КИНЕМАТОГРАФИЯ</c:v>
                </c:pt>
                <c:pt idx="7">
                  <c:v>СОЦИАЛЬНАЯ  ПОЛИТИКА</c:v>
                </c:pt>
                <c:pt idx="8">
                  <c:v>ФИЗИЧЕСКАЯ КУЛЬТУРА И СПОРТ</c:v>
                </c:pt>
              </c:strCache>
            </c:strRef>
          </c:cat>
          <c:val>
            <c:numRef>
              <c:f>Лист1!$B$2:$B$10</c:f>
              <c:numCache>
                <c:formatCode>_-* #,##0.00\ _₽_-;\-* #,##0.00\ _₽_-;_-* "-"??\ _₽_-;_-@_-</c:formatCode>
                <c:ptCount val="9"/>
                <c:pt idx="0">
                  <c:v>90414637.549999997</c:v>
                </c:pt>
                <c:pt idx="1">
                  <c:v>1065906.1000000001</c:v>
                </c:pt>
                <c:pt idx="2" formatCode="0.00">
                  <c:v>1364678</c:v>
                </c:pt>
                <c:pt idx="3">
                  <c:v>30958399.73</c:v>
                </c:pt>
                <c:pt idx="4">
                  <c:v>10506988</c:v>
                </c:pt>
                <c:pt idx="5">
                  <c:v>472168306.26999998</c:v>
                </c:pt>
                <c:pt idx="6">
                  <c:v>76100859.709999993</c:v>
                </c:pt>
                <c:pt idx="7">
                  <c:v>18250924.990000002</c:v>
                </c:pt>
                <c:pt idx="8">
                  <c:v>367000</c:v>
                </c:pt>
              </c:numCache>
            </c:numRef>
          </c:val>
        </c:ser>
      </c:pie3DChart>
    </c:plotArea>
    <c:legend>
      <c:legendPos val="r"/>
      <c:layout>
        <c:manualLayout>
          <c:xMode val="edge"/>
          <c:yMode val="edge"/>
          <c:x val="0.66970087561925007"/>
          <c:y val="5.5485526835343073E-2"/>
          <c:w val="0.32778816710411468"/>
          <c:h val="0.84389595729879585"/>
        </c:manualLayout>
      </c:layout>
      <c:txPr>
        <a:bodyPr/>
        <a:lstStyle/>
        <a:p>
          <a:pPr>
            <a:defRPr sz="1000"/>
          </a:pPr>
          <a:endParaRPr lang="ru-RU"/>
        </a:p>
      </c:txPr>
    </c:legend>
    <c:plotVisOnly val="1"/>
    <c:dispBlanksAs val="zero"/>
  </c:chart>
  <c:txPr>
    <a:bodyPr/>
    <a:lstStyle/>
    <a:p>
      <a:pPr>
        <a:defRPr sz="1800"/>
      </a:pPr>
      <a:endParaRPr lang="ru-RU"/>
    </a:p>
  </c:txPr>
  <c:externalData r:id="rId2"/>
</c:chartSpace>
</file>

<file path=ppt/drawings/drawing1.xml><?xml version="1.0" encoding="utf-8"?>
<c:userShapes xmlns:c="http://schemas.openxmlformats.org/drawingml/2006/chart">
  <cdr:relSizeAnchor xmlns:cdr="http://schemas.openxmlformats.org/drawingml/2006/chartDrawing">
    <cdr:from>
      <cdr:x>0</cdr:x>
      <cdr:y>0</cdr:y>
    </cdr:from>
    <cdr:to>
      <cdr:x>1</cdr:x>
      <cdr:y>0.0858</cdr:y>
    </cdr:to>
    <cdr:sp macro="" textlink="">
      <cdr:nvSpPr>
        <cdr:cNvPr id="2" name="Текст 20"/>
        <cdr:cNvSpPr>
          <a:spLocks xmlns:a="http://schemas.openxmlformats.org/drawingml/2006/main" noGrp="1"/>
        </cdr:cNvSpPr>
      </cdr:nvSpPr>
      <cdr:spPr bwMode="auto">
        <a:xfrm xmlns:a="http://schemas.openxmlformats.org/drawingml/2006/main">
          <a:off x="0" y="0"/>
          <a:ext cx="4040188" cy="32226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horz" wrap="square" lIns="91440" tIns="45720" rIns="91440" bIns="45720" numCol="1" anchor="b" anchorCtr="0" compatLnSpc="1">
          <a:prstTxWarp prst="textNoShape">
            <a:avLst/>
          </a:prstTxWarp>
        </a:bodyPr>
        <a:lstStyle xmlns:a="http://schemas.openxmlformats.org/drawingml/2006/main">
          <a:lvl1pPr marL="0" indent="0" algn="l" rtl="0" eaLnBrk="0" fontAlgn="base" hangingPunct="0">
            <a:spcBef>
              <a:spcPct val="20000"/>
            </a:spcBef>
            <a:spcAft>
              <a:spcPct val="0"/>
            </a:spcAft>
            <a:buFont typeface="Arial" charset="0"/>
            <a:buNone/>
            <a:defRPr sz="2400" b="1" kern="1200">
              <a:solidFill>
                <a:sysClr val="windowText" lastClr="000000"/>
              </a:solidFill>
              <a:latin typeface="Calibri"/>
            </a:defRPr>
          </a:lvl1pPr>
          <a:lvl2pPr marL="457200" indent="0" algn="l" rtl="0" eaLnBrk="0" fontAlgn="base" hangingPunct="0">
            <a:spcBef>
              <a:spcPct val="20000"/>
            </a:spcBef>
            <a:spcAft>
              <a:spcPct val="0"/>
            </a:spcAft>
            <a:buFont typeface="Arial" charset="0"/>
            <a:buNone/>
            <a:defRPr sz="2000" b="1" kern="1200">
              <a:solidFill>
                <a:sysClr val="windowText" lastClr="000000"/>
              </a:solidFill>
              <a:latin typeface="Calibri"/>
            </a:defRPr>
          </a:lvl2pPr>
          <a:lvl3pPr marL="914400" indent="0" algn="l" rtl="0" eaLnBrk="0" fontAlgn="base" hangingPunct="0">
            <a:spcBef>
              <a:spcPct val="20000"/>
            </a:spcBef>
            <a:spcAft>
              <a:spcPct val="0"/>
            </a:spcAft>
            <a:buFont typeface="Arial" charset="0"/>
            <a:buNone/>
            <a:defRPr sz="1800" b="1" kern="1200">
              <a:solidFill>
                <a:sysClr val="windowText" lastClr="000000"/>
              </a:solidFill>
              <a:latin typeface="Calibri"/>
            </a:defRPr>
          </a:lvl3pPr>
          <a:lvl4pPr marL="1371600" indent="0" algn="l" rtl="0" eaLnBrk="0" fontAlgn="base" hangingPunct="0">
            <a:spcBef>
              <a:spcPct val="20000"/>
            </a:spcBef>
            <a:spcAft>
              <a:spcPct val="0"/>
            </a:spcAft>
            <a:buFont typeface="Arial" charset="0"/>
            <a:buNone/>
            <a:defRPr sz="1600" b="1" kern="1200">
              <a:solidFill>
                <a:sysClr val="windowText" lastClr="000000"/>
              </a:solidFill>
              <a:latin typeface="Calibri"/>
            </a:defRPr>
          </a:lvl4pPr>
          <a:lvl5pPr marL="1828800" indent="0" algn="l" rtl="0" eaLnBrk="0" fontAlgn="base" hangingPunct="0">
            <a:spcBef>
              <a:spcPct val="20000"/>
            </a:spcBef>
            <a:spcAft>
              <a:spcPct val="0"/>
            </a:spcAft>
            <a:buFont typeface="Arial" charset="0"/>
            <a:buNone/>
            <a:defRPr sz="1600" b="1" kern="1200">
              <a:solidFill>
                <a:sysClr val="windowText" lastClr="000000"/>
              </a:solidFill>
              <a:latin typeface="Calibri"/>
            </a:defRPr>
          </a:lvl5pPr>
          <a:lvl6pPr marL="2286000" indent="0" algn="l" defTabSz="914400" rtl="0" eaLnBrk="1" latinLnBrk="0" hangingPunct="1">
            <a:spcBef>
              <a:spcPct val="20000"/>
            </a:spcBef>
            <a:buFont typeface="Arial" pitchFamily="34" charset="0"/>
            <a:buNone/>
            <a:defRPr sz="1600" b="1" kern="1200">
              <a:solidFill>
                <a:sysClr val="windowText" lastClr="000000"/>
              </a:solidFill>
              <a:latin typeface="Calibri"/>
            </a:defRPr>
          </a:lvl6pPr>
          <a:lvl7pPr marL="2743200" indent="0" algn="l" defTabSz="914400" rtl="0" eaLnBrk="1" latinLnBrk="0" hangingPunct="1">
            <a:spcBef>
              <a:spcPct val="20000"/>
            </a:spcBef>
            <a:buFont typeface="Arial" pitchFamily="34" charset="0"/>
            <a:buNone/>
            <a:defRPr sz="1600" b="1" kern="1200">
              <a:solidFill>
                <a:sysClr val="windowText" lastClr="000000"/>
              </a:solidFill>
              <a:latin typeface="Calibri"/>
            </a:defRPr>
          </a:lvl7pPr>
          <a:lvl8pPr marL="3200400" indent="0" algn="l" defTabSz="914400" rtl="0" eaLnBrk="1" latinLnBrk="0" hangingPunct="1">
            <a:spcBef>
              <a:spcPct val="20000"/>
            </a:spcBef>
            <a:buFont typeface="Arial" pitchFamily="34" charset="0"/>
            <a:buNone/>
            <a:defRPr sz="1600" b="1" kern="1200">
              <a:solidFill>
                <a:sysClr val="windowText" lastClr="000000"/>
              </a:solidFill>
              <a:latin typeface="Calibri"/>
            </a:defRPr>
          </a:lvl8pPr>
          <a:lvl9pPr marL="3657600" indent="0" algn="l" defTabSz="914400" rtl="0" eaLnBrk="1" latinLnBrk="0" hangingPunct="1">
            <a:spcBef>
              <a:spcPct val="20000"/>
            </a:spcBef>
            <a:buFont typeface="Arial" pitchFamily="34" charset="0"/>
            <a:buNone/>
            <a:defRPr sz="1600" b="1" kern="1200">
              <a:solidFill>
                <a:sysClr val="windowText" lastClr="000000"/>
              </a:solidFill>
              <a:latin typeface="Calibri"/>
            </a:defRPr>
          </a:lvl9pPr>
        </a:lstStyle>
        <a:p xmlns:a="http://schemas.openxmlformats.org/drawingml/2006/main">
          <a:pPr algn="ctr" eaLnBrk="1" hangingPunct="1"/>
          <a:r>
            <a:rPr lang="ru-RU" dirty="0" smtClean="0"/>
            <a:t>Доходы  округа в 2023</a:t>
          </a:r>
          <a:r>
            <a:rPr lang="en-US" dirty="0" smtClean="0"/>
            <a:t> </a:t>
          </a:r>
          <a:r>
            <a:rPr lang="ru-RU" dirty="0" smtClean="0"/>
            <a:t>году</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1</cdr:x>
      <cdr:y>0.0858</cdr:y>
    </cdr:to>
    <cdr:sp macro="" textlink="">
      <cdr:nvSpPr>
        <cdr:cNvPr id="2" name="Текст 20"/>
        <cdr:cNvSpPr>
          <a:spLocks xmlns:a="http://schemas.openxmlformats.org/drawingml/2006/main" noGrp="1"/>
        </cdr:cNvSpPr>
      </cdr:nvSpPr>
      <cdr:spPr bwMode="auto">
        <a:xfrm xmlns:a="http://schemas.openxmlformats.org/drawingml/2006/main">
          <a:off x="-792088" y="0"/>
          <a:ext cx="3960439" cy="32226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horz" wrap="square" lIns="91440" tIns="45720" rIns="91440" bIns="45720" numCol="1" anchor="b" anchorCtr="0" compatLnSpc="1">
          <a:prstTxWarp prst="textNoShape">
            <a:avLst/>
          </a:prstTxWarp>
        </a:bodyPr>
        <a:lstStyle xmlns:a="http://schemas.openxmlformats.org/drawingml/2006/main">
          <a:lvl1pPr marL="0" indent="0" algn="l" rtl="0" eaLnBrk="0" fontAlgn="base" hangingPunct="0">
            <a:spcBef>
              <a:spcPct val="20000"/>
            </a:spcBef>
            <a:spcAft>
              <a:spcPct val="0"/>
            </a:spcAft>
            <a:buFont typeface="Arial" charset="0"/>
            <a:buNone/>
            <a:defRPr sz="2400" b="1" kern="1200">
              <a:solidFill>
                <a:sysClr val="windowText" lastClr="000000"/>
              </a:solidFill>
              <a:latin typeface="Calibri"/>
            </a:defRPr>
          </a:lvl1pPr>
          <a:lvl2pPr marL="457200" indent="0" algn="l" rtl="0" eaLnBrk="0" fontAlgn="base" hangingPunct="0">
            <a:spcBef>
              <a:spcPct val="20000"/>
            </a:spcBef>
            <a:spcAft>
              <a:spcPct val="0"/>
            </a:spcAft>
            <a:buFont typeface="Arial" charset="0"/>
            <a:buNone/>
            <a:defRPr sz="2000" b="1" kern="1200">
              <a:solidFill>
                <a:sysClr val="windowText" lastClr="000000"/>
              </a:solidFill>
              <a:latin typeface="Calibri"/>
            </a:defRPr>
          </a:lvl2pPr>
          <a:lvl3pPr marL="914400" indent="0" algn="l" rtl="0" eaLnBrk="0" fontAlgn="base" hangingPunct="0">
            <a:spcBef>
              <a:spcPct val="20000"/>
            </a:spcBef>
            <a:spcAft>
              <a:spcPct val="0"/>
            </a:spcAft>
            <a:buFont typeface="Arial" charset="0"/>
            <a:buNone/>
            <a:defRPr sz="1800" b="1" kern="1200">
              <a:solidFill>
                <a:sysClr val="windowText" lastClr="000000"/>
              </a:solidFill>
              <a:latin typeface="Calibri"/>
            </a:defRPr>
          </a:lvl3pPr>
          <a:lvl4pPr marL="1371600" indent="0" algn="l" rtl="0" eaLnBrk="0" fontAlgn="base" hangingPunct="0">
            <a:spcBef>
              <a:spcPct val="20000"/>
            </a:spcBef>
            <a:spcAft>
              <a:spcPct val="0"/>
            </a:spcAft>
            <a:buFont typeface="Arial" charset="0"/>
            <a:buNone/>
            <a:defRPr sz="1600" b="1" kern="1200">
              <a:solidFill>
                <a:sysClr val="windowText" lastClr="000000"/>
              </a:solidFill>
              <a:latin typeface="Calibri"/>
            </a:defRPr>
          </a:lvl4pPr>
          <a:lvl5pPr marL="1828800" indent="0" algn="l" rtl="0" eaLnBrk="0" fontAlgn="base" hangingPunct="0">
            <a:spcBef>
              <a:spcPct val="20000"/>
            </a:spcBef>
            <a:spcAft>
              <a:spcPct val="0"/>
            </a:spcAft>
            <a:buFont typeface="Arial" charset="0"/>
            <a:buNone/>
            <a:defRPr sz="1600" b="1" kern="1200">
              <a:solidFill>
                <a:sysClr val="windowText" lastClr="000000"/>
              </a:solidFill>
              <a:latin typeface="Calibri"/>
            </a:defRPr>
          </a:lvl5pPr>
          <a:lvl6pPr marL="2286000" indent="0" algn="l" defTabSz="914400" rtl="0" eaLnBrk="1" latinLnBrk="0" hangingPunct="1">
            <a:spcBef>
              <a:spcPct val="20000"/>
            </a:spcBef>
            <a:buFont typeface="Arial" pitchFamily="34" charset="0"/>
            <a:buNone/>
            <a:defRPr sz="1600" b="1" kern="1200">
              <a:solidFill>
                <a:sysClr val="windowText" lastClr="000000"/>
              </a:solidFill>
              <a:latin typeface="Calibri"/>
            </a:defRPr>
          </a:lvl6pPr>
          <a:lvl7pPr marL="2743200" indent="0" algn="l" defTabSz="914400" rtl="0" eaLnBrk="1" latinLnBrk="0" hangingPunct="1">
            <a:spcBef>
              <a:spcPct val="20000"/>
            </a:spcBef>
            <a:buFont typeface="Arial" pitchFamily="34" charset="0"/>
            <a:buNone/>
            <a:defRPr sz="1600" b="1" kern="1200">
              <a:solidFill>
                <a:sysClr val="windowText" lastClr="000000"/>
              </a:solidFill>
              <a:latin typeface="Calibri"/>
            </a:defRPr>
          </a:lvl7pPr>
          <a:lvl8pPr marL="3200400" indent="0" algn="l" defTabSz="914400" rtl="0" eaLnBrk="1" latinLnBrk="0" hangingPunct="1">
            <a:spcBef>
              <a:spcPct val="20000"/>
            </a:spcBef>
            <a:buFont typeface="Arial" pitchFamily="34" charset="0"/>
            <a:buNone/>
            <a:defRPr sz="1600" b="1" kern="1200">
              <a:solidFill>
                <a:sysClr val="windowText" lastClr="000000"/>
              </a:solidFill>
              <a:latin typeface="Calibri"/>
            </a:defRPr>
          </a:lvl8pPr>
          <a:lvl9pPr marL="3657600" indent="0" algn="l" defTabSz="914400" rtl="0" eaLnBrk="1" latinLnBrk="0" hangingPunct="1">
            <a:spcBef>
              <a:spcPct val="20000"/>
            </a:spcBef>
            <a:buFont typeface="Arial" pitchFamily="34" charset="0"/>
            <a:buNone/>
            <a:defRPr sz="1600" b="1" kern="1200">
              <a:solidFill>
                <a:sysClr val="windowText" lastClr="000000"/>
              </a:solidFill>
              <a:latin typeface="Calibri"/>
            </a:defRPr>
          </a:lvl9pPr>
        </a:lstStyle>
        <a:p xmlns:a="http://schemas.openxmlformats.org/drawingml/2006/main">
          <a:pPr eaLnBrk="1" hangingPunct="1"/>
          <a:r>
            <a:rPr lang="ru-RU" dirty="0" smtClean="0"/>
            <a:t>Доходы  округа в 2024</a:t>
          </a:r>
          <a:r>
            <a:rPr lang="en-US" dirty="0" smtClean="0"/>
            <a:t> </a:t>
          </a:r>
          <a:r>
            <a:rPr lang="ru-RU" dirty="0" smtClean="0"/>
            <a:t>году</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1</cdr:x>
      <cdr:y>0.0858</cdr:y>
    </cdr:to>
    <cdr:sp macro="" textlink="">
      <cdr:nvSpPr>
        <cdr:cNvPr id="2" name="Текст 20"/>
        <cdr:cNvSpPr>
          <a:spLocks xmlns:a="http://schemas.openxmlformats.org/drawingml/2006/main" noGrp="1"/>
        </cdr:cNvSpPr>
      </cdr:nvSpPr>
      <cdr:spPr bwMode="auto">
        <a:xfrm xmlns:a="http://schemas.openxmlformats.org/drawingml/2006/main">
          <a:off x="0" y="0"/>
          <a:ext cx="4040188" cy="32226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horz" wrap="square" lIns="91440" tIns="45720" rIns="91440" bIns="45720" numCol="1" anchor="b" anchorCtr="0" compatLnSpc="1">
          <a:prstTxWarp prst="textNoShape">
            <a:avLst/>
          </a:prstTxWarp>
        </a:bodyPr>
        <a:lstStyle xmlns:a="http://schemas.openxmlformats.org/drawingml/2006/main">
          <a:lvl1pPr marL="0" indent="0" algn="l" rtl="0" eaLnBrk="0" fontAlgn="base" hangingPunct="0">
            <a:spcBef>
              <a:spcPct val="20000"/>
            </a:spcBef>
            <a:spcAft>
              <a:spcPct val="0"/>
            </a:spcAft>
            <a:buFont typeface="Arial" charset="0"/>
            <a:buNone/>
            <a:defRPr sz="2400" b="1" kern="1200">
              <a:solidFill>
                <a:sysClr val="windowText" lastClr="000000"/>
              </a:solidFill>
              <a:latin typeface="Calibri"/>
            </a:defRPr>
          </a:lvl1pPr>
          <a:lvl2pPr marL="457200" indent="0" algn="l" rtl="0" eaLnBrk="0" fontAlgn="base" hangingPunct="0">
            <a:spcBef>
              <a:spcPct val="20000"/>
            </a:spcBef>
            <a:spcAft>
              <a:spcPct val="0"/>
            </a:spcAft>
            <a:buFont typeface="Arial" charset="0"/>
            <a:buNone/>
            <a:defRPr sz="2000" b="1" kern="1200">
              <a:solidFill>
                <a:sysClr val="windowText" lastClr="000000"/>
              </a:solidFill>
              <a:latin typeface="Calibri"/>
            </a:defRPr>
          </a:lvl2pPr>
          <a:lvl3pPr marL="914400" indent="0" algn="l" rtl="0" eaLnBrk="0" fontAlgn="base" hangingPunct="0">
            <a:spcBef>
              <a:spcPct val="20000"/>
            </a:spcBef>
            <a:spcAft>
              <a:spcPct val="0"/>
            </a:spcAft>
            <a:buFont typeface="Arial" charset="0"/>
            <a:buNone/>
            <a:defRPr sz="1800" b="1" kern="1200">
              <a:solidFill>
                <a:sysClr val="windowText" lastClr="000000"/>
              </a:solidFill>
              <a:latin typeface="Calibri"/>
            </a:defRPr>
          </a:lvl3pPr>
          <a:lvl4pPr marL="1371600" indent="0" algn="l" rtl="0" eaLnBrk="0" fontAlgn="base" hangingPunct="0">
            <a:spcBef>
              <a:spcPct val="20000"/>
            </a:spcBef>
            <a:spcAft>
              <a:spcPct val="0"/>
            </a:spcAft>
            <a:buFont typeface="Arial" charset="0"/>
            <a:buNone/>
            <a:defRPr sz="1600" b="1" kern="1200">
              <a:solidFill>
                <a:sysClr val="windowText" lastClr="000000"/>
              </a:solidFill>
              <a:latin typeface="Calibri"/>
            </a:defRPr>
          </a:lvl4pPr>
          <a:lvl5pPr marL="1828800" indent="0" algn="l" rtl="0" eaLnBrk="0" fontAlgn="base" hangingPunct="0">
            <a:spcBef>
              <a:spcPct val="20000"/>
            </a:spcBef>
            <a:spcAft>
              <a:spcPct val="0"/>
            </a:spcAft>
            <a:buFont typeface="Arial" charset="0"/>
            <a:buNone/>
            <a:defRPr sz="1600" b="1" kern="1200">
              <a:solidFill>
                <a:sysClr val="windowText" lastClr="000000"/>
              </a:solidFill>
              <a:latin typeface="Calibri"/>
            </a:defRPr>
          </a:lvl5pPr>
          <a:lvl6pPr marL="2286000" indent="0" algn="l" defTabSz="914400" rtl="0" eaLnBrk="1" latinLnBrk="0" hangingPunct="1">
            <a:spcBef>
              <a:spcPct val="20000"/>
            </a:spcBef>
            <a:buFont typeface="Arial" pitchFamily="34" charset="0"/>
            <a:buNone/>
            <a:defRPr sz="1600" b="1" kern="1200">
              <a:solidFill>
                <a:sysClr val="windowText" lastClr="000000"/>
              </a:solidFill>
              <a:latin typeface="Calibri"/>
            </a:defRPr>
          </a:lvl6pPr>
          <a:lvl7pPr marL="2743200" indent="0" algn="l" defTabSz="914400" rtl="0" eaLnBrk="1" latinLnBrk="0" hangingPunct="1">
            <a:spcBef>
              <a:spcPct val="20000"/>
            </a:spcBef>
            <a:buFont typeface="Arial" pitchFamily="34" charset="0"/>
            <a:buNone/>
            <a:defRPr sz="1600" b="1" kern="1200">
              <a:solidFill>
                <a:sysClr val="windowText" lastClr="000000"/>
              </a:solidFill>
              <a:latin typeface="Calibri"/>
            </a:defRPr>
          </a:lvl7pPr>
          <a:lvl8pPr marL="3200400" indent="0" algn="l" defTabSz="914400" rtl="0" eaLnBrk="1" latinLnBrk="0" hangingPunct="1">
            <a:spcBef>
              <a:spcPct val="20000"/>
            </a:spcBef>
            <a:buFont typeface="Arial" pitchFamily="34" charset="0"/>
            <a:buNone/>
            <a:defRPr sz="1600" b="1" kern="1200">
              <a:solidFill>
                <a:sysClr val="windowText" lastClr="000000"/>
              </a:solidFill>
              <a:latin typeface="Calibri"/>
            </a:defRPr>
          </a:lvl8pPr>
          <a:lvl9pPr marL="3657600" indent="0" algn="l" defTabSz="914400" rtl="0" eaLnBrk="1" latinLnBrk="0" hangingPunct="1">
            <a:spcBef>
              <a:spcPct val="20000"/>
            </a:spcBef>
            <a:buFont typeface="Arial" pitchFamily="34" charset="0"/>
            <a:buNone/>
            <a:defRPr sz="1600" b="1" kern="1200">
              <a:solidFill>
                <a:sysClr val="windowText" lastClr="000000"/>
              </a:solidFill>
              <a:latin typeface="Calibri"/>
            </a:defRPr>
          </a:lvl9pPr>
        </a:lstStyle>
        <a:p xmlns:a="http://schemas.openxmlformats.org/drawingml/2006/main">
          <a:pPr algn="ctr" eaLnBrk="1" hangingPunct="1"/>
          <a:r>
            <a:rPr lang="ru-RU" dirty="0" smtClean="0"/>
            <a:t>Доходы  округа в 2025</a:t>
          </a:r>
          <a:r>
            <a:rPr lang="en-US" dirty="0" smtClean="0"/>
            <a:t> </a:t>
          </a:r>
          <a:r>
            <a:rPr lang="ru-RU" dirty="0" smtClean="0"/>
            <a:t>году</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8A9A1D-B2DD-4A34-AE36-375EBCD204EA}" type="datetimeFigureOut">
              <a:rPr lang="ru-RU" smtClean="0"/>
              <a:pPr/>
              <a:t>01.03.2023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5485D7-CEDA-48C0-9957-432FAD70A13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E5485D7-CEDA-48C0-9957-432FAD70A133}" type="slidenum">
              <a:rPr lang="ru-RU" smtClean="0"/>
              <a:pPr/>
              <a:t>11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pPr>
              <a:defRPr/>
            </a:pPr>
            <a:fld id="{4B2508FA-A7F2-4CBA-B43D-E14D20264F10}" type="datetime1">
              <a:rPr lang="fr-FR" smtClean="0"/>
              <a:pPr>
                <a:defRPr/>
              </a:pPr>
              <a:t>01/03/2023</a:t>
            </a:fld>
            <a:endParaRPr lang="fr-FR"/>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fr-FR"/>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pPr>
              <a:defRPr/>
            </a:pPr>
            <a:fld id="{38F60367-8699-4148-A984-B05C0721295E}" type="slidenum">
              <a:rPr lang="fr-FR" smtClean="0"/>
              <a:pPr>
                <a:defRPr/>
              </a:pPr>
              <a:t>‹#›</a:t>
            </a:fld>
            <a:endParaRPr lang="fr-FR"/>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4B2508FA-A7F2-4CBA-B43D-E14D20264F10}" type="datetime1">
              <a:rPr lang="fr-FR" smtClean="0"/>
              <a:pPr>
                <a:defRPr/>
              </a:pPr>
              <a:t>01/03/2023</a:t>
            </a:fld>
            <a:endParaRPr lang="fr-FR"/>
          </a:p>
        </p:txBody>
      </p:sp>
      <p:sp>
        <p:nvSpPr>
          <p:cNvPr id="5" name="Нижний колонтитул 4"/>
          <p:cNvSpPr>
            <a:spLocks noGrp="1"/>
          </p:cNvSpPr>
          <p:nvPr>
            <p:ph type="ftr" sz="quarter" idx="11"/>
          </p:nvPr>
        </p:nvSpPr>
        <p:spPr/>
        <p:txBody>
          <a:bodyPr/>
          <a:lstStyle>
            <a:extLst/>
          </a:lstStyle>
          <a:p>
            <a:pPr>
              <a:defRPr/>
            </a:pPr>
            <a:endParaRPr lang="fr-FR"/>
          </a:p>
        </p:txBody>
      </p:sp>
      <p:sp>
        <p:nvSpPr>
          <p:cNvPr id="6" name="Номер слайда 5"/>
          <p:cNvSpPr>
            <a:spLocks noGrp="1"/>
          </p:cNvSpPr>
          <p:nvPr>
            <p:ph type="sldNum" sz="quarter" idx="12"/>
          </p:nvPr>
        </p:nvSpPr>
        <p:spPr/>
        <p:txBody>
          <a:bodyPr/>
          <a:lstStyle>
            <a:extLst/>
          </a:lstStyle>
          <a:p>
            <a:pPr>
              <a:defRPr/>
            </a:pPr>
            <a:fld id="{38F60367-8699-4148-A984-B05C0721295E}" type="slidenum">
              <a:rPr lang="fr-FR" smtClean="0"/>
              <a:pPr>
                <a:defRPr/>
              </a:pPr>
              <a:t>‹#›</a:t>
            </a:fld>
            <a:endParaRPr lang="fr-FR"/>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4B2508FA-A7F2-4CBA-B43D-E14D20264F10}" type="datetime1">
              <a:rPr lang="fr-FR" smtClean="0"/>
              <a:pPr>
                <a:defRPr/>
              </a:pPr>
              <a:t>01/03/2023</a:t>
            </a:fld>
            <a:endParaRPr lang="fr-FR"/>
          </a:p>
        </p:txBody>
      </p:sp>
      <p:sp>
        <p:nvSpPr>
          <p:cNvPr id="5" name="Нижний колонтитул 4"/>
          <p:cNvSpPr>
            <a:spLocks noGrp="1"/>
          </p:cNvSpPr>
          <p:nvPr>
            <p:ph type="ftr" sz="quarter" idx="11"/>
          </p:nvPr>
        </p:nvSpPr>
        <p:spPr/>
        <p:txBody>
          <a:bodyPr/>
          <a:lstStyle>
            <a:extLst/>
          </a:lstStyle>
          <a:p>
            <a:pPr>
              <a:defRPr/>
            </a:pPr>
            <a:endParaRPr lang="fr-FR"/>
          </a:p>
        </p:txBody>
      </p:sp>
      <p:sp>
        <p:nvSpPr>
          <p:cNvPr id="6" name="Номер слайда 5"/>
          <p:cNvSpPr>
            <a:spLocks noGrp="1"/>
          </p:cNvSpPr>
          <p:nvPr>
            <p:ph type="sldNum" sz="quarter" idx="12"/>
          </p:nvPr>
        </p:nvSpPr>
        <p:spPr/>
        <p:txBody>
          <a:bodyPr/>
          <a:lstStyle>
            <a:extLst/>
          </a:lstStyle>
          <a:p>
            <a:pPr>
              <a:defRPr/>
            </a:pPr>
            <a:fld id="{38F60367-8699-4148-A984-B05C0721295E}" type="slidenum">
              <a:rPr lang="fr-FR" smtClean="0"/>
              <a:pPr>
                <a:defRPr/>
              </a:pPr>
              <a:t>‹#›</a:t>
            </a:fld>
            <a:endParaRPr lang="fr-FR"/>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4B2508FA-A7F2-4CBA-B43D-E14D20264F10}" type="datetime1">
              <a:rPr lang="fr-FR" smtClean="0"/>
              <a:pPr>
                <a:defRPr/>
              </a:pPr>
              <a:t>01/03/2023</a:t>
            </a:fld>
            <a:endParaRPr lang="fr-FR"/>
          </a:p>
        </p:txBody>
      </p:sp>
      <p:sp>
        <p:nvSpPr>
          <p:cNvPr id="5" name="Нижний колонтитул 4"/>
          <p:cNvSpPr>
            <a:spLocks noGrp="1"/>
          </p:cNvSpPr>
          <p:nvPr>
            <p:ph type="ftr" sz="quarter" idx="11"/>
          </p:nvPr>
        </p:nvSpPr>
        <p:spPr/>
        <p:txBody>
          <a:bodyPr/>
          <a:lstStyle>
            <a:extLst/>
          </a:lstStyle>
          <a:p>
            <a:pPr>
              <a:defRPr/>
            </a:pPr>
            <a:endParaRPr lang="fr-FR"/>
          </a:p>
        </p:txBody>
      </p:sp>
      <p:sp>
        <p:nvSpPr>
          <p:cNvPr id="6" name="Номер слайда 5"/>
          <p:cNvSpPr>
            <a:spLocks noGrp="1"/>
          </p:cNvSpPr>
          <p:nvPr>
            <p:ph type="sldNum" sz="quarter" idx="12"/>
          </p:nvPr>
        </p:nvSpPr>
        <p:spPr/>
        <p:txBody>
          <a:bodyPr/>
          <a:lstStyle>
            <a:extLst/>
          </a:lstStyle>
          <a:p>
            <a:pPr>
              <a:defRPr/>
            </a:pPr>
            <a:fld id="{38F60367-8699-4148-A984-B05C0721295E}" type="slidenum">
              <a:rPr lang="fr-FR" smtClean="0"/>
              <a:pPr>
                <a:defRPr/>
              </a:pPr>
              <a:t>‹#›</a:t>
            </a:fld>
            <a:endParaRPr lang="fr-FR"/>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pPr>
              <a:defRPr/>
            </a:pPr>
            <a:fld id="{4B2508FA-A7F2-4CBA-B43D-E14D20264F10}" type="datetime1">
              <a:rPr lang="fr-FR" smtClean="0"/>
              <a:pPr>
                <a:defRPr/>
              </a:pPr>
              <a:t>01/03/2023</a:t>
            </a:fld>
            <a:endParaRPr lang="fr-FR"/>
          </a:p>
        </p:txBody>
      </p:sp>
      <p:sp>
        <p:nvSpPr>
          <p:cNvPr id="5" name="Нижний колонтитул 4"/>
          <p:cNvSpPr>
            <a:spLocks noGrp="1"/>
          </p:cNvSpPr>
          <p:nvPr>
            <p:ph type="ftr" sz="quarter" idx="11"/>
          </p:nvPr>
        </p:nvSpPr>
        <p:spPr/>
        <p:txBody>
          <a:bodyPr/>
          <a:lstStyle>
            <a:extLst/>
          </a:lstStyle>
          <a:p>
            <a:pPr>
              <a:defRPr/>
            </a:pPr>
            <a:endParaRPr lang="fr-FR"/>
          </a:p>
        </p:txBody>
      </p:sp>
      <p:sp>
        <p:nvSpPr>
          <p:cNvPr id="6" name="Номер слайда 5"/>
          <p:cNvSpPr>
            <a:spLocks noGrp="1"/>
          </p:cNvSpPr>
          <p:nvPr>
            <p:ph type="sldNum" sz="quarter" idx="12"/>
          </p:nvPr>
        </p:nvSpPr>
        <p:spPr/>
        <p:txBody>
          <a:bodyPr/>
          <a:lstStyle>
            <a:extLst/>
          </a:lstStyle>
          <a:p>
            <a:pPr>
              <a:defRPr/>
            </a:pPr>
            <a:fld id="{38F60367-8699-4148-A984-B05C0721295E}" type="slidenum">
              <a:rPr lang="fr-FR" smtClean="0"/>
              <a:pPr>
                <a:defRPr/>
              </a:pPr>
              <a:t>‹#›</a:t>
            </a:fld>
            <a:endParaRPr lang="fr-FR"/>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fld id="{4B2508FA-A7F2-4CBA-B43D-E14D20264F10}" type="datetime1">
              <a:rPr lang="fr-FR" smtClean="0"/>
              <a:pPr>
                <a:defRPr/>
              </a:pPr>
              <a:t>01/03/2023</a:t>
            </a:fld>
            <a:endParaRPr lang="fr-FR"/>
          </a:p>
        </p:txBody>
      </p:sp>
      <p:sp>
        <p:nvSpPr>
          <p:cNvPr id="6" name="Нижний колонтитул 5"/>
          <p:cNvSpPr>
            <a:spLocks noGrp="1"/>
          </p:cNvSpPr>
          <p:nvPr>
            <p:ph type="ftr" sz="quarter" idx="11"/>
          </p:nvPr>
        </p:nvSpPr>
        <p:spPr/>
        <p:txBody>
          <a:bodyPr/>
          <a:lstStyle>
            <a:extLst/>
          </a:lstStyle>
          <a:p>
            <a:pPr>
              <a:defRPr/>
            </a:pPr>
            <a:endParaRPr lang="fr-FR"/>
          </a:p>
        </p:txBody>
      </p:sp>
      <p:sp>
        <p:nvSpPr>
          <p:cNvPr id="7" name="Номер слайда 6"/>
          <p:cNvSpPr>
            <a:spLocks noGrp="1"/>
          </p:cNvSpPr>
          <p:nvPr>
            <p:ph type="sldNum" sz="quarter" idx="12"/>
          </p:nvPr>
        </p:nvSpPr>
        <p:spPr/>
        <p:txBody>
          <a:bodyPr/>
          <a:lstStyle>
            <a:extLst/>
          </a:lstStyle>
          <a:p>
            <a:pPr>
              <a:defRPr/>
            </a:pPr>
            <a:fld id="{38F60367-8699-4148-A984-B05C0721295E}" type="slidenum">
              <a:rPr lang="fr-FR" smtClean="0"/>
              <a:pPr>
                <a:defRPr/>
              </a:pPr>
              <a:t>‹#›</a:t>
            </a:fld>
            <a:endParaRPr lang="fr-FR"/>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a:defRPr/>
            </a:pPr>
            <a:fld id="{4B2508FA-A7F2-4CBA-B43D-E14D20264F10}" type="datetime1">
              <a:rPr lang="fr-FR" smtClean="0"/>
              <a:pPr>
                <a:defRPr/>
              </a:pPr>
              <a:t>01/03/2023</a:t>
            </a:fld>
            <a:endParaRPr lang="fr-FR"/>
          </a:p>
        </p:txBody>
      </p:sp>
      <p:sp>
        <p:nvSpPr>
          <p:cNvPr id="8" name="Нижний колонтитул 7"/>
          <p:cNvSpPr>
            <a:spLocks noGrp="1"/>
          </p:cNvSpPr>
          <p:nvPr>
            <p:ph type="ftr" sz="quarter" idx="11"/>
          </p:nvPr>
        </p:nvSpPr>
        <p:spPr/>
        <p:txBody>
          <a:bodyPr/>
          <a:lstStyle>
            <a:extLst/>
          </a:lstStyle>
          <a:p>
            <a:pPr>
              <a:defRPr/>
            </a:pPr>
            <a:endParaRPr lang="fr-FR"/>
          </a:p>
        </p:txBody>
      </p:sp>
      <p:sp>
        <p:nvSpPr>
          <p:cNvPr id="9" name="Номер слайда 8"/>
          <p:cNvSpPr>
            <a:spLocks noGrp="1"/>
          </p:cNvSpPr>
          <p:nvPr>
            <p:ph type="sldNum" sz="quarter" idx="12"/>
          </p:nvPr>
        </p:nvSpPr>
        <p:spPr/>
        <p:txBody>
          <a:bodyPr/>
          <a:lstStyle>
            <a:extLst/>
          </a:lstStyle>
          <a:p>
            <a:pPr>
              <a:defRPr/>
            </a:pPr>
            <a:fld id="{38F60367-8699-4148-A984-B05C0721295E}" type="slidenum">
              <a:rPr lang="fr-FR" smtClean="0"/>
              <a:pPr>
                <a:defRPr/>
              </a:pPr>
              <a:t>‹#›</a:t>
            </a:fld>
            <a:endParaRPr lang="fr-FR"/>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pPr>
              <a:defRPr/>
            </a:pPr>
            <a:fld id="{4B2508FA-A7F2-4CBA-B43D-E14D20264F10}" type="datetime1">
              <a:rPr lang="fr-FR" smtClean="0"/>
              <a:pPr>
                <a:defRPr/>
              </a:pPr>
              <a:t>01/03/2023</a:t>
            </a:fld>
            <a:endParaRPr lang="fr-FR"/>
          </a:p>
        </p:txBody>
      </p:sp>
      <p:sp>
        <p:nvSpPr>
          <p:cNvPr id="4" name="Нижний колонтитул 3"/>
          <p:cNvSpPr>
            <a:spLocks noGrp="1"/>
          </p:cNvSpPr>
          <p:nvPr>
            <p:ph type="ftr" sz="quarter" idx="11"/>
          </p:nvPr>
        </p:nvSpPr>
        <p:spPr/>
        <p:txBody>
          <a:bodyPr/>
          <a:lstStyle>
            <a:extLst/>
          </a:lstStyle>
          <a:p>
            <a:pPr>
              <a:defRPr/>
            </a:pPr>
            <a:endParaRPr lang="fr-FR"/>
          </a:p>
        </p:txBody>
      </p:sp>
      <p:sp>
        <p:nvSpPr>
          <p:cNvPr id="5" name="Номер слайда 4"/>
          <p:cNvSpPr>
            <a:spLocks noGrp="1"/>
          </p:cNvSpPr>
          <p:nvPr>
            <p:ph type="sldNum" sz="quarter" idx="12"/>
          </p:nvPr>
        </p:nvSpPr>
        <p:spPr/>
        <p:txBody>
          <a:bodyPr/>
          <a:lstStyle>
            <a:extLst/>
          </a:lstStyle>
          <a:p>
            <a:pPr>
              <a:defRPr/>
            </a:pPr>
            <a:fld id="{38F60367-8699-4148-A984-B05C0721295E}" type="slidenum">
              <a:rPr lang="fr-FR" smtClean="0"/>
              <a:pPr>
                <a:defRPr/>
              </a:pPr>
              <a:t>‹#›</a:t>
            </a:fld>
            <a:endParaRPr lang="fr-FR"/>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pPr>
              <a:defRPr/>
            </a:pPr>
            <a:fld id="{4B2508FA-A7F2-4CBA-B43D-E14D20264F10}" type="datetime1">
              <a:rPr lang="fr-FR" smtClean="0"/>
              <a:pPr>
                <a:defRPr/>
              </a:pPr>
              <a:t>01/03/2023</a:t>
            </a:fld>
            <a:endParaRPr lang="fr-FR"/>
          </a:p>
        </p:txBody>
      </p:sp>
      <p:sp>
        <p:nvSpPr>
          <p:cNvPr id="3" name="Нижний колонтитул 2"/>
          <p:cNvSpPr>
            <a:spLocks noGrp="1"/>
          </p:cNvSpPr>
          <p:nvPr>
            <p:ph type="ftr" sz="quarter" idx="11"/>
          </p:nvPr>
        </p:nvSpPr>
        <p:spPr/>
        <p:txBody>
          <a:bodyPr/>
          <a:lstStyle>
            <a:extLst/>
          </a:lstStyle>
          <a:p>
            <a:pPr>
              <a:defRPr/>
            </a:pPr>
            <a:endParaRPr lang="fr-FR"/>
          </a:p>
        </p:txBody>
      </p:sp>
      <p:sp>
        <p:nvSpPr>
          <p:cNvPr id="4" name="Номер слайда 3"/>
          <p:cNvSpPr>
            <a:spLocks noGrp="1"/>
          </p:cNvSpPr>
          <p:nvPr>
            <p:ph type="sldNum" sz="quarter" idx="12"/>
          </p:nvPr>
        </p:nvSpPr>
        <p:spPr/>
        <p:txBody>
          <a:bodyPr/>
          <a:lstStyle>
            <a:extLst/>
          </a:lstStyle>
          <a:p>
            <a:pPr>
              <a:defRPr/>
            </a:pPr>
            <a:fld id="{38F60367-8699-4148-A984-B05C0721295E}" type="slidenum">
              <a:rPr lang="fr-FR" smtClean="0"/>
              <a:pPr>
                <a:defRPr/>
              </a:pPr>
              <a:t>‹#›</a:t>
            </a:fld>
            <a:endParaRPr lang="fr-FR"/>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pPr>
              <a:defRPr/>
            </a:pPr>
            <a:fld id="{4B2508FA-A7F2-4CBA-B43D-E14D20264F10}" type="datetime1">
              <a:rPr lang="fr-FR" smtClean="0"/>
              <a:pPr>
                <a:defRPr/>
              </a:pPr>
              <a:t>01/03/2023</a:t>
            </a:fld>
            <a:endParaRPr lang="fr-FR"/>
          </a:p>
        </p:txBody>
      </p:sp>
      <p:sp>
        <p:nvSpPr>
          <p:cNvPr id="6" name="Нижний колонтитул 5"/>
          <p:cNvSpPr>
            <a:spLocks noGrp="1"/>
          </p:cNvSpPr>
          <p:nvPr>
            <p:ph type="ftr" sz="quarter" idx="11"/>
          </p:nvPr>
        </p:nvSpPr>
        <p:spPr/>
        <p:txBody>
          <a:bodyPr/>
          <a:lstStyle>
            <a:extLst/>
          </a:lstStyle>
          <a:p>
            <a:pPr>
              <a:defRPr/>
            </a:pPr>
            <a:endParaRPr lang="fr-FR"/>
          </a:p>
        </p:txBody>
      </p:sp>
      <p:sp>
        <p:nvSpPr>
          <p:cNvPr id="7" name="Номер слайда 6"/>
          <p:cNvSpPr>
            <a:spLocks noGrp="1"/>
          </p:cNvSpPr>
          <p:nvPr>
            <p:ph type="sldNum" sz="quarter" idx="12"/>
          </p:nvPr>
        </p:nvSpPr>
        <p:spPr/>
        <p:txBody>
          <a:bodyPr/>
          <a:lstStyle>
            <a:extLst/>
          </a:lstStyle>
          <a:p>
            <a:pPr>
              <a:defRPr/>
            </a:pPr>
            <a:fld id="{38F60367-8699-4148-A984-B05C0721295E}" type="slidenum">
              <a:rPr lang="fr-FR" smtClean="0"/>
              <a:pPr>
                <a:defRPr/>
              </a:pPr>
              <a:t>‹#›</a:t>
            </a:fld>
            <a:endParaRPr lang="fr-FR"/>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pPr>
              <a:defRPr/>
            </a:pPr>
            <a:fld id="{4B2508FA-A7F2-4CBA-B43D-E14D20264F10}" type="datetime1">
              <a:rPr lang="fr-FR" smtClean="0"/>
              <a:pPr>
                <a:defRPr/>
              </a:pPr>
              <a:t>01/03/2023</a:t>
            </a:fld>
            <a:endParaRPr lang="fr-FR"/>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fr-FR"/>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pPr>
              <a:defRPr/>
            </a:pPr>
            <a:fld id="{38F60367-8699-4148-A984-B05C0721295E}" type="slidenum">
              <a:rPr lang="fr-FR" smtClean="0"/>
              <a:pPr>
                <a:defRPr/>
              </a:pPr>
              <a:t>‹#›</a:t>
            </a:fld>
            <a:endParaRPr lang="fr-FR"/>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4B2508FA-A7F2-4CBA-B43D-E14D20264F10}" type="datetime1">
              <a:rPr lang="fr-FR" smtClean="0"/>
              <a:pPr>
                <a:defRPr/>
              </a:pPr>
              <a:t>01/03/2023</a:t>
            </a:fld>
            <a:endParaRPr lang="fr-FR"/>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fr-FR"/>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38F60367-8699-4148-A984-B05C0721295E}" type="slidenum">
              <a:rPr lang="fr-FR" smtClean="0"/>
              <a:pPr>
                <a:defRPr/>
              </a:pPr>
              <a:t>‹#›</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203848" y="260648"/>
            <a:ext cx="5511556" cy="1015663"/>
          </a:xfrm>
          <a:prstGeom prst="rect">
            <a:avLst/>
          </a:prstGeom>
          <a:noFill/>
        </p:spPr>
        <p:txBody>
          <a:bodyPr wrap="square" rtlCol="0">
            <a:spAutoFit/>
          </a:bodyPr>
          <a:lstStyle/>
          <a:p>
            <a:pPr algn="r"/>
            <a:r>
              <a:rPr lang="ru-RU" sz="2000" dirty="0" smtClean="0">
                <a:latin typeface="Times New Roman" pitchFamily="18" charset="0"/>
                <a:cs typeface="Times New Roman" pitchFamily="18" charset="0"/>
              </a:rPr>
              <a:t>Подготовлено:</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Финансовое управление  Шенкурского муниципального округа Архангельской области</a:t>
            </a:r>
            <a:endParaRPr lang="ru-RU" sz="2000" dirty="0">
              <a:latin typeface="Times New Roman" pitchFamily="18" charset="0"/>
              <a:cs typeface="Times New Roman" pitchFamily="18" charset="0"/>
            </a:endParaRPr>
          </a:p>
        </p:txBody>
      </p:sp>
      <p:pic>
        <p:nvPicPr>
          <p:cNvPr id="19458" name="Picture 2" descr="Символика"/>
          <p:cNvPicPr>
            <a:picLocks noChangeAspect="1" noChangeArrowheads="1"/>
          </p:cNvPicPr>
          <p:nvPr/>
        </p:nvPicPr>
        <p:blipFill>
          <a:blip r:embed="rId3" cstate="print"/>
          <a:srcRect/>
          <a:stretch>
            <a:fillRect/>
          </a:stretch>
        </p:blipFill>
        <p:spPr bwMode="auto">
          <a:xfrm>
            <a:off x="357158" y="285728"/>
            <a:ext cx="2304256" cy="3096344"/>
          </a:xfrm>
          <a:prstGeom prst="rect">
            <a:avLst/>
          </a:prstGeom>
          <a:noFill/>
        </p:spPr>
      </p:pic>
      <p:sp>
        <p:nvSpPr>
          <p:cNvPr id="5" name="TextBox 4"/>
          <p:cNvSpPr txBox="1"/>
          <p:nvPr/>
        </p:nvSpPr>
        <p:spPr>
          <a:xfrm>
            <a:off x="3143240" y="2428868"/>
            <a:ext cx="5500726" cy="2554545"/>
          </a:xfrm>
          <a:prstGeom prst="rect">
            <a:avLst/>
          </a:prstGeom>
          <a:noFill/>
        </p:spPr>
        <p:txBody>
          <a:bodyPr wrap="square" rtlCol="0">
            <a:spAutoFit/>
          </a:bodyPr>
          <a:lstStyle/>
          <a:p>
            <a:pPr algn="ctr"/>
            <a:r>
              <a:rPr lang="ru-RU" sz="3200" dirty="0" smtClean="0">
                <a:latin typeface="Times New Roman" pitchFamily="18" charset="0"/>
                <a:cs typeface="Times New Roman" pitchFamily="18" charset="0"/>
              </a:rPr>
              <a:t>Бюджет  муниципального образования Шенкурский муниципальный округ Архангельской области для граждан</a:t>
            </a:r>
            <a:endParaRPr 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D06C8-5474-4D40-A574-C3E5EF8B67C6}" type="slidenum">
              <a:rPr lang="fr-FR" smtClean="0"/>
              <a:pPr>
                <a:defRPr/>
              </a:pPr>
              <a:t>10</a:t>
            </a:fld>
            <a:endParaRPr lang="fr-FR"/>
          </a:p>
        </p:txBody>
      </p:sp>
      <p:sp>
        <p:nvSpPr>
          <p:cNvPr id="4" name="Заголовок 3"/>
          <p:cNvSpPr>
            <a:spLocks noGrp="1"/>
          </p:cNvSpPr>
          <p:nvPr>
            <p:ph type="title"/>
          </p:nvPr>
        </p:nvSpPr>
        <p:spPr/>
        <p:txBody>
          <a:bodyPr>
            <a:normAutofit/>
          </a:bodyPr>
          <a:lstStyle/>
          <a:p>
            <a:pPr algn="ctr"/>
            <a:r>
              <a:rPr lang="ru-RU" sz="3200" dirty="0" smtClean="0">
                <a:ln>
                  <a:solidFill>
                    <a:schemeClr val="bg2">
                      <a:lumMod val="10000"/>
                    </a:schemeClr>
                  </a:solidFill>
                </a:ln>
                <a:solidFill>
                  <a:schemeClr val="tx2">
                    <a:lumMod val="50000"/>
                  </a:schemeClr>
                </a:solidFill>
              </a:rPr>
              <a:t>Структура доходов и расходов </a:t>
            </a:r>
            <a:br>
              <a:rPr lang="ru-RU" sz="3200" dirty="0" smtClean="0">
                <a:ln>
                  <a:solidFill>
                    <a:schemeClr val="bg2">
                      <a:lumMod val="10000"/>
                    </a:schemeClr>
                  </a:solidFill>
                </a:ln>
                <a:solidFill>
                  <a:schemeClr val="tx2">
                    <a:lumMod val="50000"/>
                  </a:schemeClr>
                </a:solidFill>
              </a:rPr>
            </a:br>
            <a:r>
              <a:rPr lang="ru-RU" sz="3200" dirty="0" smtClean="0">
                <a:ln>
                  <a:solidFill>
                    <a:schemeClr val="bg2">
                      <a:lumMod val="10000"/>
                    </a:schemeClr>
                  </a:solidFill>
                </a:ln>
                <a:solidFill>
                  <a:schemeClr val="tx2">
                    <a:lumMod val="50000"/>
                  </a:schemeClr>
                </a:solidFill>
              </a:rPr>
              <a:t>на 2023 год</a:t>
            </a:r>
            <a:endParaRPr lang="ru-RU" sz="3200" dirty="0">
              <a:ln>
                <a:solidFill>
                  <a:schemeClr val="bg2">
                    <a:lumMod val="10000"/>
                  </a:schemeClr>
                </a:solidFill>
              </a:ln>
              <a:solidFill>
                <a:schemeClr val="tx2">
                  <a:lumMod val="50000"/>
                </a:schemeClr>
              </a:solidFill>
            </a:endParaRPr>
          </a:p>
        </p:txBody>
      </p:sp>
      <p:graphicFrame>
        <p:nvGraphicFramePr>
          <p:cNvPr id="3" name="Таблица 2"/>
          <p:cNvGraphicFramePr>
            <a:graphicFrameLocks noGrp="1"/>
          </p:cNvGraphicFramePr>
          <p:nvPr/>
        </p:nvGraphicFramePr>
        <p:xfrm>
          <a:off x="251520" y="2060848"/>
          <a:ext cx="4034728" cy="3109216"/>
        </p:xfrm>
        <a:graphic>
          <a:graphicData uri="http://schemas.openxmlformats.org/drawingml/2006/table">
            <a:tbl>
              <a:tblPr firstRow="1" bandRow="1">
                <a:tableStyleId>{5C22544A-7EE6-4342-B048-85BDC9FD1C3A}</a:tableStyleId>
              </a:tblPr>
              <a:tblGrid>
                <a:gridCol w="2017364"/>
                <a:gridCol w="2017364"/>
              </a:tblGrid>
              <a:tr h="1098122">
                <a:tc gridSpan="2">
                  <a:txBody>
                    <a:bodyPr/>
                    <a:lstStyle/>
                    <a:p>
                      <a:pPr algn="ctr"/>
                      <a:r>
                        <a:rPr lang="ru-RU" dirty="0" smtClean="0">
                          <a:latin typeface="Calibri" pitchFamily="34" charset="0"/>
                        </a:rPr>
                        <a:t>Доходы (руб.)</a:t>
                      </a:r>
                      <a:endParaRPr lang="ru-RU" dirty="0">
                        <a:latin typeface="Calibri" pitchFamily="34" charset="0"/>
                      </a:endParaRPr>
                    </a:p>
                  </a:txBody>
                  <a:tcPr/>
                </a:tc>
                <a:tc hMerge="1">
                  <a:txBody>
                    <a:bodyPr/>
                    <a:lstStyle/>
                    <a:p>
                      <a:endParaRPr lang="ru-RU" dirty="0"/>
                    </a:p>
                  </a:txBody>
                  <a:tcPr/>
                </a:tc>
              </a:tr>
              <a:tr h="912972">
                <a:tc>
                  <a:txBody>
                    <a:bodyPr/>
                    <a:lstStyle/>
                    <a:p>
                      <a:r>
                        <a:rPr lang="ru-RU" dirty="0" smtClean="0">
                          <a:latin typeface="Calibri" pitchFamily="34" charset="0"/>
                        </a:rPr>
                        <a:t>Безвозмездные поступления</a:t>
                      </a:r>
                      <a:endParaRPr lang="ru-RU" dirty="0">
                        <a:latin typeface="Calibri" pitchFamily="34" charset="0"/>
                      </a:endParaRPr>
                    </a:p>
                  </a:txBody>
                  <a:tcPr/>
                </a:tc>
                <a:tc>
                  <a:txBody>
                    <a:bodyPr/>
                    <a:lstStyle/>
                    <a:p>
                      <a:endParaRPr lang="en-US" sz="1800" b="1" kern="1200" dirty="0" smtClean="0">
                        <a:solidFill>
                          <a:schemeClr val="dk1"/>
                        </a:solidFill>
                        <a:latin typeface="Calibri" pitchFamily="34" charset="0"/>
                        <a:ea typeface="+mn-ea"/>
                        <a:cs typeface="+mn-cs"/>
                      </a:endParaRPr>
                    </a:p>
                    <a:p>
                      <a:r>
                        <a:rPr lang="ru-RU" sz="1800" b="1" kern="1200" dirty="0" smtClean="0">
                          <a:solidFill>
                            <a:schemeClr val="dk1"/>
                          </a:solidFill>
                          <a:latin typeface="Calibri" pitchFamily="34" charset="0"/>
                          <a:ea typeface="+mn-ea"/>
                          <a:cs typeface="+mn-cs"/>
                        </a:rPr>
                        <a:t>623 887 019,44</a:t>
                      </a:r>
                      <a:endParaRPr lang="ru-RU" dirty="0">
                        <a:latin typeface="Calibri" pitchFamily="34" charset="0"/>
                      </a:endParaRPr>
                    </a:p>
                  </a:txBody>
                  <a:tcPr/>
                </a:tc>
              </a:tr>
              <a:tr h="1098122">
                <a:tc>
                  <a:txBody>
                    <a:bodyPr/>
                    <a:lstStyle/>
                    <a:p>
                      <a:r>
                        <a:rPr lang="ru-RU" dirty="0" smtClean="0">
                          <a:latin typeface="Calibri" pitchFamily="34" charset="0"/>
                        </a:rPr>
                        <a:t>Налоговые  и неналоговые доходы</a:t>
                      </a:r>
                      <a:endParaRPr lang="ru-RU" dirty="0">
                        <a:latin typeface="Calibri" pitchFamily="34" charset="0"/>
                      </a:endParaRPr>
                    </a:p>
                  </a:txBody>
                  <a:tcPr/>
                </a:tc>
                <a:tc>
                  <a:txBody>
                    <a:bodyPr/>
                    <a:lstStyle/>
                    <a:p>
                      <a:pPr algn="l" fontAlgn="ctr"/>
                      <a:r>
                        <a:rPr lang="ru-RU" sz="1800" b="1" i="0" u="none" strike="noStrike" dirty="0" smtClean="0">
                          <a:solidFill>
                            <a:srgbClr val="000000"/>
                          </a:solidFill>
                          <a:latin typeface="Calibri" pitchFamily="34" charset="0"/>
                        </a:rPr>
                        <a:t> 107 201 989,24</a:t>
                      </a:r>
                      <a:endParaRPr lang="ru-RU" sz="1800" b="0" i="0" u="none" strike="noStrike" dirty="0">
                        <a:solidFill>
                          <a:srgbClr val="000000"/>
                        </a:solidFill>
                        <a:latin typeface="Calibri" pitchFamily="34" charset="0"/>
                      </a:endParaRPr>
                    </a:p>
                  </a:txBody>
                  <a:tcPr marL="9525" marR="85725" marT="9525" marB="0" anchor="ctr"/>
                </a:tc>
              </a:tr>
            </a:tbl>
          </a:graphicData>
        </a:graphic>
      </p:graphicFrame>
      <p:graphicFrame>
        <p:nvGraphicFramePr>
          <p:cNvPr id="5" name="Таблица 4"/>
          <p:cNvGraphicFramePr>
            <a:graphicFrameLocks noGrp="1"/>
          </p:cNvGraphicFramePr>
          <p:nvPr/>
        </p:nvGraphicFramePr>
        <p:xfrm>
          <a:off x="4357686" y="2060848"/>
          <a:ext cx="4606802" cy="2011094"/>
        </p:xfrm>
        <a:graphic>
          <a:graphicData uri="http://schemas.openxmlformats.org/drawingml/2006/table">
            <a:tbl>
              <a:tblPr firstRow="1" bandRow="1">
                <a:tableStyleId>{5C22544A-7EE6-4342-B048-85BDC9FD1C3A}</a:tableStyleId>
              </a:tblPr>
              <a:tblGrid>
                <a:gridCol w="2303401"/>
                <a:gridCol w="2303401"/>
              </a:tblGrid>
              <a:tr h="1060867">
                <a:tc gridSpan="2">
                  <a:txBody>
                    <a:bodyPr/>
                    <a:lstStyle/>
                    <a:p>
                      <a:pPr algn="ctr"/>
                      <a:r>
                        <a:rPr lang="ru-RU" dirty="0" smtClean="0">
                          <a:latin typeface="Calibri" pitchFamily="34" charset="0"/>
                        </a:rPr>
                        <a:t>Расходы (руб.)</a:t>
                      </a:r>
                      <a:endParaRPr lang="ru-RU" dirty="0">
                        <a:latin typeface="Calibri" pitchFamily="34" charset="0"/>
                      </a:endParaRPr>
                    </a:p>
                  </a:txBody>
                  <a:tcPr/>
                </a:tc>
                <a:tc hMerge="1">
                  <a:txBody>
                    <a:bodyPr/>
                    <a:lstStyle/>
                    <a:p>
                      <a:endParaRPr lang="ru-RU" dirty="0"/>
                    </a:p>
                  </a:txBody>
                  <a:tcPr/>
                </a:tc>
              </a:tr>
              <a:tr h="950227">
                <a:tc>
                  <a:txBody>
                    <a:bodyPr/>
                    <a:lstStyle/>
                    <a:p>
                      <a:r>
                        <a:rPr lang="ru-RU" dirty="0" smtClean="0">
                          <a:latin typeface="Calibri" pitchFamily="34" charset="0"/>
                        </a:rPr>
                        <a:t>Сумма</a:t>
                      </a:r>
                      <a:endParaRPr lang="ru-RU" dirty="0">
                        <a:latin typeface="Calibri" pitchFamily="34" charset="0"/>
                      </a:endParaRPr>
                    </a:p>
                  </a:txBody>
                  <a:tcPr/>
                </a:tc>
                <a:tc>
                  <a:txBody>
                    <a:bodyPr/>
                    <a:lstStyle/>
                    <a:p>
                      <a:r>
                        <a:rPr lang="ru-RU" sz="1800" b="1" i="0" kern="1200" dirty="0" smtClean="0">
                          <a:solidFill>
                            <a:schemeClr val="dk1"/>
                          </a:solidFill>
                          <a:latin typeface="Calibri" pitchFamily="34" charset="0"/>
                          <a:ea typeface="+mn-ea"/>
                          <a:cs typeface="+mn-cs"/>
                        </a:rPr>
                        <a:t>741 200 441, 09</a:t>
                      </a:r>
                      <a:endParaRPr lang="ru-RU" sz="1800" b="1" dirty="0">
                        <a:latin typeface="Calibri"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D06C8-5474-4D40-A574-C3E5EF8B67C6}" type="slidenum">
              <a:rPr lang="fr-FR" smtClean="0"/>
              <a:pPr>
                <a:defRPr/>
              </a:pPr>
              <a:t>11</a:t>
            </a:fld>
            <a:endParaRPr lang="fr-FR"/>
          </a:p>
        </p:txBody>
      </p:sp>
      <p:sp>
        <p:nvSpPr>
          <p:cNvPr id="4" name="Заголовок 3"/>
          <p:cNvSpPr>
            <a:spLocks noGrp="1"/>
          </p:cNvSpPr>
          <p:nvPr>
            <p:ph type="title"/>
          </p:nvPr>
        </p:nvSpPr>
        <p:spPr/>
        <p:txBody>
          <a:bodyPr>
            <a:normAutofit fontScale="90000"/>
          </a:bodyPr>
          <a:lstStyle/>
          <a:p>
            <a:pPr algn="ctr"/>
            <a:r>
              <a:rPr lang="ru-RU" sz="3200" dirty="0" smtClean="0">
                <a:ln>
                  <a:solidFill>
                    <a:schemeClr val="bg2">
                      <a:lumMod val="10000"/>
                    </a:schemeClr>
                  </a:solidFill>
                </a:ln>
                <a:solidFill>
                  <a:schemeClr val="tx2">
                    <a:lumMod val="50000"/>
                  </a:schemeClr>
                </a:solidFill>
              </a:rPr>
              <a:t>Структура доходов бюджета  Шенкурского муниципального округа</a:t>
            </a:r>
            <a:br>
              <a:rPr lang="ru-RU" sz="3200" dirty="0" smtClean="0">
                <a:ln>
                  <a:solidFill>
                    <a:schemeClr val="bg2">
                      <a:lumMod val="10000"/>
                    </a:schemeClr>
                  </a:solidFill>
                </a:ln>
                <a:solidFill>
                  <a:schemeClr val="tx2">
                    <a:lumMod val="50000"/>
                  </a:schemeClr>
                </a:solidFill>
              </a:rPr>
            </a:br>
            <a:r>
              <a:rPr lang="ru-RU" sz="3200" dirty="0" smtClean="0">
                <a:ln>
                  <a:solidFill>
                    <a:schemeClr val="bg2">
                      <a:lumMod val="10000"/>
                    </a:schemeClr>
                  </a:solidFill>
                </a:ln>
                <a:solidFill>
                  <a:schemeClr val="tx2">
                    <a:lumMod val="50000"/>
                  </a:schemeClr>
                </a:solidFill>
              </a:rPr>
              <a:t> на 2024 год</a:t>
            </a:r>
            <a:endParaRPr lang="ru-RU" sz="3200" dirty="0">
              <a:ln>
                <a:solidFill>
                  <a:schemeClr val="bg2">
                    <a:lumMod val="10000"/>
                  </a:schemeClr>
                </a:solidFill>
              </a:ln>
              <a:solidFill>
                <a:schemeClr val="tx2">
                  <a:lumMod val="50000"/>
                </a:schemeClr>
              </a:solidFill>
            </a:endParaRPr>
          </a:p>
        </p:txBody>
      </p:sp>
      <p:graphicFrame>
        <p:nvGraphicFramePr>
          <p:cNvPr id="7" name="Содержимое 24"/>
          <p:cNvGraphicFramePr>
            <a:graphicFrameLocks noGrp="1"/>
          </p:cNvGraphicFramePr>
          <p:nvPr/>
        </p:nvGraphicFramePr>
        <p:xfrm>
          <a:off x="0" y="2132856"/>
          <a:ext cx="3960439" cy="37560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Содержимое 25"/>
          <p:cNvGraphicFramePr>
            <a:graphicFrameLocks noGrp="1"/>
          </p:cNvGraphicFramePr>
          <p:nvPr/>
        </p:nvGraphicFramePr>
        <p:xfrm>
          <a:off x="2843808" y="2015686"/>
          <a:ext cx="6300192" cy="4842314"/>
        </p:xfrm>
        <a:graphic>
          <a:graphicData uri="http://schemas.openxmlformats.org/drawingml/2006/chart">
            <c:chart xmlns:c="http://schemas.openxmlformats.org/drawingml/2006/chart" xmlns:r="http://schemas.openxmlformats.org/officeDocument/2006/relationships" r:id="rId5"/>
          </a:graphicData>
        </a:graphic>
      </p:graphicFrame>
      <p:sp>
        <p:nvSpPr>
          <p:cNvPr id="9" name="Текст 22"/>
          <p:cNvSpPr txBox="1">
            <a:spLocks/>
          </p:cNvSpPr>
          <p:nvPr/>
        </p:nvSpPr>
        <p:spPr>
          <a:xfrm>
            <a:off x="4214813" y="1928813"/>
            <a:ext cx="4929187" cy="785812"/>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ru-RU" sz="2400" b="1" i="0" u="none" strike="noStrike" kern="1200" cap="none" spc="0" normalizeH="0" baseline="0" noProof="0" dirty="0" smtClean="0">
                <a:ln>
                  <a:noFill/>
                </a:ln>
                <a:solidFill>
                  <a:schemeClr val="tx1"/>
                </a:solidFill>
                <a:effectLst/>
                <a:uLnTx/>
                <a:uFillTx/>
                <a:latin typeface="+mn-lt"/>
                <a:ea typeface="+mn-ea"/>
                <a:cs typeface="+mn-cs"/>
              </a:rPr>
              <a:t>Источники налоговых и неналоговых доходов, руб.</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D06C8-5474-4D40-A574-C3E5EF8B67C6}" type="slidenum">
              <a:rPr lang="fr-FR" smtClean="0"/>
              <a:pPr>
                <a:defRPr/>
              </a:pPr>
              <a:t>12</a:t>
            </a:fld>
            <a:endParaRPr lang="fr-FR"/>
          </a:p>
        </p:txBody>
      </p:sp>
      <p:sp>
        <p:nvSpPr>
          <p:cNvPr id="4" name="Заголовок 3"/>
          <p:cNvSpPr>
            <a:spLocks noGrp="1"/>
          </p:cNvSpPr>
          <p:nvPr>
            <p:ph type="title"/>
          </p:nvPr>
        </p:nvSpPr>
        <p:spPr/>
        <p:txBody>
          <a:bodyPr>
            <a:normAutofit/>
          </a:bodyPr>
          <a:lstStyle/>
          <a:p>
            <a:pPr algn="ctr"/>
            <a:r>
              <a:rPr lang="ru-RU" sz="3200" dirty="0" smtClean="0">
                <a:ln>
                  <a:solidFill>
                    <a:schemeClr val="bg2">
                      <a:lumMod val="10000"/>
                    </a:schemeClr>
                  </a:solidFill>
                </a:ln>
                <a:solidFill>
                  <a:schemeClr val="tx2">
                    <a:lumMod val="50000"/>
                  </a:schemeClr>
                </a:solidFill>
              </a:rPr>
              <a:t>Структура доходов и расходов </a:t>
            </a:r>
            <a:br>
              <a:rPr lang="ru-RU" sz="3200" dirty="0" smtClean="0">
                <a:ln>
                  <a:solidFill>
                    <a:schemeClr val="bg2">
                      <a:lumMod val="10000"/>
                    </a:schemeClr>
                  </a:solidFill>
                </a:ln>
                <a:solidFill>
                  <a:schemeClr val="tx2">
                    <a:lumMod val="50000"/>
                  </a:schemeClr>
                </a:solidFill>
              </a:rPr>
            </a:br>
            <a:r>
              <a:rPr lang="ru-RU" sz="3200" dirty="0" smtClean="0">
                <a:ln>
                  <a:solidFill>
                    <a:schemeClr val="bg2">
                      <a:lumMod val="10000"/>
                    </a:schemeClr>
                  </a:solidFill>
                </a:ln>
                <a:solidFill>
                  <a:schemeClr val="tx2">
                    <a:lumMod val="50000"/>
                  </a:schemeClr>
                </a:solidFill>
              </a:rPr>
              <a:t>на 2024 год</a:t>
            </a:r>
            <a:endParaRPr lang="ru-RU" sz="3200" dirty="0">
              <a:ln>
                <a:solidFill>
                  <a:schemeClr val="bg2">
                    <a:lumMod val="10000"/>
                  </a:schemeClr>
                </a:solidFill>
              </a:ln>
              <a:solidFill>
                <a:schemeClr val="tx2">
                  <a:lumMod val="50000"/>
                </a:schemeClr>
              </a:solidFill>
            </a:endParaRPr>
          </a:p>
        </p:txBody>
      </p:sp>
      <p:graphicFrame>
        <p:nvGraphicFramePr>
          <p:cNvPr id="3" name="Таблица 2"/>
          <p:cNvGraphicFramePr>
            <a:graphicFrameLocks noGrp="1"/>
          </p:cNvGraphicFramePr>
          <p:nvPr/>
        </p:nvGraphicFramePr>
        <p:xfrm>
          <a:off x="251520" y="2060848"/>
          <a:ext cx="3888432" cy="3294366"/>
        </p:xfrm>
        <a:graphic>
          <a:graphicData uri="http://schemas.openxmlformats.org/drawingml/2006/table">
            <a:tbl>
              <a:tblPr firstRow="1" bandRow="1">
                <a:tableStyleId>{5C22544A-7EE6-4342-B048-85BDC9FD1C3A}</a:tableStyleId>
              </a:tblPr>
              <a:tblGrid>
                <a:gridCol w="1944216"/>
                <a:gridCol w="1944216"/>
              </a:tblGrid>
              <a:tr h="1098122">
                <a:tc gridSpan="2">
                  <a:txBody>
                    <a:bodyPr/>
                    <a:lstStyle/>
                    <a:p>
                      <a:pPr algn="ctr"/>
                      <a:r>
                        <a:rPr lang="ru-RU" dirty="0" smtClean="0">
                          <a:latin typeface="Calibri" pitchFamily="34" charset="0"/>
                        </a:rPr>
                        <a:t>Доходы (руб.)</a:t>
                      </a:r>
                      <a:endParaRPr lang="ru-RU" dirty="0">
                        <a:latin typeface="Calibri" pitchFamily="34" charset="0"/>
                      </a:endParaRPr>
                    </a:p>
                  </a:txBody>
                  <a:tcPr/>
                </a:tc>
                <a:tc hMerge="1">
                  <a:txBody>
                    <a:bodyPr/>
                    <a:lstStyle/>
                    <a:p>
                      <a:endParaRPr lang="ru-RU" dirty="0"/>
                    </a:p>
                  </a:txBody>
                  <a:tcPr/>
                </a:tc>
              </a:tr>
              <a:tr h="1098122">
                <a:tc>
                  <a:txBody>
                    <a:bodyPr/>
                    <a:lstStyle/>
                    <a:p>
                      <a:endParaRPr lang="en-US" dirty="0" smtClean="0">
                        <a:latin typeface="Calibri" pitchFamily="34" charset="0"/>
                      </a:endParaRPr>
                    </a:p>
                    <a:p>
                      <a:r>
                        <a:rPr lang="ru-RU" dirty="0" smtClean="0">
                          <a:latin typeface="Calibri" pitchFamily="34" charset="0"/>
                        </a:rPr>
                        <a:t>Безвозмездные поступления</a:t>
                      </a:r>
                      <a:endParaRPr lang="ru-RU" dirty="0">
                        <a:latin typeface="Calibri" pitchFamily="34" charset="0"/>
                      </a:endParaRPr>
                    </a:p>
                  </a:txBody>
                  <a:tcPr/>
                </a:tc>
                <a:tc>
                  <a:txBody>
                    <a:bodyPr/>
                    <a:lstStyle/>
                    <a:p>
                      <a:pPr algn="l" fontAlgn="ctr"/>
                      <a:r>
                        <a:rPr lang="ru-RU" sz="1800" b="1" i="0" u="none" strike="noStrike" baseline="0" dirty="0" smtClean="0">
                          <a:solidFill>
                            <a:srgbClr val="000000"/>
                          </a:solidFill>
                          <a:latin typeface="Calibri" pitchFamily="34" charset="0"/>
                        </a:rPr>
                        <a:t>   </a:t>
                      </a:r>
                      <a:r>
                        <a:rPr lang="ru-RU" sz="1800" b="1" i="0" u="none" strike="noStrike" dirty="0" smtClean="0">
                          <a:solidFill>
                            <a:srgbClr val="000000"/>
                          </a:solidFill>
                          <a:latin typeface="Calibri" pitchFamily="34" charset="0"/>
                        </a:rPr>
                        <a:t>581 839 360,1</a:t>
                      </a:r>
                      <a:endParaRPr lang="ru-RU" sz="1800" b="0" i="0" u="none" strike="noStrike" dirty="0">
                        <a:solidFill>
                          <a:srgbClr val="000000"/>
                        </a:solidFill>
                        <a:latin typeface="Calibri" pitchFamily="34" charset="0"/>
                      </a:endParaRPr>
                    </a:p>
                  </a:txBody>
                  <a:tcPr marL="9525" marR="85725" marT="9525" marB="0" anchor="ctr"/>
                </a:tc>
              </a:tr>
              <a:tr h="1098122">
                <a:tc>
                  <a:txBody>
                    <a:bodyPr/>
                    <a:lstStyle/>
                    <a:p>
                      <a:r>
                        <a:rPr lang="ru-RU" dirty="0" smtClean="0">
                          <a:latin typeface="Calibri" pitchFamily="34" charset="0"/>
                        </a:rPr>
                        <a:t>Налоговые  и неналоговые доходы</a:t>
                      </a:r>
                      <a:endParaRPr lang="ru-RU" dirty="0">
                        <a:latin typeface="Calibri" pitchFamily="34" charset="0"/>
                      </a:endParaRPr>
                    </a:p>
                  </a:txBody>
                  <a:tcPr/>
                </a:tc>
                <a:tc>
                  <a:txBody>
                    <a:bodyPr/>
                    <a:lstStyle/>
                    <a:p>
                      <a:pPr algn="l" fontAlgn="ctr"/>
                      <a:r>
                        <a:rPr lang="ru-RU" sz="1800" b="1" i="0" u="none" strike="noStrike" dirty="0" smtClean="0">
                          <a:solidFill>
                            <a:srgbClr val="000000"/>
                          </a:solidFill>
                          <a:latin typeface="Calibri" pitchFamily="34" charset="0"/>
                        </a:rPr>
                        <a:t>   112 906 717,01</a:t>
                      </a:r>
                      <a:endParaRPr lang="ru-RU" sz="1800" b="1" i="0" u="none" strike="noStrike" dirty="0">
                        <a:solidFill>
                          <a:srgbClr val="000000"/>
                        </a:solidFill>
                        <a:latin typeface="Calibri" pitchFamily="34" charset="0"/>
                      </a:endParaRPr>
                    </a:p>
                  </a:txBody>
                  <a:tcPr marL="9525" marR="85725" marT="9525" marB="0" anchor="ctr"/>
                </a:tc>
              </a:tr>
            </a:tbl>
          </a:graphicData>
        </a:graphic>
      </p:graphicFrame>
      <p:graphicFrame>
        <p:nvGraphicFramePr>
          <p:cNvPr id="5" name="Таблица 4"/>
          <p:cNvGraphicFramePr>
            <a:graphicFrameLocks noGrp="1"/>
          </p:cNvGraphicFramePr>
          <p:nvPr/>
        </p:nvGraphicFramePr>
        <p:xfrm>
          <a:off x="4283968" y="2060848"/>
          <a:ext cx="4680520" cy="2213701"/>
        </p:xfrm>
        <a:graphic>
          <a:graphicData uri="http://schemas.openxmlformats.org/drawingml/2006/table">
            <a:tbl>
              <a:tblPr firstRow="1" bandRow="1">
                <a:tableStyleId>{5C22544A-7EE6-4342-B048-85BDC9FD1C3A}</a:tableStyleId>
              </a:tblPr>
              <a:tblGrid>
                <a:gridCol w="2340260"/>
                <a:gridCol w="2340260"/>
              </a:tblGrid>
              <a:tr h="1153838">
                <a:tc gridSpan="2">
                  <a:txBody>
                    <a:bodyPr/>
                    <a:lstStyle/>
                    <a:p>
                      <a:pPr algn="ctr"/>
                      <a:r>
                        <a:rPr lang="ru-RU" dirty="0" smtClean="0">
                          <a:latin typeface="Calibri" pitchFamily="34" charset="0"/>
                        </a:rPr>
                        <a:t>Расходы (руб.)</a:t>
                      </a:r>
                      <a:endParaRPr lang="ru-RU" dirty="0">
                        <a:latin typeface="Calibri" pitchFamily="34" charset="0"/>
                      </a:endParaRPr>
                    </a:p>
                  </a:txBody>
                  <a:tcPr/>
                </a:tc>
                <a:tc hMerge="1">
                  <a:txBody>
                    <a:bodyPr/>
                    <a:lstStyle/>
                    <a:p>
                      <a:endParaRPr lang="ru-RU" dirty="0"/>
                    </a:p>
                  </a:txBody>
                  <a:tcPr/>
                </a:tc>
              </a:tr>
              <a:tr h="1059863">
                <a:tc>
                  <a:txBody>
                    <a:bodyPr/>
                    <a:lstStyle/>
                    <a:p>
                      <a:endParaRPr lang="ru-RU" dirty="0" smtClean="0">
                        <a:latin typeface="Calibri" pitchFamily="34" charset="0"/>
                      </a:endParaRPr>
                    </a:p>
                    <a:p>
                      <a:r>
                        <a:rPr lang="ru-RU" dirty="0" smtClean="0">
                          <a:latin typeface="Calibri" pitchFamily="34" charset="0"/>
                        </a:rPr>
                        <a:t>Сумма</a:t>
                      </a:r>
                      <a:endParaRPr lang="ru-RU" dirty="0">
                        <a:latin typeface="Calibri" pitchFamily="34" charset="0"/>
                      </a:endParaRPr>
                    </a:p>
                  </a:txBody>
                  <a:tcPr/>
                </a:tc>
                <a:tc>
                  <a:txBody>
                    <a:bodyPr/>
                    <a:lstStyle/>
                    <a:p>
                      <a:pPr algn="ctr"/>
                      <a:endParaRPr lang="ru-RU" sz="1800" b="1" i="0" kern="1200" dirty="0" smtClean="0">
                        <a:solidFill>
                          <a:schemeClr val="dk1"/>
                        </a:solidFill>
                        <a:latin typeface="Calibri" pitchFamily="34" charset="0"/>
                        <a:ea typeface="+mn-ea"/>
                        <a:cs typeface="Arial" pitchFamily="34" charset="0"/>
                      </a:endParaRPr>
                    </a:p>
                    <a:p>
                      <a:pPr algn="ctr"/>
                      <a:r>
                        <a:rPr lang="ru-RU" sz="1800" b="1" i="0" kern="1200" dirty="0" smtClean="0">
                          <a:solidFill>
                            <a:schemeClr val="dk1"/>
                          </a:solidFill>
                          <a:latin typeface="Calibri" pitchFamily="34" charset="0"/>
                          <a:ea typeface="+mn-ea"/>
                          <a:cs typeface="Arial" pitchFamily="34" charset="0"/>
                        </a:rPr>
                        <a:t>721 435 700, 35</a:t>
                      </a:r>
                      <a:endParaRPr lang="ru-RU" sz="1800" b="1" dirty="0">
                        <a:latin typeface="Calibri"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D06C8-5474-4D40-A574-C3E5EF8B67C6}" type="slidenum">
              <a:rPr lang="fr-FR" smtClean="0"/>
              <a:pPr>
                <a:defRPr/>
              </a:pPr>
              <a:t>13</a:t>
            </a:fld>
            <a:endParaRPr lang="fr-FR"/>
          </a:p>
        </p:txBody>
      </p:sp>
      <p:sp>
        <p:nvSpPr>
          <p:cNvPr id="4" name="Заголовок 3"/>
          <p:cNvSpPr>
            <a:spLocks noGrp="1"/>
          </p:cNvSpPr>
          <p:nvPr>
            <p:ph type="title"/>
          </p:nvPr>
        </p:nvSpPr>
        <p:spPr/>
        <p:txBody>
          <a:bodyPr>
            <a:normAutofit/>
          </a:bodyPr>
          <a:lstStyle/>
          <a:p>
            <a:pPr algn="ctr"/>
            <a:r>
              <a:rPr lang="ru-RU" sz="2800" dirty="0" smtClean="0">
                <a:ln>
                  <a:solidFill>
                    <a:schemeClr val="bg2">
                      <a:lumMod val="10000"/>
                    </a:schemeClr>
                  </a:solidFill>
                </a:ln>
                <a:solidFill>
                  <a:schemeClr val="tx2">
                    <a:lumMod val="50000"/>
                  </a:schemeClr>
                </a:solidFill>
              </a:rPr>
              <a:t>Структура доходов бюджета Шенкурского муниципального округа на 2025 год</a:t>
            </a:r>
            <a:endParaRPr lang="ru-RU" sz="2800" dirty="0">
              <a:ln>
                <a:solidFill>
                  <a:schemeClr val="bg2">
                    <a:lumMod val="10000"/>
                  </a:schemeClr>
                </a:solidFill>
              </a:ln>
              <a:solidFill>
                <a:schemeClr val="tx2">
                  <a:lumMod val="50000"/>
                </a:schemeClr>
              </a:solidFill>
            </a:endParaRPr>
          </a:p>
        </p:txBody>
      </p:sp>
      <p:graphicFrame>
        <p:nvGraphicFramePr>
          <p:cNvPr id="7" name="Содержимое 24"/>
          <p:cNvGraphicFramePr>
            <a:graphicFrameLocks noGrp="1"/>
          </p:cNvGraphicFramePr>
          <p:nvPr/>
        </p:nvGraphicFramePr>
        <p:xfrm>
          <a:off x="0" y="2276872"/>
          <a:ext cx="3960439" cy="3756025"/>
        </p:xfrm>
        <a:graphic>
          <a:graphicData uri="http://schemas.openxmlformats.org/drawingml/2006/chart">
            <c:chart xmlns:c="http://schemas.openxmlformats.org/drawingml/2006/chart" xmlns:r="http://schemas.openxmlformats.org/officeDocument/2006/relationships" r:id="rId3"/>
          </a:graphicData>
        </a:graphic>
      </p:graphicFrame>
      <p:sp>
        <p:nvSpPr>
          <p:cNvPr id="8" name="Текст 22"/>
          <p:cNvSpPr txBox="1">
            <a:spLocks/>
          </p:cNvSpPr>
          <p:nvPr/>
        </p:nvSpPr>
        <p:spPr>
          <a:xfrm>
            <a:off x="4214813" y="1928813"/>
            <a:ext cx="4929187" cy="785812"/>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ru-RU" sz="2400" b="1" i="0" u="none" strike="noStrike" kern="1200" cap="none" spc="0" normalizeH="0" baseline="0" noProof="0" dirty="0" smtClean="0">
                <a:ln>
                  <a:noFill/>
                </a:ln>
                <a:solidFill>
                  <a:schemeClr val="tx1"/>
                </a:solidFill>
                <a:effectLst/>
                <a:uLnTx/>
                <a:uFillTx/>
                <a:latin typeface="+mn-lt"/>
                <a:ea typeface="+mn-ea"/>
                <a:cs typeface="+mn-cs"/>
              </a:rPr>
              <a:t>Источники налоговых и неналоговых доходов, руб.</a:t>
            </a:r>
          </a:p>
        </p:txBody>
      </p:sp>
      <p:graphicFrame>
        <p:nvGraphicFramePr>
          <p:cNvPr id="10" name="Содержимое 25"/>
          <p:cNvGraphicFramePr>
            <a:graphicFrameLocks noGrp="1"/>
          </p:cNvGraphicFramePr>
          <p:nvPr/>
        </p:nvGraphicFramePr>
        <p:xfrm>
          <a:off x="2771800" y="2015686"/>
          <a:ext cx="6372200" cy="484231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D06C8-5474-4D40-A574-C3E5EF8B67C6}" type="slidenum">
              <a:rPr lang="fr-FR" smtClean="0"/>
              <a:pPr>
                <a:defRPr/>
              </a:pPr>
              <a:t>14</a:t>
            </a:fld>
            <a:endParaRPr lang="fr-FR"/>
          </a:p>
        </p:txBody>
      </p:sp>
      <p:sp>
        <p:nvSpPr>
          <p:cNvPr id="4" name="Заголовок 3"/>
          <p:cNvSpPr>
            <a:spLocks noGrp="1"/>
          </p:cNvSpPr>
          <p:nvPr>
            <p:ph type="title"/>
          </p:nvPr>
        </p:nvSpPr>
        <p:spPr/>
        <p:txBody>
          <a:bodyPr>
            <a:normAutofit/>
          </a:bodyPr>
          <a:lstStyle/>
          <a:p>
            <a:pPr algn="ctr"/>
            <a:r>
              <a:rPr lang="ru-RU" sz="3200" dirty="0" smtClean="0">
                <a:ln>
                  <a:solidFill>
                    <a:schemeClr val="bg2">
                      <a:lumMod val="10000"/>
                    </a:schemeClr>
                  </a:solidFill>
                </a:ln>
                <a:solidFill>
                  <a:schemeClr val="tx2">
                    <a:lumMod val="50000"/>
                  </a:schemeClr>
                </a:solidFill>
              </a:rPr>
              <a:t>Структура доходов и расходов </a:t>
            </a:r>
            <a:br>
              <a:rPr lang="ru-RU" sz="3200" dirty="0" smtClean="0">
                <a:ln>
                  <a:solidFill>
                    <a:schemeClr val="bg2">
                      <a:lumMod val="10000"/>
                    </a:schemeClr>
                  </a:solidFill>
                </a:ln>
                <a:solidFill>
                  <a:schemeClr val="tx2">
                    <a:lumMod val="50000"/>
                  </a:schemeClr>
                </a:solidFill>
              </a:rPr>
            </a:br>
            <a:r>
              <a:rPr lang="ru-RU" sz="3200" dirty="0" smtClean="0">
                <a:ln>
                  <a:solidFill>
                    <a:schemeClr val="bg2">
                      <a:lumMod val="10000"/>
                    </a:schemeClr>
                  </a:solidFill>
                </a:ln>
                <a:solidFill>
                  <a:schemeClr val="tx2">
                    <a:lumMod val="50000"/>
                  </a:schemeClr>
                </a:solidFill>
              </a:rPr>
              <a:t>на 2025 год</a:t>
            </a:r>
            <a:endParaRPr lang="ru-RU" sz="3200" dirty="0">
              <a:ln>
                <a:solidFill>
                  <a:schemeClr val="bg2">
                    <a:lumMod val="10000"/>
                  </a:schemeClr>
                </a:solidFill>
              </a:ln>
              <a:solidFill>
                <a:schemeClr val="tx2">
                  <a:lumMod val="50000"/>
                </a:schemeClr>
              </a:solidFill>
            </a:endParaRPr>
          </a:p>
        </p:txBody>
      </p:sp>
      <p:graphicFrame>
        <p:nvGraphicFramePr>
          <p:cNvPr id="3" name="Таблица 2"/>
          <p:cNvGraphicFramePr>
            <a:graphicFrameLocks noGrp="1"/>
          </p:cNvGraphicFramePr>
          <p:nvPr/>
        </p:nvGraphicFramePr>
        <p:xfrm>
          <a:off x="251520" y="2060848"/>
          <a:ext cx="3888432" cy="3294366"/>
        </p:xfrm>
        <a:graphic>
          <a:graphicData uri="http://schemas.openxmlformats.org/drawingml/2006/table">
            <a:tbl>
              <a:tblPr firstRow="1" bandRow="1">
                <a:tableStyleId>{5C22544A-7EE6-4342-B048-85BDC9FD1C3A}</a:tableStyleId>
              </a:tblPr>
              <a:tblGrid>
                <a:gridCol w="1944216"/>
                <a:gridCol w="1944216"/>
              </a:tblGrid>
              <a:tr h="1098122">
                <a:tc gridSpan="2">
                  <a:txBody>
                    <a:bodyPr/>
                    <a:lstStyle/>
                    <a:p>
                      <a:pPr algn="ctr"/>
                      <a:r>
                        <a:rPr lang="ru-RU" dirty="0" smtClean="0">
                          <a:latin typeface="Calibri" pitchFamily="34" charset="0"/>
                        </a:rPr>
                        <a:t>Доходы (руб.)</a:t>
                      </a:r>
                      <a:endParaRPr lang="ru-RU" dirty="0">
                        <a:latin typeface="Calibri" pitchFamily="34" charset="0"/>
                      </a:endParaRPr>
                    </a:p>
                  </a:txBody>
                  <a:tcPr/>
                </a:tc>
                <a:tc hMerge="1">
                  <a:txBody>
                    <a:bodyPr/>
                    <a:lstStyle/>
                    <a:p>
                      <a:endParaRPr lang="ru-RU" dirty="0"/>
                    </a:p>
                  </a:txBody>
                  <a:tcPr/>
                </a:tc>
              </a:tr>
              <a:tr h="1098122">
                <a:tc>
                  <a:txBody>
                    <a:bodyPr/>
                    <a:lstStyle/>
                    <a:p>
                      <a:endParaRPr lang="en-US" dirty="0" smtClean="0">
                        <a:latin typeface="Calibri" pitchFamily="34" charset="0"/>
                      </a:endParaRPr>
                    </a:p>
                    <a:p>
                      <a:r>
                        <a:rPr lang="ru-RU" dirty="0" smtClean="0">
                          <a:latin typeface="Calibri" pitchFamily="34" charset="0"/>
                        </a:rPr>
                        <a:t>Безвозмездные поступления</a:t>
                      </a:r>
                      <a:endParaRPr lang="ru-RU" dirty="0">
                        <a:latin typeface="Calibri" pitchFamily="34" charset="0"/>
                      </a:endParaRPr>
                    </a:p>
                  </a:txBody>
                  <a:tcPr/>
                </a:tc>
                <a:tc>
                  <a:txBody>
                    <a:bodyPr/>
                    <a:lstStyle/>
                    <a:p>
                      <a:pPr algn="l" fontAlgn="ctr"/>
                      <a:r>
                        <a:rPr lang="ru-RU" sz="1800" b="1" i="0" u="none" strike="noStrike" dirty="0" smtClean="0">
                          <a:solidFill>
                            <a:srgbClr val="000000"/>
                          </a:solidFill>
                          <a:latin typeface="Calibri" pitchFamily="34" charset="0"/>
                        </a:rPr>
                        <a:t>595 481 719,99</a:t>
                      </a:r>
                      <a:endParaRPr lang="ru-RU" sz="1800" b="0" i="0" u="none" strike="noStrike" dirty="0">
                        <a:solidFill>
                          <a:srgbClr val="000000"/>
                        </a:solidFill>
                        <a:latin typeface="Calibri" pitchFamily="34" charset="0"/>
                      </a:endParaRPr>
                    </a:p>
                  </a:txBody>
                  <a:tcPr marL="9525" marR="85725" marT="9525" marB="0" anchor="ctr"/>
                </a:tc>
              </a:tr>
              <a:tr h="1098122">
                <a:tc>
                  <a:txBody>
                    <a:bodyPr/>
                    <a:lstStyle/>
                    <a:p>
                      <a:r>
                        <a:rPr lang="ru-RU" dirty="0" smtClean="0">
                          <a:latin typeface="Calibri" pitchFamily="34" charset="0"/>
                        </a:rPr>
                        <a:t>Налоговые  и неналоговые доходы</a:t>
                      </a:r>
                      <a:endParaRPr lang="ru-RU" dirty="0">
                        <a:latin typeface="Calibri" pitchFamily="34" charset="0"/>
                      </a:endParaRPr>
                    </a:p>
                  </a:txBody>
                  <a:tcPr/>
                </a:tc>
                <a:tc>
                  <a:txBody>
                    <a:bodyPr/>
                    <a:lstStyle/>
                    <a:p>
                      <a:pPr algn="l" fontAlgn="ctr"/>
                      <a:r>
                        <a:rPr lang="ru-RU" sz="1800" b="1" i="0" u="none" strike="noStrike" dirty="0" smtClean="0">
                          <a:solidFill>
                            <a:srgbClr val="000000"/>
                          </a:solidFill>
                          <a:latin typeface="Calibri" pitchFamily="34" charset="0"/>
                        </a:rPr>
                        <a:t>117 743 459,73</a:t>
                      </a:r>
                      <a:endParaRPr lang="ru-RU" sz="1800" b="1" i="0" u="none" strike="noStrike" dirty="0">
                        <a:solidFill>
                          <a:srgbClr val="000000"/>
                        </a:solidFill>
                        <a:latin typeface="Calibri" pitchFamily="34" charset="0"/>
                      </a:endParaRPr>
                    </a:p>
                  </a:txBody>
                  <a:tcPr marL="9525" marR="85725" marT="9525" marB="0" anchor="ctr"/>
                </a:tc>
              </a:tr>
            </a:tbl>
          </a:graphicData>
        </a:graphic>
      </p:graphicFrame>
      <p:graphicFrame>
        <p:nvGraphicFramePr>
          <p:cNvPr id="5" name="Таблица 4"/>
          <p:cNvGraphicFramePr>
            <a:graphicFrameLocks noGrp="1"/>
          </p:cNvGraphicFramePr>
          <p:nvPr/>
        </p:nvGraphicFramePr>
        <p:xfrm>
          <a:off x="4283968" y="2060848"/>
          <a:ext cx="4680520" cy="1254996"/>
        </p:xfrm>
        <a:graphic>
          <a:graphicData uri="http://schemas.openxmlformats.org/drawingml/2006/table">
            <a:tbl>
              <a:tblPr firstRow="1" bandRow="1">
                <a:tableStyleId>{5C22544A-7EE6-4342-B048-85BDC9FD1C3A}</a:tableStyleId>
              </a:tblPr>
              <a:tblGrid>
                <a:gridCol w="2340260"/>
                <a:gridCol w="2340260"/>
              </a:tblGrid>
              <a:tr h="627498">
                <a:tc gridSpan="2">
                  <a:txBody>
                    <a:bodyPr/>
                    <a:lstStyle/>
                    <a:p>
                      <a:pPr algn="ctr"/>
                      <a:r>
                        <a:rPr lang="ru-RU" dirty="0" smtClean="0">
                          <a:latin typeface="Calibri" pitchFamily="34" charset="0"/>
                        </a:rPr>
                        <a:t>Расходы (руб.)</a:t>
                      </a:r>
                      <a:endParaRPr lang="ru-RU" dirty="0">
                        <a:latin typeface="Calibri" pitchFamily="34" charset="0"/>
                      </a:endParaRPr>
                    </a:p>
                  </a:txBody>
                  <a:tcPr/>
                </a:tc>
                <a:tc hMerge="1">
                  <a:txBody>
                    <a:bodyPr/>
                    <a:lstStyle/>
                    <a:p>
                      <a:endParaRPr lang="ru-RU" dirty="0"/>
                    </a:p>
                  </a:txBody>
                  <a:tcPr/>
                </a:tc>
              </a:tr>
              <a:tr h="627498">
                <a:tc>
                  <a:txBody>
                    <a:bodyPr/>
                    <a:lstStyle/>
                    <a:p>
                      <a:r>
                        <a:rPr lang="ru-RU" dirty="0" smtClean="0">
                          <a:latin typeface="Calibri" pitchFamily="34" charset="0"/>
                        </a:rPr>
                        <a:t>Сумма</a:t>
                      </a:r>
                      <a:endParaRPr lang="ru-RU" dirty="0">
                        <a:latin typeface="Calibri" pitchFamily="34" charset="0"/>
                      </a:endParaRPr>
                    </a:p>
                  </a:txBody>
                  <a:tcPr/>
                </a:tc>
                <a:tc>
                  <a:txBody>
                    <a:bodyPr/>
                    <a:lstStyle/>
                    <a:p>
                      <a:r>
                        <a:rPr lang="ru-RU" sz="1800" b="0" i="0" kern="1200" dirty="0" smtClean="0">
                          <a:solidFill>
                            <a:schemeClr val="dk1"/>
                          </a:solidFill>
                          <a:latin typeface="Calibri" pitchFamily="34" charset="0"/>
                          <a:ea typeface="+mn-ea"/>
                          <a:cs typeface="+mn-cs"/>
                        </a:rPr>
                        <a:t>721 435 700, 35</a:t>
                      </a:r>
                      <a:endParaRPr lang="ru-RU" sz="1800" dirty="0">
                        <a:latin typeface="Calibri"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fld id="{C26D06C8-5474-4D40-A574-C3E5EF8B67C6}" type="slidenum">
              <a:rPr lang="fr-FR" smtClean="0"/>
              <a:pPr>
                <a:defRPr/>
              </a:pPr>
              <a:t>15</a:t>
            </a:fld>
            <a:endParaRPr lang="fr-FR"/>
          </a:p>
        </p:txBody>
      </p:sp>
      <p:sp>
        <p:nvSpPr>
          <p:cNvPr id="4" name="Заголовок 3"/>
          <p:cNvSpPr>
            <a:spLocks noGrp="1"/>
          </p:cNvSpPr>
          <p:nvPr>
            <p:ph type="title"/>
          </p:nvPr>
        </p:nvSpPr>
        <p:spPr>
          <a:xfrm>
            <a:off x="457200" y="274638"/>
            <a:ext cx="8229600" cy="1368412"/>
          </a:xfrm>
        </p:spPr>
        <p:txBody>
          <a:bodyPr>
            <a:normAutofit fontScale="90000"/>
          </a:bodyPr>
          <a:lstStyle/>
          <a:p>
            <a:pPr algn="ctr"/>
            <a:r>
              <a:rPr lang="ru-RU" sz="2800" dirty="0" smtClean="0">
                <a:ln>
                  <a:solidFill>
                    <a:schemeClr val="bg2">
                      <a:lumMod val="10000"/>
                    </a:schemeClr>
                  </a:solidFill>
                </a:ln>
                <a:solidFill>
                  <a:schemeClr val="tx2">
                    <a:lumMod val="50000"/>
                  </a:schemeClr>
                </a:solidFill>
              </a:rPr>
              <a:t>Расходы бюджета </a:t>
            </a:r>
            <a:br>
              <a:rPr lang="ru-RU" sz="2800" dirty="0" smtClean="0">
                <a:ln>
                  <a:solidFill>
                    <a:schemeClr val="bg2">
                      <a:lumMod val="10000"/>
                    </a:schemeClr>
                  </a:solidFill>
                </a:ln>
                <a:solidFill>
                  <a:schemeClr val="tx2">
                    <a:lumMod val="50000"/>
                  </a:schemeClr>
                </a:solidFill>
              </a:rPr>
            </a:br>
            <a:r>
              <a:rPr lang="ru-RU" sz="2800" dirty="0" smtClean="0">
                <a:ln>
                  <a:solidFill>
                    <a:schemeClr val="bg2">
                      <a:lumMod val="10000"/>
                    </a:schemeClr>
                  </a:solidFill>
                </a:ln>
                <a:solidFill>
                  <a:schemeClr val="tx2">
                    <a:lumMod val="50000"/>
                  </a:schemeClr>
                </a:solidFill>
              </a:rPr>
              <a:t>Шенкурского муниципального округа </a:t>
            </a:r>
            <a:br>
              <a:rPr lang="ru-RU" sz="2800" dirty="0" smtClean="0">
                <a:ln>
                  <a:solidFill>
                    <a:schemeClr val="bg2">
                      <a:lumMod val="10000"/>
                    </a:schemeClr>
                  </a:solidFill>
                </a:ln>
                <a:solidFill>
                  <a:schemeClr val="tx2">
                    <a:lumMod val="50000"/>
                  </a:schemeClr>
                </a:solidFill>
              </a:rPr>
            </a:br>
            <a:r>
              <a:rPr lang="ru-RU" sz="2800" dirty="0" smtClean="0">
                <a:ln>
                  <a:solidFill>
                    <a:schemeClr val="bg2">
                      <a:lumMod val="10000"/>
                    </a:schemeClr>
                  </a:solidFill>
                </a:ln>
                <a:solidFill>
                  <a:schemeClr val="tx2">
                    <a:lumMod val="50000"/>
                  </a:schemeClr>
                </a:solidFill>
              </a:rPr>
              <a:t>на 2023 год (план), в рублях</a:t>
            </a:r>
            <a:endParaRPr lang="ru-RU" sz="2800" dirty="0">
              <a:ln>
                <a:solidFill>
                  <a:schemeClr val="bg2">
                    <a:lumMod val="10000"/>
                  </a:schemeClr>
                </a:solidFill>
              </a:ln>
              <a:solidFill>
                <a:schemeClr val="tx2">
                  <a:lumMod val="50000"/>
                </a:schemeClr>
              </a:solidFill>
            </a:endParaRPr>
          </a:p>
        </p:txBody>
      </p:sp>
      <p:graphicFrame>
        <p:nvGraphicFramePr>
          <p:cNvPr id="3" name="Диаграмма 2"/>
          <p:cNvGraphicFramePr/>
          <p:nvPr>
            <p:extLst>
              <p:ext uri="{D42A27DB-BD31-4B8C-83A1-F6EECF244321}">
                <p14:modId xmlns="" xmlns:p14="http://schemas.microsoft.com/office/powerpoint/2010/main" val="249475774"/>
              </p:ext>
            </p:extLst>
          </p:nvPr>
        </p:nvGraphicFramePr>
        <p:xfrm>
          <a:off x="-357222" y="1857364"/>
          <a:ext cx="9501222" cy="487260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fld id="{C26D06C8-5474-4D40-A574-C3E5EF8B67C6}" type="slidenum">
              <a:rPr lang="fr-FR" smtClean="0"/>
              <a:pPr>
                <a:defRPr/>
              </a:pPr>
              <a:t>16</a:t>
            </a:fld>
            <a:endParaRPr lang="fr-FR"/>
          </a:p>
        </p:txBody>
      </p:sp>
      <p:sp>
        <p:nvSpPr>
          <p:cNvPr id="4" name="Заголовок 3"/>
          <p:cNvSpPr>
            <a:spLocks noGrp="1"/>
          </p:cNvSpPr>
          <p:nvPr>
            <p:ph type="title"/>
          </p:nvPr>
        </p:nvSpPr>
        <p:spPr>
          <a:xfrm>
            <a:off x="457200" y="274638"/>
            <a:ext cx="8229600" cy="1368412"/>
          </a:xfrm>
        </p:spPr>
        <p:txBody>
          <a:bodyPr>
            <a:normAutofit fontScale="90000"/>
          </a:bodyPr>
          <a:lstStyle/>
          <a:p>
            <a:pPr algn="ctr"/>
            <a:r>
              <a:rPr lang="ru-RU" sz="2800" dirty="0" smtClean="0">
                <a:ln>
                  <a:solidFill>
                    <a:schemeClr val="bg2">
                      <a:lumMod val="10000"/>
                    </a:schemeClr>
                  </a:solidFill>
                </a:ln>
                <a:solidFill>
                  <a:schemeClr val="tx2">
                    <a:lumMod val="50000"/>
                  </a:schemeClr>
                </a:solidFill>
              </a:rPr>
              <a:t>Расходы бюджета </a:t>
            </a:r>
            <a:br>
              <a:rPr lang="ru-RU" sz="2800" dirty="0" smtClean="0">
                <a:ln>
                  <a:solidFill>
                    <a:schemeClr val="bg2">
                      <a:lumMod val="10000"/>
                    </a:schemeClr>
                  </a:solidFill>
                </a:ln>
                <a:solidFill>
                  <a:schemeClr val="tx2">
                    <a:lumMod val="50000"/>
                  </a:schemeClr>
                </a:solidFill>
              </a:rPr>
            </a:br>
            <a:r>
              <a:rPr lang="ru-RU" sz="2800" dirty="0" smtClean="0">
                <a:ln>
                  <a:solidFill>
                    <a:schemeClr val="bg2">
                      <a:lumMod val="10000"/>
                    </a:schemeClr>
                  </a:solidFill>
                </a:ln>
                <a:solidFill>
                  <a:schemeClr val="tx2">
                    <a:lumMod val="50000"/>
                  </a:schemeClr>
                </a:solidFill>
              </a:rPr>
              <a:t>Шенкурского муниципального округа </a:t>
            </a:r>
            <a:br>
              <a:rPr lang="ru-RU" sz="2800" dirty="0" smtClean="0">
                <a:ln>
                  <a:solidFill>
                    <a:schemeClr val="bg2">
                      <a:lumMod val="10000"/>
                    </a:schemeClr>
                  </a:solidFill>
                </a:ln>
                <a:solidFill>
                  <a:schemeClr val="tx2">
                    <a:lumMod val="50000"/>
                  </a:schemeClr>
                </a:solidFill>
              </a:rPr>
            </a:br>
            <a:r>
              <a:rPr lang="ru-RU" sz="2800" dirty="0" smtClean="0">
                <a:ln>
                  <a:solidFill>
                    <a:schemeClr val="bg2">
                      <a:lumMod val="10000"/>
                    </a:schemeClr>
                  </a:solidFill>
                </a:ln>
                <a:solidFill>
                  <a:schemeClr val="tx2">
                    <a:lumMod val="50000"/>
                  </a:schemeClr>
                </a:solidFill>
              </a:rPr>
              <a:t>на 2024 год (план), в рублях</a:t>
            </a:r>
            <a:endParaRPr lang="ru-RU" sz="2800" dirty="0">
              <a:ln>
                <a:solidFill>
                  <a:schemeClr val="bg2">
                    <a:lumMod val="10000"/>
                  </a:schemeClr>
                </a:solidFill>
              </a:ln>
              <a:solidFill>
                <a:schemeClr val="tx2">
                  <a:lumMod val="50000"/>
                </a:schemeClr>
              </a:solidFill>
            </a:endParaRPr>
          </a:p>
        </p:txBody>
      </p:sp>
      <p:graphicFrame>
        <p:nvGraphicFramePr>
          <p:cNvPr id="3" name="Диаграмма 2"/>
          <p:cNvGraphicFramePr/>
          <p:nvPr>
            <p:extLst>
              <p:ext uri="{D42A27DB-BD31-4B8C-83A1-F6EECF244321}">
                <p14:modId xmlns="" xmlns:p14="http://schemas.microsoft.com/office/powerpoint/2010/main" val="249475774"/>
              </p:ext>
            </p:extLst>
          </p:nvPr>
        </p:nvGraphicFramePr>
        <p:xfrm>
          <a:off x="0" y="1857364"/>
          <a:ext cx="9144000" cy="487260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fld id="{C26D06C8-5474-4D40-A574-C3E5EF8B67C6}" type="slidenum">
              <a:rPr lang="fr-FR" smtClean="0"/>
              <a:pPr>
                <a:defRPr/>
              </a:pPr>
              <a:t>17</a:t>
            </a:fld>
            <a:endParaRPr lang="fr-FR"/>
          </a:p>
        </p:txBody>
      </p:sp>
      <p:sp>
        <p:nvSpPr>
          <p:cNvPr id="4" name="Заголовок 3"/>
          <p:cNvSpPr>
            <a:spLocks noGrp="1"/>
          </p:cNvSpPr>
          <p:nvPr>
            <p:ph type="title"/>
          </p:nvPr>
        </p:nvSpPr>
        <p:spPr>
          <a:xfrm>
            <a:off x="457200" y="274638"/>
            <a:ext cx="8229600" cy="1368412"/>
          </a:xfrm>
        </p:spPr>
        <p:txBody>
          <a:bodyPr>
            <a:normAutofit fontScale="90000"/>
          </a:bodyPr>
          <a:lstStyle/>
          <a:p>
            <a:pPr algn="ctr"/>
            <a:r>
              <a:rPr lang="ru-RU" sz="2800" dirty="0" smtClean="0">
                <a:ln>
                  <a:solidFill>
                    <a:schemeClr val="bg2">
                      <a:lumMod val="10000"/>
                    </a:schemeClr>
                  </a:solidFill>
                </a:ln>
                <a:solidFill>
                  <a:schemeClr val="tx2">
                    <a:lumMod val="50000"/>
                  </a:schemeClr>
                </a:solidFill>
              </a:rPr>
              <a:t>Расходы бюджета </a:t>
            </a:r>
            <a:br>
              <a:rPr lang="ru-RU" sz="2800" dirty="0" smtClean="0">
                <a:ln>
                  <a:solidFill>
                    <a:schemeClr val="bg2">
                      <a:lumMod val="10000"/>
                    </a:schemeClr>
                  </a:solidFill>
                </a:ln>
                <a:solidFill>
                  <a:schemeClr val="tx2">
                    <a:lumMod val="50000"/>
                  </a:schemeClr>
                </a:solidFill>
              </a:rPr>
            </a:br>
            <a:r>
              <a:rPr lang="ru-RU" sz="2800" dirty="0" smtClean="0">
                <a:ln>
                  <a:solidFill>
                    <a:schemeClr val="bg2">
                      <a:lumMod val="10000"/>
                    </a:schemeClr>
                  </a:solidFill>
                </a:ln>
                <a:solidFill>
                  <a:schemeClr val="tx2">
                    <a:lumMod val="50000"/>
                  </a:schemeClr>
                </a:solidFill>
              </a:rPr>
              <a:t>Шенкурского муниципального округа </a:t>
            </a:r>
            <a:br>
              <a:rPr lang="ru-RU" sz="2800" dirty="0" smtClean="0">
                <a:ln>
                  <a:solidFill>
                    <a:schemeClr val="bg2">
                      <a:lumMod val="10000"/>
                    </a:schemeClr>
                  </a:solidFill>
                </a:ln>
                <a:solidFill>
                  <a:schemeClr val="tx2">
                    <a:lumMod val="50000"/>
                  </a:schemeClr>
                </a:solidFill>
              </a:rPr>
            </a:br>
            <a:r>
              <a:rPr lang="ru-RU" sz="2800" dirty="0" smtClean="0">
                <a:ln>
                  <a:solidFill>
                    <a:schemeClr val="bg2">
                      <a:lumMod val="10000"/>
                    </a:schemeClr>
                  </a:solidFill>
                </a:ln>
                <a:solidFill>
                  <a:schemeClr val="tx2">
                    <a:lumMod val="50000"/>
                  </a:schemeClr>
                </a:solidFill>
              </a:rPr>
              <a:t>на 2025 год (план), в рублях</a:t>
            </a:r>
            <a:endParaRPr lang="ru-RU" sz="2800" dirty="0">
              <a:ln>
                <a:solidFill>
                  <a:schemeClr val="bg2">
                    <a:lumMod val="10000"/>
                  </a:schemeClr>
                </a:solidFill>
              </a:ln>
              <a:solidFill>
                <a:schemeClr val="tx2">
                  <a:lumMod val="50000"/>
                </a:schemeClr>
              </a:solidFill>
            </a:endParaRPr>
          </a:p>
        </p:txBody>
      </p:sp>
      <p:graphicFrame>
        <p:nvGraphicFramePr>
          <p:cNvPr id="3" name="Диаграмма 2"/>
          <p:cNvGraphicFramePr/>
          <p:nvPr>
            <p:extLst>
              <p:ext uri="{D42A27DB-BD31-4B8C-83A1-F6EECF244321}">
                <p14:modId xmlns="" xmlns:p14="http://schemas.microsoft.com/office/powerpoint/2010/main" val="249475774"/>
              </p:ext>
            </p:extLst>
          </p:nvPr>
        </p:nvGraphicFramePr>
        <p:xfrm>
          <a:off x="-357222" y="1857364"/>
          <a:ext cx="9249702" cy="487260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fld id="{C26D06C8-5474-4D40-A574-C3E5EF8B67C6}" type="slidenum">
              <a:rPr lang="fr-FR" smtClean="0"/>
              <a:pPr>
                <a:defRPr/>
              </a:pPr>
              <a:t>18</a:t>
            </a:fld>
            <a:endParaRPr lang="fr-FR"/>
          </a:p>
        </p:txBody>
      </p:sp>
      <p:sp>
        <p:nvSpPr>
          <p:cNvPr id="4" name="Заголовок 3"/>
          <p:cNvSpPr>
            <a:spLocks noGrp="1"/>
          </p:cNvSpPr>
          <p:nvPr>
            <p:ph type="title"/>
          </p:nvPr>
        </p:nvSpPr>
        <p:spPr/>
        <p:txBody>
          <a:bodyPr>
            <a:noAutofit/>
          </a:bodyPr>
          <a:lstStyle/>
          <a:p>
            <a:pPr algn="ctr"/>
            <a:r>
              <a:rPr lang="ru-RU" sz="3200" dirty="0" smtClean="0">
                <a:ln>
                  <a:solidFill>
                    <a:schemeClr val="bg2">
                      <a:lumMod val="10000"/>
                    </a:schemeClr>
                  </a:solidFill>
                </a:ln>
                <a:solidFill>
                  <a:schemeClr val="tx2">
                    <a:lumMod val="50000"/>
                  </a:schemeClr>
                </a:solidFill>
              </a:rPr>
              <a:t>Дефицит бюджета и </a:t>
            </a:r>
            <a:br>
              <a:rPr lang="ru-RU" sz="3200" dirty="0" smtClean="0">
                <a:ln>
                  <a:solidFill>
                    <a:schemeClr val="bg2">
                      <a:lumMod val="10000"/>
                    </a:schemeClr>
                  </a:solidFill>
                </a:ln>
                <a:solidFill>
                  <a:schemeClr val="tx2">
                    <a:lumMod val="50000"/>
                  </a:schemeClr>
                </a:solidFill>
              </a:rPr>
            </a:br>
            <a:r>
              <a:rPr lang="ru-RU" sz="3200" dirty="0" smtClean="0">
                <a:ln>
                  <a:solidFill>
                    <a:schemeClr val="bg2">
                      <a:lumMod val="10000"/>
                    </a:schemeClr>
                  </a:solidFill>
                </a:ln>
                <a:solidFill>
                  <a:schemeClr val="tx2">
                    <a:lumMod val="50000"/>
                  </a:schemeClr>
                </a:solidFill>
              </a:rPr>
              <a:t>муниципальный долг</a:t>
            </a:r>
            <a:endParaRPr lang="ru-RU" sz="3200" dirty="0">
              <a:ln>
                <a:solidFill>
                  <a:schemeClr val="bg2">
                    <a:lumMod val="10000"/>
                  </a:schemeClr>
                </a:solidFill>
              </a:ln>
              <a:solidFill>
                <a:schemeClr val="tx2">
                  <a:lumMod val="50000"/>
                </a:schemeClr>
              </a:solidFill>
            </a:endParaRPr>
          </a:p>
        </p:txBody>
      </p:sp>
      <p:sp>
        <p:nvSpPr>
          <p:cNvPr id="1025" name="Rectangle 1"/>
          <p:cNvSpPr>
            <a:spLocks noChangeArrowheads="1"/>
          </p:cNvSpPr>
          <p:nvPr/>
        </p:nvSpPr>
        <p:spPr bwMode="auto">
          <a:xfrm>
            <a:off x="0" y="1700808"/>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49263" algn="just"/>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Дефицит бюджета </a:t>
            </a:r>
            <a:r>
              <a:rPr lang="ru-RU" sz="1400" dirty="0" smtClean="0"/>
              <a:t>Шенкурского муниципального округа </a:t>
            </a:r>
          </a:p>
          <a:p>
            <a:pPr lvl="0" indent="449263" algn="just"/>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Доходная и расходная часть проекта бюджета округа сформирована с дефицитом: </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2023 году – в размере 10 111 432,41  рублей (9,43 процента от общего объема доходов бюджета без учёта безвозмездных поступлений);</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2024 году – в размере  9 646</a:t>
            </a:r>
            <a:r>
              <a:rPr kumimoji="0" lang="ru-RU" sz="1400" b="0" i="0" u="none" strike="noStrike" cap="none" normalizeH="0" dirty="0" smtClean="0">
                <a:ln>
                  <a:noFill/>
                </a:ln>
                <a:solidFill>
                  <a:schemeClr val="tx1"/>
                </a:solidFill>
                <a:effectLst/>
                <a:latin typeface="Arial" pitchFamily="34" charset="0"/>
                <a:ea typeface="Times New Roman" pitchFamily="18" charset="0"/>
                <a:cs typeface="Arial" pitchFamily="34" charset="0"/>
              </a:rPr>
              <a:t> 006,85</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рублей (8,54</a:t>
            </a:r>
            <a:r>
              <a:rPr kumimoji="0" lang="ru-RU" sz="14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процента от общего объема доходов бюджета без учёта безвозмездных поступлений);</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2025 году – в размере 8 210 520,63 рублей (6,97 процента от общего объема доходов бюджета без учёта безвозмездных поступлений).</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hangingPunct="0"/>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Источником покрытия дефицита послужит снижение остатка средств на едином счете бюджета </a:t>
            </a:r>
            <a:r>
              <a:rPr lang="ru-RU" sz="1400" dirty="0" smtClean="0"/>
              <a:t>Шенкурского муниципального округа</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Муниципальный долг</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Размер верхнего предела муниципального внутреннего долга утвержден на 01 января 2024 года составит 0,00  рублей, на 01 января 2025 года составит 0,00 рублей, на 01 января 2026 года составит 0,00 рублей. В 2023-2025 годах  привлечение  и погашение кредитов не предусматривается.</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Верхний предел долга по муниципальным  гарантиям утвержден на 1 января 2024 года, на 1 января 2025 года и на 1 января 2026 года отсутствует, так как в течение 2023 – 2025 годов предоставление муниципальных гарантий не планируется. </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D06C8-5474-4D40-A574-C3E5EF8B67C6}" type="slidenum">
              <a:rPr lang="fr-FR" smtClean="0"/>
              <a:pPr>
                <a:defRPr/>
              </a:pPr>
              <a:t>2</a:t>
            </a:fld>
            <a:endParaRPr lang="fr-FR"/>
          </a:p>
        </p:txBody>
      </p:sp>
      <p:sp>
        <p:nvSpPr>
          <p:cNvPr id="4" name="Заголовок 3"/>
          <p:cNvSpPr>
            <a:spLocks noGrp="1"/>
          </p:cNvSpPr>
          <p:nvPr>
            <p:ph type="title"/>
          </p:nvPr>
        </p:nvSpPr>
        <p:spPr>
          <a:ln>
            <a:noFill/>
          </a:ln>
        </p:spPr>
        <p:txBody>
          <a:bodyPr/>
          <a:lstStyle/>
          <a:p>
            <a:r>
              <a:rPr lang="ru-RU" dirty="0" smtClean="0">
                <a:ln>
                  <a:solidFill>
                    <a:schemeClr val="tx1"/>
                  </a:solidFill>
                </a:ln>
                <a:solidFill>
                  <a:schemeClr val="tx2">
                    <a:lumMod val="50000"/>
                  </a:schemeClr>
                </a:solidFill>
              </a:rPr>
              <a:t>Что такое бюджет?</a:t>
            </a:r>
            <a:endParaRPr lang="ru-RU" dirty="0">
              <a:ln>
                <a:solidFill>
                  <a:schemeClr val="tx1"/>
                </a:solidFill>
              </a:ln>
              <a:solidFill>
                <a:schemeClr val="tx2">
                  <a:lumMod val="50000"/>
                </a:schemeClr>
              </a:solidFill>
            </a:endParaRPr>
          </a:p>
        </p:txBody>
      </p:sp>
      <p:sp>
        <p:nvSpPr>
          <p:cNvPr id="3" name="TextBox 2"/>
          <p:cNvSpPr txBox="1"/>
          <p:nvPr/>
        </p:nvSpPr>
        <p:spPr>
          <a:xfrm>
            <a:off x="179512" y="1772816"/>
            <a:ext cx="8604448" cy="1200329"/>
          </a:xfrm>
          <a:prstGeom prst="rect">
            <a:avLst/>
          </a:prstGeom>
          <a:noFill/>
        </p:spPr>
        <p:txBody>
          <a:bodyPr wrap="square" rtlCol="0">
            <a:spAutoFit/>
          </a:bodyPr>
          <a:lstStyle/>
          <a:p>
            <a:r>
              <a:rPr lang="ru-RU" sz="2400" b="1" dirty="0" err="1" smtClean="0">
                <a:latin typeface="Times New Roman" pitchFamily="18" charset="0"/>
                <a:cs typeface="Times New Roman" pitchFamily="18" charset="0"/>
              </a:rPr>
              <a:t>Бюдже́т</a:t>
            </a:r>
            <a:r>
              <a:rPr lang="ru-RU" sz="2400" dirty="0" smtClean="0">
                <a:latin typeface="Times New Roman" pitchFamily="18" charset="0"/>
                <a:cs typeface="Times New Roman" pitchFamily="18" charset="0"/>
              </a:rPr>
              <a:t> — финансовый план определённого субъекта (семьи, бизнеса, организации, государства и т. д.), устанавливаемый на определённый период времени, обычно на один год</a:t>
            </a:r>
            <a:endParaRPr lang="ru-RU" sz="2400" dirty="0">
              <a:latin typeface="Times New Roman" pitchFamily="18" charset="0"/>
              <a:cs typeface="Times New Roman" pitchFamily="18" charset="0"/>
            </a:endParaRPr>
          </a:p>
        </p:txBody>
      </p:sp>
      <p:pic>
        <p:nvPicPr>
          <p:cNvPr id="18434" name="Picture 2" descr="По-честному или по справедливости? Как поделят федеральный бюджет-2019 |  Экономика | Деньги | Аргументы и Факты"/>
          <p:cNvPicPr>
            <a:picLocks noChangeAspect="1" noChangeArrowheads="1"/>
          </p:cNvPicPr>
          <p:nvPr/>
        </p:nvPicPr>
        <p:blipFill>
          <a:blip r:embed="rId3" cstate="print"/>
          <a:srcRect/>
          <a:stretch>
            <a:fillRect/>
          </a:stretch>
        </p:blipFill>
        <p:spPr bwMode="auto">
          <a:xfrm>
            <a:off x="1763688" y="3212976"/>
            <a:ext cx="5400600" cy="328304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7" name="Номер слайда 26"/>
          <p:cNvSpPr>
            <a:spLocks noGrp="1"/>
          </p:cNvSpPr>
          <p:nvPr>
            <p:ph type="sldNum" sz="quarter" idx="12"/>
          </p:nvPr>
        </p:nvSpPr>
        <p:spPr/>
        <p:txBody>
          <a:bodyPr/>
          <a:lstStyle/>
          <a:p>
            <a:pPr>
              <a:defRPr/>
            </a:pPr>
            <a:fld id="{C26D06C8-5474-4D40-A574-C3E5EF8B67C6}" type="slidenum">
              <a:rPr lang="fr-FR" smtClean="0"/>
              <a:pPr>
                <a:defRPr/>
              </a:pPr>
              <a:t>3</a:t>
            </a:fld>
            <a:endParaRPr lang="fr-FR"/>
          </a:p>
        </p:txBody>
      </p:sp>
      <p:sp>
        <p:nvSpPr>
          <p:cNvPr id="4" name="Заголовок 3"/>
          <p:cNvSpPr>
            <a:spLocks noGrp="1"/>
          </p:cNvSpPr>
          <p:nvPr>
            <p:ph type="title"/>
          </p:nvPr>
        </p:nvSpPr>
        <p:spPr/>
        <p:txBody>
          <a:bodyPr>
            <a:normAutofit/>
          </a:bodyPr>
          <a:lstStyle/>
          <a:p>
            <a:r>
              <a:rPr lang="ru-RU" sz="3600" b="1" dirty="0" smtClean="0">
                <a:ln>
                  <a:solidFill>
                    <a:schemeClr val="tx1">
                      <a:lumMod val="95000"/>
                      <a:lumOff val="5000"/>
                    </a:schemeClr>
                  </a:solidFill>
                </a:ln>
                <a:solidFill>
                  <a:schemeClr val="tx2">
                    <a:lumMod val="50000"/>
                  </a:schemeClr>
                </a:solidFill>
                <a:latin typeface="Calibri" pitchFamily="34" charset="0"/>
              </a:rPr>
              <a:t>Бюджет муниципального образования</a:t>
            </a:r>
            <a:endParaRPr lang="ru-RU" sz="3600" b="1" dirty="0">
              <a:ln>
                <a:solidFill>
                  <a:schemeClr val="tx1">
                    <a:lumMod val="95000"/>
                    <a:lumOff val="5000"/>
                  </a:schemeClr>
                </a:solidFill>
              </a:ln>
              <a:solidFill>
                <a:schemeClr val="tx2">
                  <a:lumMod val="50000"/>
                </a:schemeClr>
              </a:solidFill>
              <a:latin typeface="Calibri" pitchFamily="34" charset="0"/>
            </a:endParaRPr>
          </a:p>
        </p:txBody>
      </p:sp>
      <p:sp>
        <p:nvSpPr>
          <p:cNvPr id="28" name="Rectangle 6"/>
          <p:cNvSpPr>
            <a:spLocks noChangeArrowheads="1"/>
          </p:cNvSpPr>
          <p:nvPr/>
        </p:nvSpPr>
        <p:spPr bwMode="auto">
          <a:xfrm>
            <a:off x="1187624" y="1772816"/>
            <a:ext cx="2303462" cy="576263"/>
          </a:xfrm>
          <a:prstGeom prst="rect">
            <a:avLst/>
          </a:prstGeom>
          <a:solidFill>
            <a:schemeClr val="accent1"/>
          </a:solidFill>
          <a:ln w="9525">
            <a:solidFill>
              <a:schemeClr val="tx1"/>
            </a:solidFill>
            <a:miter lim="800000"/>
            <a:headEnd/>
            <a:tailEnd/>
          </a:ln>
        </p:spPr>
        <p:txBody>
          <a:bodyPr wrap="none" anchor="ctr"/>
          <a:lstStyle/>
          <a:p>
            <a:pPr algn="ctr"/>
            <a:r>
              <a:rPr lang="ru-RU" dirty="0" smtClean="0"/>
              <a:t>Доходы</a:t>
            </a:r>
            <a:endParaRPr lang="ru-RU" dirty="0"/>
          </a:p>
        </p:txBody>
      </p:sp>
      <p:sp>
        <p:nvSpPr>
          <p:cNvPr id="29" name="Rectangle 7"/>
          <p:cNvSpPr>
            <a:spLocks noChangeArrowheads="1"/>
          </p:cNvSpPr>
          <p:nvPr/>
        </p:nvSpPr>
        <p:spPr bwMode="auto">
          <a:xfrm>
            <a:off x="4499992" y="1772816"/>
            <a:ext cx="2376488" cy="576263"/>
          </a:xfrm>
          <a:prstGeom prst="rect">
            <a:avLst/>
          </a:prstGeom>
          <a:solidFill>
            <a:schemeClr val="accent1"/>
          </a:solidFill>
          <a:ln w="9525">
            <a:solidFill>
              <a:schemeClr val="tx1"/>
            </a:solidFill>
            <a:miter lim="800000"/>
            <a:headEnd/>
            <a:tailEnd/>
          </a:ln>
        </p:spPr>
        <p:txBody>
          <a:bodyPr wrap="none" anchor="ctr"/>
          <a:lstStyle/>
          <a:p>
            <a:pPr algn="ctr"/>
            <a:r>
              <a:rPr lang="ru-RU" dirty="0" smtClean="0"/>
              <a:t>Расходы</a:t>
            </a:r>
          </a:p>
        </p:txBody>
      </p:sp>
      <p:sp>
        <p:nvSpPr>
          <p:cNvPr id="30" name="Rectangle 8"/>
          <p:cNvSpPr>
            <a:spLocks noChangeArrowheads="1"/>
          </p:cNvSpPr>
          <p:nvPr/>
        </p:nvSpPr>
        <p:spPr bwMode="auto">
          <a:xfrm>
            <a:off x="1071538" y="2643182"/>
            <a:ext cx="1582738" cy="504056"/>
          </a:xfrm>
          <a:prstGeom prst="rect">
            <a:avLst/>
          </a:prstGeom>
          <a:solidFill>
            <a:schemeClr val="accent1"/>
          </a:solidFill>
          <a:ln w="9525">
            <a:solidFill>
              <a:schemeClr val="tx1"/>
            </a:solidFill>
            <a:miter lim="800000"/>
            <a:headEnd/>
            <a:tailEnd/>
          </a:ln>
        </p:spPr>
        <p:txBody>
          <a:bodyPr wrap="none" anchor="ctr"/>
          <a:lstStyle/>
          <a:p>
            <a:pPr algn="ctr"/>
            <a:r>
              <a:rPr lang="ru-RU" dirty="0" smtClean="0"/>
              <a:t>Налоговые</a:t>
            </a:r>
            <a:endParaRPr lang="ru-RU" dirty="0"/>
          </a:p>
        </p:txBody>
      </p:sp>
      <p:sp>
        <p:nvSpPr>
          <p:cNvPr id="34" name="Line 12"/>
          <p:cNvSpPr>
            <a:spLocks noChangeShapeType="1"/>
          </p:cNvSpPr>
          <p:nvPr/>
        </p:nvSpPr>
        <p:spPr bwMode="auto">
          <a:xfrm>
            <a:off x="899592" y="2060848"/>
            <a:ext cx="0" cy="2520280"/>
          </a:xfrm>
          <a:prstGeom prst="line">
            <a:avLst/>
          </a:prstGeom>
          <a:noFill/>
          <a:ln w="9525">
            <a:solidFill>
              <a:schemeClr val="tx1"/>
            </a:solidFill>
            <a:round/>
            <a:headEnd/>
            <a:tailEnd/>
          </a:ln>
        </p:spPr>
        <p:txBody>
          <a:bodyPr/>
          <a:lstStyle/>
          <a:p>
            <a:endParaRPr lang="ru-RU"/>
          </a:p>
        </p:txBody>
      </p:sp>
      <p:sp>
        <p:nvSpPr>
          <p:cNvPr id="35" name="Line 14"/>
          <p:cNvSpPr>
            <a:spLocks noChangeShapeType="1"/>
          </p:cNvSpPr>
          <p:nvPr/>
        </p:nvSpPr>
        <p:spPr bwMode="auto">
          <a:xfrm flipH="1" flipV="1">
            <a:off x="899592" y="2060848"/>
            <a:ext cx="288032" cy="124"/>
          </a:xfrm>
          <a:prstGeom prst="line">
            <a:avLst/>
          </a:prstGeom>
          <a:noFill/>
          <a:ln w="9525">
            <a:solidFill>
              <a:schemeClr val="tx1"/>
            </a:solidFill>
            <a:round/>
            <a:headEnd/>
            <a:tailEnd/>
          </a:ln>
        </p:spPr>
        <p:txBody>
          <a:bodyPr/>
          <a:lstStyle/>
          <a:p>
            <a:endParaRPr lang="ru-RU"/>
          </a:p>
        </p:txBody>
      </p:sp>
      <p:sp>
        <p:nvSpPr>
          <p:cNvPr id="14" name="Line 14"/>
          <p:cNvSpPr>
            <a:spLocks noChangeShapeType="1"/>
          </p:cNvSpPr>
          <p:nvPr/>
        </p:nvSpPr>
        <p:spPr bwMode="auto">
          <a:xfrm flipH="1" flipV="1">
            <a:off x="4211960" y="2060848"/>
            <a:ext cx="288032" cy="124"/>
          </a:xfrm>
          <a:prstGeom prst="line">
            <a:avLst/>
          </a:prstGeom>
          <a:noFill/>
          <a:ln w="9525">
            <a:solidFill>
              <a:schemeClr val="tx1"/>
            </a:solidFill>
            <a:round/>
            <a:headEnd/>
            <a:tailEnd/>
          </a:ln>
        </p:spPr>
        <p:txBody>
          <a:bodyPr/>
          <a:lstStyle/>
          <a:p>
            <a:endParaRPr lang="ru-RU"/>
          </a:p>
        </p:txBody>
      </p:sp>
      <p:sp>
        <p:nvSpPr>
          <p:cNvPr id="15" name="Line 12"/>
          <p:cNvSpPr>
            <a:spLocks noChangeShapeType="1"/>
          </p:cNvSpPr>
          <p:nvPr/>
        </p:nvSpPr>
        <p:spPr bwMode="auto">
          <a:xfrm>
            <a:off x="4211960" y="2060848"/>
            <a:ext cx="0" cy="4176464"/>
          </a:xfrm>
          <a:prstGeom prst="line">
            <a:avLst/>
          </a:prstGeom>
          <a:noFill/>
          <a:ln w="9525">
            <a:solidFill>
              <a:schemeClr val="tx1"/>
            </a:solidFill>
            <a:round/>
            <a:headEnd/>
            <a:tailEnd/>
          </a:ln>
        </p:spPr>
        <p:txBody>
          <a:bodyPr/>
          <a:lstStyle/>
          <a:p>
            <a:endParaRPr lang="ru-RU"/>
          </a:p>
        </p:txBody>
      </p:sp>
      <p:sp>
        <p:nvSpPr>
          <p:cNvPr id="17" name="Rectangle 8"/>
          <p:cNvSpPr>
            <a:spLocks noChangeArrowheads="1"/>
          </p:cNvSpPr>
          <p:nvPr/>
        </p:nvSpPr>
        <p:spPr bwMode="auto">
          <a:xfrm>
            <a:off x="4500562" y="2643182"/>
            <a:ext cx="4320480" cy="1224136"/>
          </a:xfrm>
          <a:prstGeom prst="rect">
            <a:avLst/>
          </a:prstGeom>
          <a:solidFill>
            <a:schemeClr val="accent1"/>
          </a:solidFill>
          <a:ln w="9525">
            <a:solidFill>
              <a:schemeClr val="tx1"/>
            </a:solidFill>
            <a:miter lim="800000"/>
            <a:headEnd/>
            <a:tailEnd/>
          </a:ln>
        </p:spPr>
        <p:txBody>
          <a:bodyPr wrap="none" anchor="ctr"/>
          <a:lstStyle/>
          <a:p>
            <a:pPr marL="320040" indent="-320040" eaLnBrk="1" fontAlgn="auto" hangingPunct="1">
              <a:spcAft>
                <a:spcPts val="0"/>
              </a:spcAft>
              <a:defRPr/>
            </a:pPr>
            <a:r>
              <a:rPr lang="ru-RU" dirty="0" smtClean="0"/>
              <a:t>расходы, связанные с решением </a:t>
            </a:r>
          </a:p>
          <a:p>
            <a:pPr marL="320040" indent="-320040" eaLnBrk="1" fontAlgn="auto" hangingPunct="1">
              <a:spcAft>
                <a:spcPts val="0"/>
              </a:spcAft>
              <a:defRPr/>
            </a:pPr>
            <a:r>
              <a:rPr lang="ru-RU" dirty="0" smtClean="0"/>
              <a:t>вопросов местного значения, </a:t>
            </a:r>
          </a:p>
          <a:p>
            <a:pPr marL="320040" indent="-320040" eaLnBrk="1" fontAlgn="auto" hangingPunct="1">
              <a:spcAft>
                <a:spcPts val="0"/>
              </a:spcAft>
              <a:defRPr/>
            </a:pPr>
            <a:r>
              <a:rPr lang="ru-RU" dirty="0" smtClean="0"/>
              <a:t>установленные законодательством РФ</a:t>
            </a:r>
          </a:p>
          <a:p>
            <a:pPr marL="320040" indent="-320040" eaLnBrk="1" fontAlgn="auto" hangingPunct="1">
              <a:spcAft>
                <a:spcPts val="0"/>
              </a:spcAft>
              <a:defRPr/>
            </a:pPr>
            <a:r>
              <a:rPr lang="ru-RU" dirty="0" smtClean="0"/>
              <a:t>и законодательством субъекта РФ;</a:t>
            </a:r>
          </a:p>
        </p:txBody>
      </p:sp>
      <p:sp>
        <p:nvSpPr>
          <p:cNvPr id="18" name="Rectangle 8"/>
          <p:cNvSpPr>
            <a:spLocks noChangeArrowheads="1"/>
          </p:cNvSpPr>
          <p:nvPr/>
        </p:nvSpPr>
        <p:spPr bwMode="auto">
          <a:xfrm>
            <a:off x="4500562" y="5715016"/>
            <a:ext cx="4320480" cy="648072"/>
          </a:xfrm>
          <a:prstGeom prst="rect">
            <a:avLst/>
          </a:prstGeom>
          <a:solidFill>
            <a:schemeClr val="accent1"/>
          </a:solidFill>
          <a:ln w="9525">
            <a:solidFill>
              <a:schemeClr val="tx1"/>
            </a:solidFill>
            <a:miter lim="800000"/>
            <a:headEnd/>
            <a:tailEnd/>
          </a:ln>
        </p:spPr>
        <p:txBody>
          <a:bodyPr wrap="none" anchor="ctr"/>
          <a:lstStyle/>
          <a:p>
            <a:pPr algn="ctr"/>
            <a:r>
              <a:rPr lang="ru-RU" dirty="0" smtClean="0"/>
              <a:t>иные расходы, предусмотренные </a:t>
            </a:r>
          </a:p>
          <a:p>
            <a:pPr algn="ctr"/>
            <a:r>
              <a:rPr lang="ru-RU" dirty="0" smtClean="0"/>
              <a:t>уставом муниципального образования.</a:t>
            </a:r>
            <a:endParaRPr lang="ru-RU" dirty="0"/>
          </a:p>
        </p:txBody>
      </p:sp>
      <p:sp>
        <p:nvSpPr>
          <p:cNvPr id="19" name="Rectangle 8"/>
          <p:cNvSpPr>
            <a:spLocks noChangeArrowheads="1"/>
          </p:cNvSpPr>
          <p:nvPr/>
        </p:nvSpPr>
        <p:spPr bwMode="auto">
          <a:xfrm>
            <a:off x="4500562" y="4071942"/>
            <a:ext cx="4320480" cy="1296144"/>
          </a:xfrm>
          <a:prstGeom prst="rect">
            <a:avLst/>
          </a:prstGeom>
          <a:solidFill>
            <a:schemeClr val="accent1"/>
          </a:solidFill>
          <a:ln w="9525">
            <a:solidFill>
              <a:schemeClr val="tx1"/>
            </a:solidFill>
            <a:miter lim="800000"/>
            <a:headEnd/>
            <a:tailEnd/>
          </a:ln>
        </p:spPr>
        <p:txBody>
          <a:bodyPr wrap="none" anchor="ctr"/>
          <a:lstStyle/>
          <a:p>
            <a:pPr marL="320040" indent="-320040" eaLnBrk="1" fontAlgn="auto" hangingPunct="1">
              <a:spcAft>
                <a:spcPts val="0"/>
              </a:spcAft>
              <a:defRPr/>
            </a:pPr>
            <a:r>
              <a:rPr lang="ru-RU" dirty="0" smtClean="0"/>
              <a:t>расходы, связанные с осуществлением</a:t>
            </a:r>
          </a:p>
          <a:p>
            <a:pPr marL="320040" indent="-320040" eaLnBrk="1" fontAlgn="auto" hangingPunct="1">
              <a:spcAft>
                <a:spcPts val="0"/>
              </a:spcAft>
              <a:defRPr/>
            </a:pPr>
            <a:r>
              <a:rPr lang="ru-RU" dirty="0" smtClean="0"/>
              <a:t>отдельных государственных </a:t>
            </a:r>
          </a:p>
          <a:p>
            <a:pPr marL="320040" indent="-320040" eaLnBrk="1" fontAlgn="auto" hangingPunct="1">
              <a:spcAft>
                <a:spcPts val="0"/>
              </a:spcAft>
              <a:defRPr/>
            </a:pPr>
            <a:r>
              <a:rPr lang="ru-RU" dirty="0" smtClean="0"/>
              <a:t>полномочий, переданных органам </a:t>
            </a:r>
          </a:p>
          <a:p>
            <a:pPr marL="320040" indent="-320040" eaLnBrk="1" fontAlgn="auto" hangingPunct="1">
              <a:spcAft>
                <a:spcPts val="0"/>
              </a:spcAft>
              <a:defRPr/>
            </a:pPr>
            <a:r>
              <a:rPr lang="ru-RU" dirty="0" smtClean="0"/>
              <a:t>местного самоуправления;</a:t>
            </a:r>
          </a:p>
        </p:txBody>
      </p:sp>
      <p:sp>
        <p:nvSpPr>
          <p:cNvPr id="20" name="Rectangle 8"/>
          <p:cNvSpPr>
            <a:spLocks noChangeArrowheads="1"/>
          </p:cNvSpPr>
          <p:nvPr/>
        </p:nvSpPr>
        <p:spPr bwMode="auto">
          <a:xfrm>
            <a:off x="1071538" y="3357562"/>
            <a:ext cx="1582738" cy="504056"/>
          </a:xfrm>
          <a:prstGeom prst="rect">
            <a:avLst/>
          </a:prstGeom>
          <a:solidFill>
            <a:schemeClr val="accent1"/>
          </a:solidFill>
          <a:ln w="9525">
            <a:solidFill>
              <a:schemeClr val="tx1"/>
            </a:solidFill>
            <a:miter lim="800000"/>
            <a:headEnd/>
            <a:tailEnd/>
          </a:ln>
        </p:spPr>
        <p:txBody>
          <a:bodyPr wrap="none" anchor="ctr"/>
          <a:lstStyle/>
          <a:p>
            <a:pPr algn="ctr"/>
            <a:r>
              <a:rPr lang="ru-RU" dirty="0" smtClean="0"/>
              <a:t>Неналоговые</a:t>
            </a:r>
            <a:endParaRPr lang="ru-RU" dirty="0"/>
          </a:p>
        </p:txBody>
      </p:sp>
      <p:sp>
        <p:nvSpPr>
          <p:cNvPr id="21" name="Rectangle 8"/>
          <p:cNvSpPr>
            <a:spLocks noChangeArrowheads="1"/>
          </p:cNvSpPr>
          <p:nvPr/>
        </p:nvSpPr>
        <p:spPr bwMode="auto">
          <a:xfrm>
            <a:off x="1071538" y="4214818"/>
            <a:ext cx="1728192" cy="576064"/>
          </a:xfrm>
          <a:prstGeom prst="rect">
            <a:avLst/>
          </a:prstGeom>
          <a:solidFill>
            <a:schemeClr val="accent1"/>
          </a:solidFill>
          <a:ln w="9525">
            <a:solidFill>
              <a:schemeClr val="tx1"/>
            </a:solidFill>
            <a:miter lim="800000"/>
            <a:headEnd/>
            <a:tailEnd/>
          </a:ln>
        </p:spPr>
        <p:txBody>
          <a:bodyPr wrap="none" anchor="ctr"/>
          <a:lstStyle/>
          <a:p>
            <a:pPr algn="ctr"/>
            <a:r>
              <a:rPr lang="ru-RU" dirty="0" smtClean="0"/>
              <a:t>Безвозмездные </a:t>
            </a:r>
          </a:p>
          <a:p>
            <a:pPr algn="ctr"/>
            <a:r>
              <a:rPr lang="ru-RU" dirty="0" smtClean="0"/>
              <a:t>поступления</a:t>
            </a:r>
            <a:endParaRPr lang="ru-RU" dirty="0"/>
          </a:p>
        </p:txBody>
      </p:sp>
      <p:sp>
        <p:nvSpPr>
          <p:cNvPr id="22" name="Line 14"/>
          <p:cNvSpPr>
            <a:spLocks noChangeShapeType="1"/>
          </p:cNvSpPr>
          <p:nvPr/>
        </p:nvSpPr>
        <p:spPr bwMode="auto">
          <a:xfrm flipH="1" flipV="1">
            <a:off x="4214810" y="4786322"/>
            <a:ext cx="288032" cy="124"/>
          </a:xfrm>
          <a:prstGeom prst="line">
            <a:avLst/>
          </a:prstGeom>
          <a:noFill/>
          <a:ln w="9525">
            <a:solidFill>
              <a:schemeClr val="tx1"/>
            </a:solidFill>
            <a:round/>
            <a:headEnd/>
            <a:tailEnd/>
          </a:ln>
        </p:spPr>
        <p:txBody>
          <a:bodyPr/>
          <a:lstStyle/>
          <a:p>
            <a:endParaRPr lang="ru-RU"/>
          </a:p>
        </p:txBody>
      </p:sp>
      <p:sp>
        <p:nvSpPr>
          <p:cNvPr id="23" name="Line 14"/>
          <p:cNvSpPr>
            <a:spLocks noChangeShapeType="1"/>
          </p:cNvSpPr>
          <p:nvPr/>
        </p:nvSpPr>
        <p:spPr bwMode="auto">
          <a:xfrm flipH="1" flipV="1">
            <a:off x="4214810" y="3286124"/>
            <a:ext cx="288032" cy="124"/>
          </a:xfrm>
          <a:prstGeom prst="line">
            <a:avLst/>
          </a:prstGeom>
          <a:noFill/>
          <a:ln w="9525">
            <a:solidFill>
              <a:schemeClr val="tx1"/>
            </a:solidFill>
            <a:round/>
            <a:headEnd/>
            <a:tailEnd/>
          </a:ln>
        </p:spPr>
        <p:txBody>
          <a:bodyPr/>
          <a:lstStyle/>
          <a:p>
            <a:endParaRPr lang="ru-RU"/>
          </a:p>
        </p:txBody>
      </p:sp>
      <p:sp>
        <p:nvSpPr>
          <p:cNvPr id="24" name="Line 14"/>
          <p:cNvSpPr>
            <a:spLocks noChangeShapeType="1"/>
          </p:cNvSpPr>
          <p:nvPr/>
        </p:nvSpPr>
        <p:spPr bwMode="auto">
          <a:xfrm flipH="1" flipV="1">
            <a:off x="4214810" y="6215082"/>
            <a:ext cx="288032" cy="124"/>
          </a:xfrm>
          <a:prstGeom prst="line">
            <a:avLst/>
          </a:prstGeom>
          <a:noFill/>
          <a:ln w="9525">
            <a:solidFill>
              <a:schemeClr val="tx1"/>
            </a:solidFill>
            <a:round/>
            <a:headEnd/>
            <a:tailEnd/>
          </a:ln>
        </p:spPr>
        <p:txBody>
          <a:bodyPr/>
          <a:lstStyle/>
          <a:p>
            <a:endParaRPr lang="ru-RU"/>
          </a:p>
        </p:txBody>
      </p:sp>
      <p:sp>
        <p:nvSpPr>
          <p:cNvPr id="25" name="Line 14"/>
          <p:cNvSpPr>
            <a:spLocks noChangeShapeType="1"/>
          </p:cNvSpPr>
          <p:nvPr/>
        </p:nvSpPr>
        <p:spPr bwMode="auto">
          <a:xfrm flipH="1" flipV="1">
            <a:off x="928662" y="2928934"/>
            <a:ext cx="144016" cy="0"/>
          </a:xfrm>
          <a:prstGeom prst="line">
            <a:avLst/>
          </a:prstGeom>
          <a:noFill/>
          <a:ln w="9525">
            <a:solidFill>
              <a:schemeClr val="tx1"/>
            </a:solidFill>
            <a:round/>
            <a:headEnd/>
            <a:tailEnd/>
          </a:ln>
        </p:spPr>
        <p:txBody>
          <a:bodyPr/>
          <a:lstStyle/>
          <a:p>
            <a:endParaRPr lang="ru-RU"/>
          </a:p>
        </p:txBody>
      </p:sp>
      <p:sp>
        <p:nvSpPr>
          <p:cNvPr id="26" name="Line 14"/>
          <p:cNvSpPr>
            <a:spLocks noChangeShapeType="1"/>
          </p:cNvSpPr>
          <p:nvPr/>
        </p:nvSpPr>
        <p:spPr bwMode="auto">
          <a:xfrm flipV="1">
            <a:off x="928662" y="3643314"/>
            <a:ext cx="144016" cy="0"/>
          </a:xfrm>
          <a:prstGeom prst="line">
            <a:avLst/>
          </a:prstGeom>
          <a:noFill/>
          <a:ln w="9525">
            <a:solidFill>
              <a:schemeClr val="tx1"/>
            </a:solidFill>
            <a:round/>
            <a:headEnd/>
            <a:tailEnd/>
          </a:ln>
        </p:spPr>
        <p:txBody>
          <a:bodyPr/>
          <a:lstStyle/>
          <a:p>
            <a:endParaRPr lang="ru-RU"/>
          </a:p>
        </p:txBody>
      </p:sp>
      <p:sp>
        <p:nvSpPr>
          <p:cNvPr id="38" name="Line 14"/>
          <p:cNvSpPr>
            <a:spLocks noChangeShapeType="1"/>
          </p:cNvSpPr>
          <p:nvPr/>
        </p:nvSpPr>
        <p:spPr bwMode="auto">
          <a:xfrm flipV="1">
            <a:off x="928662" y="4572008"/>
            <a:ext cx="144016" cy="0"/>
          </a:xfrm>
          <a:prstGeom prst="line">
            <a:avLst/>
          </a:prstGeom>
          <a:noFill/>
          <a:ln w="9525">
            <a:solidFill>
              <a:schemeClr val="tx1"/>
            </a:solidFill>
            <a:round/>
            <a:headEnd/>
            <a:tailEnd/>
          </a:ln>
        </p:spPr>
        <p:txBody>
          <a:bodyPr/>
          <a:lstStyle/>
          <a:p>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fld id="{C26D06C8-5474-4D40-A574-C3E5EF8B67C6}" type="slidenum">
              <a:rPr lang="fr-FR" smtClean="0"/>
              <a:pPr>
                <a:defRPr/>
              </a:pPr>
              <a:t>4</a:t>
            </a:fld>
            <a:endParaRPr lang="fr-FR"/>
          </a:p>
        </p:txBody>
      </p:sp>
      <p:sp>
        <p:nvSpPr>
          <p:cNvPr id="4" name="Заголовок 3"/>
          <p:cNvSpPr>
            <a:spLocks noGrp="1"/>
          </p:cNvSpPr>
          <p:nvPr>
            <p:ph type="title"/>
          </p:nvPr>
        </p:nvSpPr>
        <p:spPr/>
        <p:txBody>
          <a:bodyPr/>
          <a:lstStyle/>
          <a:p>
            <a:r>
              <a:rPr lang="ru-RU" sz="3600" b="1" dirty="0" smtClean="0">
                <a:ln>
                  <a:solidFill>
                    <a:schemeClr val="tx1"/>
                  </a:solidFill>
                </a:ln>
                <a:solidFill>
                  <a:schemeClr val="tx2">
                    <a:lumMod val="50000"/>
                  </a:schemeClr>
                </a:solidFill>
                <a:latin typeface="Calibri" pitchFamily="34" charset="0"/>
              </a:rPr>
              <a:t>Налоговые и неналоговые доходы</a:t>
            </a:r>
            <a:endParaRPr lang="ru-RU" sz="3600" b="1" dirty="0">
              <a:ln>
                <a:solidFill>
                  <a:schemeClr val="tx1"/>
                </a:solidFill>
              </a:ln>
              <a:solidFill>
                <a:schemeClr val="tx2">
                  <a:lumMod val="50000"/>
                </a:schemeClr>
              </a:solidFill>
              <a:latin typeface="Calibri" pitchFamily="34" charset="0"/>
            </a:endParaRPr>
          </a:p>
        </p:txBody>
      </p:sp>
      <p:sp>
        <p:nvSpPr>
          <p:cNvPr id="31" name="TextBox 30"/>
          <p:cNvSpPr txBox="1"/>
          <p:nvPr/>
        </p:nvSpPr>
        <p:spPr>
          <a:xfrm>
            <a:off x="0" y="1844824"/>
            <a:ext cx="9144000" cy="830997"/>
          </a:xfrm>
          <a:prstGeom prst="rect">
            <a:avLst/>
          </a:prstGeom>
          <a:noFill/>
        </p:spPr>
        <p:txBody>
          <a:bodyPr wrap="square" rtlCol="0">
            <a:spAutoFit/>
          </a:bodyPr>
          <a:lstStyle/>
          <a:p>
            <a:pPr algn="just"/>
            <a:r>
              <a:rPr lang="ru-RU" sz="2400" b="1" dirty="0" smtClean="0">
                <a:latin typeface="Times New Roman" pitchFamily="18" charset="0"/>
                <a:cs typeface="Times New Roman" pitchFamily="18" charset="0"/>
              </a:rPr>
              <a:t>Налоговые доходы </a:t>
            </a:r>
            <a:r>
              <a:rPr lang="ru-RU" sz="2400" dirty="0" smtClean="0">
                <a:latin typeface="Times New Roman" pitchFamily="18" charset="0"/>
                <a:cs typeface="Times New Roman" pitchFamily="18" charset="0"/>
              </a:rPr>
              <a:t>– это поступления от уплаты налогов, установленных Налоговым кодексом Российской Федерации</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36" name="TextBox 35"/>
          <p:cNvSpPr txBox="1"/>
          <p:nvPr/>
        </p:nvSpPr>
        <p:spPr>
          <a:xfrm>
            <a:off x="0" y="2996952"/>
            <a:ext cx="9144000" cy="1200329"/>
          </a:xfrm>
          <a:prstGeom prst="rect">
            <a:avLst/>
          </a:prstGeom>
          <a:noFill/>
        </p:spPr>
        <p:txBody>
          <a:bodyPr wrap="square" rtlCol="0">
            <a:spAutoFit/>
          </a:bodyPr>
          <a:lstStyle/>
          <a:p>
            <a:pPr algn="just"/>
            <a:r>
              <a:rPr lang="ru-RU" sz="2400" b="1" dirty="0" smtClean="0">
                <a:latin typeface="Times New Roman" pitchFamily="18" charset="0"/>
                <a:cs typeface="Times New Roman" pitchFamily="18" charset="0"/>
              </a:rPr>
              <a:t>Неналоговые доходы </a:t>
            </a:r>
            <a:r>
              <a:rPr lang="ru-RU" sz="2400" dirty="0" smtClean="0">
                <a:latin typeface="Times New Roman" pitchFamily="18" charset="0"/>
                <a:cs typeface="Times New Roman" pitchFamily="18" charset="0"/>
              </a:rPr>
              <a:t>– это поступления от уплаты других пошлин и сборов, установленных законодательством Российской Федерации, а также штрафов за нарушения законодательства.</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D06C8-5474-4D40-A574-C3E5EF8B67C6}" type="slidenum">
              <a:rPr lang="fr-FR" smtClean="0"/>
              <a:pPr>
                <a:defRPr/>
              </a:pPr>
              <a:t>5</a:t>
            </a:fld>
            <a:endParaRPr lang="fr-FR"/>
          </a:p>
        </p:txBody>
      </p:sp>
      <p:sp>
        <p:nvSpPr>
          <p:cNvPr id="4" name="Заголовок 3"/>
          <p:cNvSpPr>
            <a:spLocks noGrp="1"/>
          </p:cNvSpPr>
          <p:nvPr>
            <p:ph type="title"/>
          </p:nvPr>
        </p:nvSpPr>
        <p:spPr/>
        <p:txBody>
          <a:bodyPr>
            <a:normAutofit fontScale="90000"/>
          </a:bodyPr>
          <a:lstStyle/>
          <a:p>
            <a:pPr algn="ctr"/>
            <a:r>
              <a:rPr lang="ru-RU" dirty="0" smtClean="0">
                <a:ln>
                  <a:solidFill>
                    <a:schemeClr val="bg2">
                      <a:lumMod val="10000"/>
                    </a:schemeClr>
                  </a:solidFill>
                </a:ln>
                <a:solidFill>
                  <a:schemeClr val="tx2">
                    <a:lumMod val="50000"/>
                  </a:schemeClr>
                </a:solidFill>
              </a:rPr>
              <a:t>Безвозмездные</a:t>
            </a:r>
            <a:r>
              <a:rPr lang="ru-RU" dirty="0" smtClean="0">
                <a:solidFill>
                  <a:schemeClr val="tx2">
                    <a:lumMod val="50000"/>
                  </a:schemeClr>
                </a:solidFill>
              </a:rPr>
              <a:t> поступления  </a:t>
            </a:r>
            <a:br>
              <a:rPr lang="ru-RU" dirty="0" smtClean="0">
                <a:solidFill>
                  <a:schemeClr val="tx2">
                    <a:lumMod val="50000"/>
                  </a:schemeClr>
                </a:solidFill>
              </a:rPr>
            </a:br>
            <a:r>
              <a:rPr lang="ru-RU" dirty="0" smtClean="0">
                <a:solidFill>
                  <a:schemeClr val="tx2">
                    <a:lumMod val="50000"/>
                  </a:schemeClr>
                </a:solidFill>
              </a:rPr>
              <a:t>в бюджет</a:t>
            </a:r>
            <a:endParaRPr lang="ru-RU" dirty="0">
              <a:solidFill>
                <a:schemeClr val="tx2">
                  <a:lumMod val="50000"/>
                </a:schemeClr>
              </a:solidFill>
            </a:endParaRPr>
          </a:p>
        </p:txBody>
      </p:sp>
      <p:sp>
        <p:nvSpPr>
          <p:cNvPr id="3" name="TextBox 2"/>
          <p:cNvSpPr txBox="1"/>
          <p:nvPr/>
        </p:nvSpPr>
        <p:spPr>
          <a:xfrm>
            <a:off x="179512" y="1700808"/>
            <a:ext cx="8784976" cy="1015663"/>
          </a:xfrm>
          <a:prstGeom prst="rect">
            <a:avLst/>
          </a:prstGeom>
          <a:noFill/>
        </p:spPr>
        <p:txBody>
          <a:bodyPr wrap="square" rtlCol="0">
            <a:spAutoFit/>
          </a:bodyPr>
          <a:lstStyle/>
          <a:p>
            <a:r>
              <a:rPr lang="ru-RU" sz="2000" b="1" dirty="0" smtClean="0"/>
              <a:t>Безвозмездные поступления</a:t>
            </a:r>
            <a:r>
              <a:rPr lang="ru-RU" sz="2000" dirty="0" smtClean="0"/>
              <a:t> - это добровольные и безвозмездные поступления денежных средств, материалов, основных средств и других активов от юридических и физических лиц.</a:t>
            </a:r>
            <a:endParaRPr lang="ru-RU" sz="2000" dirty="0"/>
          </a:p>
        </p:txBody>
      </p:sp>
      <p:sp>
        <p:nvSpPr>
          <p:cNvPr id="5" name="TextBox 4"/>
          <p:cNvSpPr txBox="1"/>
          <p:nvPr/>
        </p:nvSpPr>
        <p:spPr>
          <a:xfrm>
            <a:off x="0" y="2996952"/>
            <a:ext cx="9118394" cy="3477875"/>
          </a:xfrm>
          <a:prstGeom prst="rect">
            <a:avLst/>
          </a:prstGeom>
          <a:noFill/>
        </p:spPr>
        <p:txBody>
          <a:bodyPr wrap="none" rtlCol="0">
            <a:spAutoFit/>
          </a:bodyPr>
          <a:lstStyle/>
          <a:p>
            <a:r>
              <a:rPr lang="ru-RU" sz="2000" b="1" dirty="0" smtClean="0"/>
              <a:t>Безвозмездные поступления состоят из:</a:t>
            </a:r>
          </a:p>
          <a:p>
            <a:endParaRPr lang="ru-RU" sz="2000" b="1" dirty="0" smtClean="0"/>
          </a:p>
          <a:p>
            <a:pPr>
              <a:buFontTx/>
              <a:buChar char="-"/>
            </a:pPr>
            <a:r>
              <a:rPr lang="ru-RU" sz="2000" dirty="0" smtClean="0"/>
              <a:t> Дотации от других бюджетов бюджетной системы Российской Федерации</a:t>
            </a:r>
          </a:p>
          <a:p>
            <a:endParaRPr lang="ru-RU" sz="2000" dirty="0" smtClean="0"/>
          </a:p>
          <a:p>
            <a:pPr>
              <a:buFontTx/>
              <a:buChar char="-"/>
            </a:pPr>
            <a:r>
              <a:rPr lang="ru-RU" sz="2000" dirty="0" smtClean="0"/>
              <a:t> Субсидии бюджетам бюджетной системы Российской Федерации</a:t>
            </a:r>
          </a:p>
          <a:p>
            <a:pPr>
              <a:buFontTx/>
              <a:buChar char="-"/>
            </a:pPr>
            <a:endParaRPr lang="ru-RU" sz="2000" dirty="0" smtClean="0"/>
          </a:p>
          <a:p>
            <a:pPr>
              <a:buFontTx/>
              <a:buChar char="-"/>
            </a:pPr>
            <a:r>
              <a:rPr lang="ru-RU" sz="2000" dirty="0" smtClean="0"/>
              <a:t> Субвенции бюджетам бюджетной системы Российской федерации</a:t>
            </a:r>
          </a:p>
          <a:p>
            <a:pPr>
              <a:buFontTx/>
              <a:buChar char="-"/>
            </a:pPr>
            <a:endParaRPr lang="ru-RU" sz="2000" dirty="0" smtClean="0"/>
          </a:p>
          <a:p>
            <a:pPr>
              <a:buFontTx/>
              <a:buChar char="-"/>
            </a:pPr>
            <a:r>
              <a:rPr lang="ru-RU" sz="2000" dirty="0" smtClean="0"/>
              <a:t> Иные межбюджетные трансферты</a:t>
            </a:r>
          </a:p>
          <a:p>
            <a:pPr>
              <a:buFontTx/>
              <a:buChar char="-"/>
            </a:pPr>
            <a:endParaRPr lang="ru-RU" sz="2000" dirty="0" smtClean="0"/>
          </a:p>
          <a:p>
            <a:pPr>
              <a:buFontTx/>
              <a:buChar char="-"/>
            </a:pPr>
            <a:r>
              <a:rPr lang="ru-RU" sz="2000" dirty="0" smtClean="0"/>
              <a:t> Безвозмездные поступления от юридических и физических лиц </a:t>
            </a:r>
            <a:endParaRPr lang="ru-RU"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D06C8-5474-4D40-A574-C3E5EF8B67C6}" type="slidenum">
              <a:rPr lang="fr-FR" smtClean="0"/>
              <a:pPr>
                <a:defRPr/>
              </a:pPr>
              <a:t>6</a:t>
            </a:fld>
            <a:endParaRPr lang="fr-FR"/>
          </a:p>
        </p:txBody>
      </p:sp>
      <p:sp>
        <p:nvSpPr>
          <p:cNvPr id="4" name="Заголовок 3"/>
          <p:cNvSpPr>
            <a:spLocks noGrp="1"/>
          </p:cNvSpPr>
          <p:nvPr>
            <p:ph type="title"/>
          </p:nvPr>
        </p:nvSpPr>
        <p:spPr/>
        <p:txBody>
          <a:bodyPr>
            <a:normAutofit fontScale="90000"/>
          </a:bodyPr>
          <a:lstStyle/>
          <a:p>
            <a:r>
              <a:rPr lang="ru-RU" dirty="0" smtClean="0">
                <a:ln>
                  <a:solidFill>
                    <a:schemeClr val="bg2">
                      <a:lumMod val="10000"/>
                    </a:schemeClr>
                  </a:solidFill>
                </a:ln>
                <a:solidFill>
                  <a:schemeClr val="tx2">
                    <a:lumMod val="50000"/>
                  </a:schemeClr>
                </a:solidFill>
              </a:rPr>
              <a:t>Участники бюджетного процесса</a:t>
            </a:r>
            <a:endParaRPr lang="ru-RU" dirty="0">
              <a:ln>
                <a:solidFill>
                  <a:schemeClr val="bg2">
                    <a:lumMod val="10000"/>
                  </a:schemeClr>
                </a:solidFill>
              </a:ln>
              <a:solidFill>
                <a:schemeClr val="tx2">
                  <a:lumMod val="50000"/>
                </a:schemeClr>
              </a:solidFill>
            </a:endParaRPr>
          </a:p>
        </p:txBody>
      </p:sp>
      <p:sp>
        <p:nvSpPr>
          <p:cNvPr id="5" name="TextBox 4"/>
          <p:cNvSpPr txBox="1"/>
          <p:nvPr/>
        </p:nvSpPr>
        <p:spPr>
          <a:xfrm>
            <a:off x="25606" y="1772816"/>
            <a:ext cx="9269589" cy="4462760"/>
          </a:xfrm>
          <a:prstGeom prst="rect">
            <a:avLst/>
          </a:prstGeom>
          <a:noFill/>
        </p:spPr>
        <p:txBody>
          <a:bodyPr wrap="square" rtlCol="0">
            <a:spAutoFit/>
          </a:bodyPr>
          <a:lstStyle/>
          <a:p>
            <a:pPr eaLnBrk="1" hangingPunct="1"/>
            <a:r>
              <a:rPr lang="ru-RU" sz="2400" dirty="0" smtClean="0"/>
              <a:t>-</a:t>
            </a:r>
            <a:r>
              <a:rPr lang="ru-RU" sz="2400" b="1" dirty="0" smtClean="0"/>
              <a:t> </a:t>
            </a:r>
            <a:r>
              <a:rPr lang="ru-RU" sz="2400" dirty="0" smtClean="0"/>
              <a:t>Представительные органы власти;</a:t>
            </a:r>
          </a:p>
          <a:p>
            <a:pPr eaLnBrk="1" hangingPunct="1"/>
            <a:endParaRPr lang="ru-RU" sz="2400" dirty="0" smtClean="0"/>
          </a:p>
          <a:p>
            <a:pPr eaLnBrk="1" hangingPunct="1"/>
            <a:r>
              <a:rPr lang="ru-RU" sz="2400" dirty="0" smtClean="0"/>
              <a:t>- Органы местного самоуправления;</a:t>
            </a:r>
          </a:p>
          <a:p>
            <a:pPr eaLnBrk="1" hangingPunct="1"/>
            <a:endParaRPr lang="ru-RU" sz="2400" dirty="0" smtClean="0"/>
          </a:p>
          <a:p>
            <a:pPr eaLnBrk="1" hangingPunct="1"/>
            <a:r>
              <a:rPr lang="ru-RU" sz="2400" dirty="0" smtClean="0"/>
              <a:t>- Органы  муниципального финансового контроля;</a:t>
            </a:r>
          </a:p>
          <a:p>
            <a:pPr eaLnBrk="1" hangingPunct="1"/>
            <a:endParaRPr lang="ru-RU" sz="2400" dirty="0" smtClean="0"/>
          </a:p>
          <a:p>
            <a:pPr eaLnBrk="1" hangingPunct="1"/>
            <a:r>
              <a:rPr lang="ru-RU" sz="2400" dirty="0" smtClean="0"/>
              <a:t>- Главные распорядители бюджетных средств (распорядители бюджетных средств);</a:t>
            </a:r>
          </a:p>
          <a:p>
            <a:pPr eaLnBrk="1" hangingPunct="1"/>
            <a:endParaRPr lang="ru-RU" sz="2400" dirty="0" smtClean="0"/>
          </a:p>
          <a:p>
            <a:pPr eaLnBrk="1" hangingPunct="1"/>
            <a:r>
              <a:rPr lang="ru-RU" sz="2400" dirty="0" smtClean="0"/>
              <a:t>- Иные органы, на которые возложены бюджетные, налоговые и иные полномочия.</a:t>
            </a:r>
          </a:p>
          <a:p>
            <a:endParaRPr lang="ru-RU"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D06C8-5474-4D40-A574-C3E5EF8B67C6}" type="slidenum">
              <a:rPr lang="fr-FR" smtClean="0"/>
              <a:pPr>
                <a:defRPr/>
              </a:pPr>
              <a:t>7</a:t>
            </a:fld>
            <a:endParaRPr lang="fr-FR"/>
          </a:p>
        </p:txBody>
      </p:sp>
      <p:sp>
        <p:nvSpPr>
          <p:cNvPr id="4" name="Заголовок 3"/>
          <p:cNvSpPr>
            <a:spLocks noGrp="1"/>
          </p:cNvSpPr>
          <p:nvPr>
            <p:ph type="title"/>
          </p:nvPr>
        </p:nvSpPr>
        <p:spPr>
          <a:xfrm>
            <a:off x="467544" y="0"/>
            <a:ext cx="8229600" cy="1928802"/>
          </a:xfrm>
        </p:spPr>
        <p:txBody>
          <a:bodyPr>
            <a:normAutofit/>
          </a:bodyPr>
          <a:lstStyle/>
          <a:p>
            <a:pPr algn="ctr"/>
            <a:r>
              <a:rPr lang="ru-RU" sz="2800" dirty="0" smtClean="0">
                <a:ln>
                  <a:solidFill>
                    <a:schemeClr val="bg2">
                      <a:lumMod val="10000"/>
                    </a:schemeClr>
                  </a:solidFill>
                </a:ln>
                <a:solidFill>
                  <a:schemeClr val="tx2">
                    <a:lumMod val="50000"/>
                  </a:schemeClr>
                </a:solidFill>
              </a:rPr>
              <a:t>Основные характеристики бюджета Шенкурского муниципального округа на 2023 год  </a:t>
            </a:r>
            <a:endParaRPr lang="ru-RU" sz="2800" dirty="0">
              <a:ln>
                <a:solidFill>
                  <a:schemeClr val="bg2">
                    <a:lumMod val="10000"/>
                  </a:schemeClr>
                </a:solidFill>
              </a:ln>
              <a:solidFill>
                <a:schemeClr val="tx2">
                  <a:lumMod val="50000"/>
                </a:schemeClr>
              </a:solidFill>
            </a:endParaRPr>
          </a:p>
        </p:txBody>
      </p:sp>
      <p:graphicFrame>
        <p:nvGraphicFramePr>
          <p:cNvPr id="5" name="Таблица 4"/>
          <p:cNvGraphicFramePr>
            <a:graphicFrameLocks noGrp="1"/>
          </p:cNvGraphicFramePr>
          <p:nvPr/>
        </p:nvGraphicFramePr>
        <p:xfrm>
          <a:off x="428596" y="2285992"/>
          <a:ext cx="8564690" cy="3600400"/>
        </p:xfrm>
        <a:graphic>
          <a:graphicData uri="http://schemas.openxmlformats.org/drawingml/2006/table">
            <a:tbl>
              <a:tblPr firstRow="1" bandRow="1">
                <a:tableStyleId>{5C22544A-7EE6-4342-B048-85BDC9FD1C3A}</a:tableStyleId>
              </a:tblPr>
              <a:tblGrid>
                <a:gridCol w="4282345"/>
                <a:gridCol w="4282345"/>
              </a:tblGrid>
              <a:tr h="900100">
                <a:tc>
                  <a:txBody>
                    <a:bodyPr/>
                    <a:lstStyle/>
                    <a:p>
                      <a:r>
                        <a:rPr lang="ru-RU" sz="2500" dirty="0" smtClean="0">
                          <a:latin typeface="Calibri" pitchFamily="34" charset="0"/>
                        </a:rPr>
                        <a:t>Характеристика</a:t>
                      </a:r>
                      <a:endParaRPr lang="ru-RU" sz="2500" dirty="0">
                        <a:latin typeface="Calibri" pitchFamily="34" charset="0"/>
                      </a:endParaRPr>
                    </a:p>
                  </a:txBody>
                  <a:tcPr marL="128471" marR="128471" marT="64235" marB="64235"/>
                </a:tc>
                <a:tc>
                  <a:txBody>
                    <a:bodyPr/>
                    <a:lstStyle/>
                    <a:p>
                      <a:pPr algn="l"/>
                      <a:r>
                        <a:rPr lang="ru-RU" sz="2500" dirty="0" smtClean="0">
                          <a:latin typeface="Calibri" pitchFamily="34" charset="0"/>
                        </a:rPr>
                        <a:t>Руб.</a:t>
                      </a:r>
                      <a:endParaRPr lang="ru-RU" sz="2500" dirty="0">
                        <a:latin typeface="Calibri" pitchFamily="34" charset="0"/>
                      </a:endParaRPr>
                    </a:p>
                  </a:txBody>
                  <a:tcPr marL="128471" marR="128471" marT="64235" marB="64235"/>
                </a:tc>
              </a:tr>
              <a:tr h="900100">
                <a:tc>
                  <a:txBody>
                    <a:bodyPr/>
                    <a:lstStyle/>
                    <a:p>
                      <a:r>
                        <a:rPr lang="ru-RU" sz="2500" dirty="0" smtClean="0">
                          <a:latin typeface="Calibri" pitchFamily="34" charset="0"/>
                        </a:rPr>
                        <a:t>Доходы</a:t>
                      </a:r>
                      <a:endParaRPr lang="ru-RU" sz="2500" dirty="0">
                        <a:latin typeface="Calibri" pitchFamily="34" charset="0"/>
                      </a:endParaRPr>
                    </a:p>
                  </a:txBody>
                  <a:tcPr marL="128471" marR="128471" marT="64235" marB="64235"/>
                </a:tc>
                <a:tc>
                  <a:txBody>
                    <a:bodyPr/>
                    <a:lstStyle/>
                    <a:p>
                      <a:r>
                        <a:rPr lang="ru-RU" sz="2400" b="0" i="0" kern="1200" dirty="0" smtClean="0">
                          <a:solidFill>
                            <a:schemeClr val="dk1"/>
                          </a:solidFill>
                          <a:latin typeface="Calibri" pitchFamily="34" charset="0"/>
                          <a:ea typeface="+mn-ea"/>
                          <a:cs typeface="Times New Roman" pitchFamily="18" charset="0"/>
                        </a:rPr>
                        <a:t>731 089</a:t>
                      </a:r>
                      <a:r>
                        <a:rPr lang="ru-RU" sz="2400" b="0" i="0" kern="1200" baseline="0" dirty="0" smtClean="0">
                          <a:solidFill>
                            <a:schemeClr val="dk1"/>
                          </a:solidFill>
                          <a:latin typeface="Calibri" pitchFamily="34" charset="0"/>
                          <a:ea typeface="+mn-ea"/>
                          <a:cs typeface="Times New Roman" pitchFamily="18" charset="0"/>
                        </a:rPr>
                        <a:t> 008, 68</a:t>
                      </a:r>
                      <a:endParaRPr lang="ru-RU" sz="2400" dirty="0">
                        <a:latin typeface="Calibri" pitchFamily="34" charset="0"/>
                        <a:cs typeface="Times New Roman" pitchFamily="18" charset="0"/>
                      </a:endParaRPr>
                    </a:p>
                  </a:txBody>
                  <a:tcPr marL="128471" marR="128471" marT="64235" marB="64235"/>
                </a:tc>
              </a:tr>
              <a:tr h="900100">
                <a:tc>
                  <a:txBody>
                    <a:bodyPr/>
                    <a:lstStyle/>
                    <a:p>
                      <a:r>
                        <a:rPr lang="ru-RU" sz="2500" dirty="0" smtClean="0">
                          <a:latin typeface="Calibri" pitchFamily="34" charset="0"/>
                        </a:rPr>
                        <a:t>Расходы</a:t>
                      </a:r>
                      <a:endParaRPr lang="ru-RU" sz="2500" dirty="0">
                        <a:latin typeface="Calibri" pitchFamily="34" charset="0"/>
                      </a:endParaRPr>
                    </a:p>
                  </a:txBody>
                  <a:tcPr marL="128471" marR="128471" marT="64235" marB="64235"/>
                </a:tc>
                <a:tc>
                  <a:txBody>
                    <a:bodyPr/>
                    <a:lstStyle/>
                    <a:p>
                      <a:r>
                        <a:rPr lang="ru-RU" sz="2400" b="0" i="0" kern="1200" dirty="0" smtClean="0">
                          <a:solidFill>
                            <a:schemeClr val="dk1"/>
                          </a:solidFill>
                          <a:latin typeface="Calibri" pitchFamily="34" charset="0"/>
                          <a:ea typeface="+mn-ea"/>
                          <a:cs typeface="+mn-cs"/>
                        </a:rPr>
                        <a:t>741 200 441, 09</a:t>
                      </a:r>
                      <a:endParaRPr lang="ru-RU" sz="2400" dirty="0">
                        <a:latin typeface="Calibri" pitchFamily="34" charset="0"/>
                      </a:endParaRPr>
                    </a:p>
                  </a:txBody>
                  <a:tcPr marL="128471" marR="128471" marT="64235" marB="64235"/>
                </a:tc>
              </a:tr>
              <a:tr h="900100">
                <a:tc>
                  <a:txBody>
                    <a:bodyPr/>
                    <a:lstStyle/>
                    <a:p>
                      <a:r>
                        <a:rPr lang="ru-RU" sz="2500" dirty="0" smtClean="0">
                          <a:latin typeface="Calibri" pitchFamily="34" charset="0"/>
                        </a:rPr>
                        <a:t>Дефицит</a:t>
                      </a:r>
                      <a:endParaRPr lang="ru-RU" sz="2500" dirty="0">
                        <a:latin typeface="Calibri" pitchFamily="34" charset="0"/>
                      </a:endParaRPr>
                    </a:p>
                  </a:txBody>
                  <a:tcPr marL="128471" marR="128471" marT="64235" marB="64235"/>
                </a:tc>
                <a:tc>
                  <a:txBody>
                    <a:bodyPr/>
                    <a:lstStyle/>
                    <a:p>
                      <a:r>
                        <a:rPr lang="ru-RU" sz="2400" b="0" i="0" kern="1200" dirty="0" smtClean="0">
                          <a:solidFill>
                            <a:schemeClr val="dk1"/>
                          </a:solidFill>
                          <a:latin typeface="Calibri" pitchFamily="34" charset="0"/>
                          <a:ea typeface="+mn-ea"/>
                          <a:cs typeface="+mn-cs"/>
                        </a:rPr>
                        <a:t>  10 111 432, 41</a:t>
                      </a:r>
                      <a:endParaRPr lang="ru-RU" sz="2400" dirty="0">
                        <a:latin typeface="Calibri" pitchFamily="34" charset="0"/>
                      </a:endParaRPr>
                    </a:p>
                  </a:txBody>
                  <a:tcPr marL="128471" marR="128471" marT="64235" marB="64235"/>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D06C8-5474-4D40-A574-C3E5EF8B67C6}" type="slidenum">
              <a:rPr lang="fr-FR" smtClean="0"/>
              <a:pPr>
                <a:defRPr/>
              </a:pPr>
              <a:t>8</a:t>
            </a:fld>
            <a:endParaRPr lang="fr-FR"/>
          </a:p>
        </p:txBody>
      </p:sp>
      <p:sp>
        <p:nvSpPr>
          <p:cNvPr id="4" name="Заголовок 3"/>
          <p:cNvSpPr>
            <a:spLocks noGrp="1"/>
          </p:cNvSpPr>
          <p:nvPr>
            <p:ph type="title"/>
          </p:nvPr>
        </p:nvSpPr>
        <p:spPr/>
        <p:txBody>
          <a:bodyPr>
            <a:normAutofit fontScale="90000"/>
          </a:bodyPr>
          <a:lstStyle/>
          <a:p>
            <a:pPr algn="ctr"/>
            <a:r>
              <a:rPr lang="ru-RU" sz="2600" dirty="0" smtClean="0">
                <a:ln>
                  <a:solidFill>
                    <a:schemeClr val="bg2">
                      <a:lumMod val="10000"/>
                    </a:schemeClr>
                  </a:solidFill>
                </a:ln>
                <a:solidFill>
                  <a:schemeClr val="tx2">
                    <a:lumMod val="50000"/>
                  </a:schemeClr>
                </a:solidFill>
              </a:rPr>
              <a:t>Основные характеристики бюджета Шенкурского муниципального округа на плановый период 2024 и 2025 годы</a:t>
            </a:r>
            <a:endParaRPr lang="ru-RU" sz="2600" dirty="0">
              <a:ln>
                <a:solidFill>
                  <a:schemeClr val="bg2">
                    <a:lumMod val="10000"/>
                  </a:schemeClr>
                </a:solidFill>
              </a:ln>
              <a:solidFill>
                <a:schemeClr val="tx2">
                  <a:lumMod val="50000"/>
                </a:schemeClr>
              </a:solidFill>
            </a:endParaRPr>
          </a:p>
        </p:txBody>
      </p:sp>
      <p:graphicFrame>
        <p:nvGraphicFramePr>
          <p:cNvPr id="5" name="Таблица 4"/>
          <p:cNvGraphicFramePr>
            <a:graphicFrameLocks noGrp="1"/>
          </p:cNvGraphicFramePr>
          <p:nvPr/>
        </p:nvGraphicFramePr>
        <p:xfrm>
          <a:off x="323527" y="1916832"/>
          <a:ext cx="8532441" cy="3456383"/>
        </p:xfrm>
        <a:graphic>
          <a:graphicData uri="http://schemas.openxmlformats.org/drawingml/2006/table">
            <a:tbl>
              <a:tblPr firstRow="1" bandRow="1">
                <a:tableStyleId>{5C22544A-7EE6-4342-B048-85BDC9FD1C3A}</a:tableStyleId>
              </a:tblPr>
              <a:tblGrid>
                <a:gridCol w="2977456"/>
                <a:gridCol w="2783185"/>
                <a:gridCol w="2771800"/>
              </a:tblGrid>
              <a:tr h="924722">
                <a:tc>
                  <a:txBody>
                    <a:bodyPr/>
                    <a:lstStyle/>
                    <a:p>
                      <a:r>
                        <a:rPr lang="ru-RU" sz="2500" dirty="0" smtClean="0">
                          <a:latin typeface="Calibri" pitchFamily="34" charset="0"/>
                        </a:rPr>
                        <a:t>Характеристика \ год</a:t>
                      </a:r>
                      <a:endParaRPr lang="ru-RU" sz="2500" dirty="0">
                        <a:latin typeface="Calibri" pitchFamily="34" charset="0"/>
                      </a:endParaRPr>
                    </a:p>
                  </a:txBody>
                  <a:tcPr marL="159799" marR="159799" marT="79899" marB="79899"/>
                </a:tc>
                <a:tc>
                  <a:txBody>
                    <a:bodyPr/>
                    <a:lstStyle/>
                    <a:p>
                      <a:pPr algn="ctr"/>
                      <a:r>
                        <a:rPr lang="ru-RU" sz="2500" dirty="0" smtClean="0">
                          <a:latin typeface="Calibri" pitchFamily="34" charset="0"/>
                        </a:rPr>
                        <a:t>2024 (руб.)</a:t>
                      </a:r>
                      <a:endParaRPr lang="ru-RU" sz="2500" dirty="0">
                        <a:latin typeface="Calibri" pitchFamily="34" charset="0"/>
                      </a:endParaRPr>
                    </a:p>
                  </a:txBody>
                  <a:tcPr marL="159799" marR="159799" marT="79899" marB="79899"/>
                </a:tc>
                <a:tc>
                  <a:txBody>
                    <a:bodyPr/>
                    <a:lstStyle/>
                    <a:p>
                      <a:pPr algn="ctr"/>
                      <a:r>
                        <a:rPr lang="ru-RU" sz="2500" dirty="0" smtClean="0">
                          <a:latin typeface="Calibri" pitchFamily="34" charset="0"/>
                        </a:rPr>
                        <a:t>2025 (руб.)</a:t>
                      </a:r>
                      <a:endParaRPr lang="ru-RU" sz="2500" dirty="0">
                        <a:latin typeface="Calibri" pitchFamily="34" charset="0"/>
                      </a:endParaRPr>
                    </a:p>
                  </a:txBody>
                  <a:tcPr marL="159799" marR="159799" marT="79899" marB="79899"/>
                </a:tc>
              </a:tr>
              <a:tr h="843887">
                <a:tc>
                  <a:txBody>
                    <a:bodyPr/>
                    <a:lstStyle/>
                    <a:p>
                      <a:r>
                        <a:rPr lang="ru-RU" sz="2500" dirty="0" smtClean="0">
                          <a:latin typeface="Calibri" pitchFamily="34" charset="0"/>
                        </a:rPr>
                        <a:t>Доходы</a:t>
                      </a:r>
                    </a:p>
                  </a:txBody>
                  <a:tcPr marL="159799" marR="159799" marT="79899" marB="79899"/>
                </a:tc>
                <a:tc>
                  <a:txBody>
                    <a:bodyPr/>
                    <a:lstStyle/>
                    <a:p>
                      <a:r>
                        <a:rPr lang="ru-RU" sz="2000" b="0" i="0" kern="1200" dirty="0" smtClean="0">
                          <a:solidFill>
                            <a:schemeClr val="dk1"/>
                          </a:solidFill>
                          <a:latin typeface="Calibri" pitchFamily="34" charset="0"/>
                          <a:ea typeface="+mn-ea"/>
                          <a:cs typeface="+mn-cs"/>
                        </a:rPr>
                        <a:t>694 746 077, 11</a:t>
                      </a:r>
                      <a:endParaRPr lang="ru-RU" sz="2000" dirty="0">
                        <a:latin typeface="Calibri" pitchFamily="34" charset="0"/>
                      </a:endParaRPr>
                    </a:p>
                  </a:txBody>
                  <a:tcPr marL="159799" marR="159799" marT="79899" marB="79899"/>
                </a:tc>
                <a:tc>
                  <a:txBody>
                    <a:bodyPr/>
                    <a:lstStyle/>
                    <a:p>
                      <a:r>
                        <a:rPr lang="ru-RU" sz="2000" b="0" i="0" kern="1200" dirty="0" smtClean="0">
                          <a:solidFill>
                            <a:schemeClr val="dk1"/>
                          </a:solidFill>
                          <a:latin typeface="Calibri" pitchFamily="34" charset="0"/>
                          <a:ea typeface="+mn-ea"/>
                          <a:cs typeface="+mn-cs"/>
                        </a:rPr>
                        <a:t>713 225 179, 72</a:t>
                      </a:r>
                      <a:endParaRPr lang="ru-RU" sz="2000" dirty="0">
                        <a:latin typeface="Calibri" pitchFamily="34" charset="0"/>
                      </a:endParaRPr>
                    </a:p>
                  </a:txBody>
                  <a:tcPr marL="159799" marR="159799" marT="79899" marB="79899"/>
                </a:tc>
              </a:tr>
              <a:tr h="843887">
                <a:tc>
                  <a:txBody>
                    <a:bodyPr/>
                    <a:lstStyle/>
                    <a:p>
                      <a:r>
                        <a:rPr lang="ru-RU" sz="2500" dirty="0" smtClean="0">
                          <a:latin typeface="Calibri" pitchFamily="34" charset="0"/>
                        </a:rPr>
                        <a:t>Расходы</a:t>
                      </a:r>
                      <a:endParaRPr lang="ru-RU" sz="2500" dirty="0">
                        <a:latin typeface="Calibri" pitchFamily="34" charset="0"/>
                      </a:endParaRPr>
                    </a:p>
                  </a:txBody>
                  <a:tcPr marL="159799" marR="159799" marT="79899" marB="79899"/>
                </a:tc>
                <a:tc>
                  <a:txBody>
                    <a:bodyPr/>
                    <a:lstStyle/>
                    <a:p>
                      <a:r>
                        <a:rPr lang="ru-RU" sz="2000" b="0" i="0" kern="1200" dirty="0" smtClean="0">
                          <a:solidFill>
                            <a:schemeClr val="dk1"/>
                          </a:solidFill>
                          <a:latin typeface="Calibri" pitchFamily="34" charset="0"/>
                          <a:ea typeface="+mn-ea"/>
                          <a:cs typeface="+mn-cs"/>
                        </a:rPr>
                        <a:t>704 392 083, 96</a:t>
                      </a:r>
                      <a:endParaRPr lang="ru-RU" sz="2000" dirty="0">
                        <a:latin typeface="Calibri" pitchFamily="34" charset="0"/>
                      </a:endParaRPr>
                    </a:p>
                  </a:txBody>
                  <a:tcPr marL="159799" marR="159799" marT="79899" marB="79899"/>
                </a:tc>
                <a:tc>
                  <a:txBody>
                    <a:bodyPr/>
                    <a:lstStyle/>
                    <a:p>
                      <a:r>
                        <a:rPr lang="ru-RU" sz="2000" b="0" i="0" kern="1200" dirty="0" smtClean="0">
                          <a:solidFill>
                            <a:schemeClr val="dk1"/>
                          </a:solidFill>
                          <a:latin typeface="Calibri" pitchFamily="34" charset="0"/>
                          <a:ea typeface="+mn-ea"/>
                          <a:cs typeface="+mn-cs"/>
                        </a:rPr>
                        <a:t>721 435 700, 35</a:t>
                      </a:r>
                      <a:endParaRPr lang="ru-RU" sz="2000" dirty="0">
                        <a:latin typeface="Calibri" pitchFamily="34" charset="0"/>
                      </a:endParaRPr>
                    </a:p>
                  </a:txBody>
                  <a:tcPr marL="159799" marR="159799" marT="79899" marB="79899"/>
                </a:tc>
              </a:tr>
              <a:tr h="843887">
                <a:tc>
                  <a:txBody>
                    <a:bodyPr/>
                    <a:lstStyle/>
                    <a:p>
                      <a:r>
                        <a:rPr lang="ru-RU" sz="2500" dirty="0" smtClean="0">
                          <a:latin typeface="Calibri" pitchFamily="34" charset="0"/>
                        </a:rPr>
                        <a:t>Дефицит</a:t>
                      </a:r>
                      <a:endParaRPr lang="ru-RU" sz="2500" dirty="0">
                        <a:latin typeface="Calibri" pitchFamily="34" charset="0"/>
                      </a:endParaRPr>
                    </a:p>
                  </a:txBody>
                  <a:tcPr marL="159799" marR="159799" marT="79899" marB="79899"/>
                </a:tc>
                <a:tc>
                  <a:txBody>
                    <a:bodyPr/>
                    <a:lstStyle/>
                    <a:p>
                      <a:r>
                        <a:rPr lang="ru-RU" sz="2000" b="0" i="0" kern="1200" dirty="0" smtClean="0">
                          <a:solidFill>
                            <a:schemeClr val="dk1"/>
                          </a:solidFill>
                          <a:latin typeface="Calibri" pitchFamily="34" charset="0"/>
                          <a:ea typeface="+mn-ea"/>
                          <a:cs typeface="+mn-cs"/>
                        </a:rPr>
                        <a:t>9 646 006, 85</a:t>
                      </a:r>
                      <a:endParaRPr lang="ru-RU" sz="2000" dirty="0">
                        <a:latin typeface="Calibri" pitchFamily="34" charset="0"/>
                      </a:endParaRPr>
                    </a:p>
                  </a:txBody>
                  <a:tcPr marL="159799" marR="159799" marT="79899" marB="79899"/>
                </a:tc>
                <a:tc>
                  <a:txBody>
                    <a:bodyPr/>
                    <a:lstStyle/>
                    <a:p>
                      <a:r>
                        <a:rPr lang="ru-RU" sz="2000" b="0" i="0" kern="1200" dirty="0" smtClean="0">
                          <a:solidFill>
                            <a:schemeClr val="dk1"/>
                          </a:solidFill>
                          <a:latin typeface="Calibri" pitchFamily="34" charset="0"/>
                          <a:ea typeface="+mn-ea"/>
                          <a:cs typeface="+mn-cs"/>
                        </a:rPr>
                        <a:t>8 210 520, 63</a:t>
                      </a:r>
                      <a:endParaRPr lang="ru-RU" sz="2000" dirty="0">
                        <a:latin typeface="Calibri" pitchFamily="34" charset="0"/>
                      </a:endParaRPr>
                    </a:p>
                  </a:txBody>
                  <a:tcPr marL="159799" marR="159799" marT="79899" marB="79899"/>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D06C8-5474-4D40-A574-C3E5EF8B67C6}" type="slidenum">
              <a:rPr lang="fr-FR" smtClean="0"/>
              <a:pPr>
                <a:defRPr/>
              </a:pPr>
              <a:t>9</a:t>
            </a:fld>
            <a:endParaRPr lang="fr-FR"/>
          </a:p>
        </p:txBody>
      </p:sp>
      <p:sp>
        <p:nvSpPr>
          <p:cNvPr id="4" name="Заголовок 3"/>
          <p:cNvSpPr>
            <a:spLocks noGrp="1"/>
          </p:cNvSpPr>
          <p:nvPr>
            <p:ph type="title"/>
          </p:nvPr>
        </p:nvSpPr>
        <p:spPr/>
        <p:txBody>
          <a:bodyPr>
            <a:normAutofit/>
          </a:bodyPr>
          <a:lstStyle/>
          <a:p>
            <a:pPr algn="ctr"/>
            <a:r>
              <a:rPr lang="ru-RU" sz="2800" dirty="0" smtClean="0">
                <a:ln>
                  <a:solidFill>
                    <a:schemeClr val="bg2">
                      <a:lumMod val="10000"/>
                    </a:schemeClr>
                  </a:solidFill>
                </a:ln>
                <a:solidFill>
                  <a:schemeClr val="tx2">
                    <a:lumMod val="50000"/>
                  </a:schemeClr>
                </a:solidFill>
              </a:rPr>
              <a:t>Структура доходов бюджета Шенкурского муниципального округа на 2023 год </a:t>
            </a:r>
            <a:endParaRPr lang="ru-RU" sz="2800" dirty="0">
              <a:ln>
                <a:solidFill>
                  <a:schemeClr val="bg2">
                    <a:lumMod val="10000"/>
                  </a:schemeClr>
                </a:solidFill>
              </a:ln>
              <a:solidFill>
                <a:schemeClr val="tx2">
                  <a:lumMod val="50000"/>
                </a:schemeClr>
              </a:solidFill>
            </a:endParaRPr>
          </a:p>
        </p:txBody>
      </p:sp>
      <p:graphicFrame>
        <p:nvGraphicFramePr>
          <p:cNvPr id="7" name="Содержимое 24"/>
          <p:cNvGraphicFramePr>
            <a:graphicFrameLocks noGrp="1"/>
          </p:cNvGraphicFramePr>
          <p:nvPr/>
        </p:nvGraphicFramePr>
        <p:xfrm>
          <a:off x="179512" y="1988840"/>
          <a:ext cx="3960439" cy="3756025"/>
        </p:xfrm>
        <a:graphic>
          <a:graphicData uri="http://schemas.openxmlformats.org/drawingml/2006/chart">
            <c:chart xmlns:c="http://schemas.openxmlformats.org/drawingml/2006/chart" xmlns:r="http://schemas.openxmlformats.org/officeDocument/2006/relationships" r:id="rId3"/>
          </a:graphicData>
        </a:graphic>
      </p:graphicFrame>
      <p:sp>
        <p:nvSpPr>
          <p:cNvPr id="9" name="Текст 22"/>
          <p:cNvSpPr txBox="1">
            <a:spLocks/>
          </p:cNvSpPr>
          <p:nvPr/>
        </p:nvSpPr>
        <p:spPr>
          <a:xfrm>
            <a:off x="4214813" y="1928813"/>
            <a:ext cx="4929187" cy="785812"/>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ru-RU" sz="2400" b="1" i="0" u="none" strike="noStrike" kern="1200" cap="none" spc="0" normalizeH="0" baseline="0" noProof="0" dirty="0" smtClean="0">
                <a:ln>
                  <a:noFill/>
                </a:ln>
                <a:solidFill>
                  <a:schemeClr val="tx1"/>
                </a:solidFill>
                <a:effectLst/>
                <a:uLnTx/>
                <a:uFillTx/>
                <a:latin typeface="+mn-lt"/>
                <a:ea typeface="+mn-ea"/>
                <a:cs typeface="+mn-cs"/>
              </a:rPr>
              <a:t>Источники налоговых и неналоговых доходов, руб.</a:t>
            </a:r>
          </a:p>
        </p:txBody>
      </p:sp>
      <p:graphicFrame>
        <p:nvGraphicFramePr>
          <p:cNvPr id="10" name="Содержимое 25"/>
          <p:cNvGraphicFramePr>
            <a:graphicFrameLocks noGrp="1"/>
          </p:cNvGraphicFramePr>
          <p:nvPr/>
        </p:nvGraphicFramePr>
        <p:xfrm>
          <a:off x="2555776" y="2015686"/>
          <a:ext cx="6588224" cy="484231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Override>
</file>

<file path=ppt/theme/themeOverride2.xml><?xml version="1.0" encoding="utf-8"?>
<a:themeOverride xmlns:a="http://schemas.openxmlformats.org/drawingml/2006/main">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849</TotalTime>
  <Words>770</Words>
  <Application>Microsoft Office PowerPoint</Application>
  <PresentationFormat>Экран (4:3)</PresentationFormat>
  <Paragraphs>198</Paragraphs>
  <Slides>18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Открытая</vt:lpstr>
      <vt:lpstr>Слайд 1</vt:lpstr>
      <vt:lpstr>Что такое бюджет?</vt:lpstr>
      <vt:lpstr>Бюджет муниципального образования</vt:lpstr>
      <vt:lpstr>Налоговые и неналоговые доходы</vt:lpstr>
      <vt:lpstr>Безвозмездные поступления   в бюджет</vt:lpstr>
      <vt:lpstr>Участники бюджетного процесса</vt:lpstr>
      <vt:lpstr>Основные характеристики бюджета Шенкурского муниципального округа на 2023 год  </vt:lpstr>
      <vt:lpstr>Основные характеристики бюджета Шенкурского муниципального округа на плановый период 2024 и 2025 годы</vt:lpstr>
      <vt:lpstr>Структура доходов бюджета Шенкурского муниципального округа на 2023 год </vt:lpstr>
      <vt:lpstr>Структура доходов и расходов  на 2023 год</vt:lpstr>
      <vt:lpstr>Структура доходов бюджета  Шенкурского муниципального округа  на 2024 год</vt:lpstr>
      <vt:lpstr>Структура доходов и расходов  на 2024 год</vt:lpstr>
      <vt:lpstr>Структура доходов бюджета Шенкурского муниципального округа на 2025 год</vt:lpstr>
      <vt:lpstr>Структура доходов и расходов  на 2025 год</vt:lpstr>
      <vt:lpstr>Расходы бюджета  Шенкурского муниципального округа  на 2023 год (план), в рублях</vt:lpstr>
      <vt:lpstr>Расходы бюджета  Шенкурского муниципального округа  на 2024 год (план), в рублях</vt:lpstr>
      <vt:lpstr>Расходы бюджета  Шенкурского муниципального округа  на 2025 год (план), в рублях</vt:lpstr>
      <vt:lpstr>Дефицит бюджета и  муниципальный долг</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Eric</dc:creator>
  <cp:lastModifiedBy>КФиЭ - Admin</cp:lastModifiedBy>
  <cp:revision>133</cp:revision>
  <dcterms:created xsi:type="dcterms:W3CDTF">2008-06-11T14:49:56Z</dcterms:created>
  <dcterms:modified xsi:type="dcterms:W3CDTF">2023-03-01T12:28:45Z</dcterms:modified>
</cp:coreProperties>
</file>