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75" r:id="rId5"/>
    <p:sldId id="261" r:id="rId6"/>
    <p:sldId id="264" r:id="rId7"/>
    <p:sldId id="265" r:id="rId8"/>
    <p:sldId id="266" r:id="rId9"/>
    <p:sldId id="267" r:id="rId10"/>
    <p:sldId id="269" r:id="rId11"/>
    <p:sldId id="268" r:id="rId12"/>
    <p:sldId id="270" r:id="rId13"/>
    <p:sldId id="273" r:id="rId14"/>
    <p:sldId id="271" r:id="rId15"/>
    <p:sldId id="272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>
                <a:solidFill>
                  <a:schemeClr val="accent4"/>
                </a:solidFill>
              </a:rPr>
              <a:t>Отчет председателя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Собрания депутатов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МО «Шенкурский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муниципальный район»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о работе Собрания депутатов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МО «Шенкурский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 муниципальный   район»</a:t>
            </a:r>
            <a:br>
              <a:rPr lang="ru-RU" sz="4900" b="1" dirty="0" smtClean="0">
                <a:solidFill>
                  <a:schemeClr val="accent4"/>
                </a:solidFill>
              </a:rPr>
            </a:br>
            <a:r>
              <a:rPr lang="ru-RU" sz="4900" b="1" dirty="0" smtClean="0">
                <a:solidFill>
                  <a:schemeClr val="accent4"/>
                </a:solidFill>
              </a:rPr>
              <a:t>пятого созыва</a:t>
            </a:r>
            <a:r>
              <a:rPr lang="ru-RU" sz="4900" b="1" dirty="0">
                <a:solidFill>
                  <a:schemeClr val="accent4"/>
                </a:solidFill>
              </a:rPr>
              <a:t> </a:t>
            </a:r>
            <a:r>
              <a:rPr lang="ru-RU" sz="4900" b="1" dirty="0" smtClean="0">
                <a:solidFill>
                  <a:schemeClr val="accent4"/>
                </a:solidFill>
              </a:rPr>
              <a:t>за 2016 год</a:t>
            </a:r>
            <a:r>
              <a:rPr lang="ru-RU" sz="5300" b="1" dirty="0" smtClean="0">
                <a:solidFill>
                  <a:schemeClr val="accent4"/>
                </a:solidFill>
              </a:rPr>
              <a:t/>
            </a:r>
            <a:br>
              <a:rPr lang="ru-RU" sz="5300" b="1" dirty="0" smtClean="0">
                <a:solidFill>
                  <a:schemeClr val="accent4"/>
                </a:solidFill>
              </a:rPr>
            </a:br>
            <a:endParaRPr lang="ru-RU" sz="53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179" y="332656"/>
            <a:ext cx="849694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и дополнений в Положение </a:t>
            </a:r>
            <a:r>
              <a:rPr lang="ru-RU" dirty="0" smtClean="0"/>
              <a:t>о </a:t>
            </a:r>
            <a:r>
              <a:rPr lang="ru-RU" dirty="0"/>
              <a:t>порядке проведения конкурса </a:t>
            </a:r>
            <a:r>
              <a:rPr lang="ru-RU" dirty="0" smtClean="0"/>
              <a:t>по </a:t>
            </a:r>
            <a:r>
              <a:rPr lang="ru-RU" dirty="0"/>
              <a:t>отбору кандидатур на должность </a:t>
            </a:r>
            <a:r>
              <a:rPr lang="ru-RU" dirty="0" smtClean="0"/>
              <a:t>главы муниципального </a:t>
            </a:r>
            <a:r>
              <a:rPr lang="ru-RU" dirty="0"/>
              <a:t>образования </a:t>
            </a:r>
            <a:r>
              <a:rPr lang="ru-RU" dirty="0" smtClean="0"/>
              <a:t>«</a:t>
            </a:r>
            <a:r>
              <a:rPr lang="ru-RU" dirty="0"/>
              <a:t>Шенкурский муниципальный район</a:t>
            </a:r>
            <a:r>
              <a:rPr lang="ru-RU" dirty="0" smtClean="0"/>
              <a:t>» (от 26.08.2016 №206)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</a:t>
            </a:r>
            <a:r>
              <a:rPr lang="ru-RU" dirty="0"/>
              <a:t>о</a:t>
            </a:r>
            <a:r>
              <a:rPr lang="ru-RU" dirty="0" smtClean="0"/>
              <a:t> </a:t>
            </a:r>
            <a:r>
              <a:rPr lang="ru-RU" dirty="0"/>
              <a:t>внесении изменений и дополнений в решение Совета депутатов МО «Шенкурский район» от 10.12.2004г. № 239 (в ред. от 27.08.2014г. № 44) </a:t>
            </a:r>
            <a:r>
              <a:rPr lang="ru-RU" dirty="0" smtClean="0"/>
              <a:t>(от 28.10.2016 №211)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в Положение </a:t>
            </a:r>
            <a:r>
              <a:rPr lang="ru-RU" dirty="0" smtClean="0"/>
              <a:t>о </a:t>
            </a:r>
            <a:r>
              <a:rPr lang="ru-RU" dirty="0"/>
              <a:t>порядке предоставления отпуска муниципальному служащему </a:t>
            </a:r>
            <a:r>
              <a:rPr lang="ru-RU" dirty="0" smtClean="0"/>
              <a:t>МО </a:t>
            </a:r>
            <a:r>
              <a:rPr lang="ru-RU" dirty="0"/>
              <a:t>«Шенкурский муниципальный район</a:t>
            </a:r>
            <a:r>
              <a:rPr lang="ru-RU" dirty="0" smtClean="0"/>
              <a:t>» (от 28.10.2016 №213)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и дополнений в решение Совета </a:t>
            </a:r>
            <a:r>
              <a:rPr lang="ru-RU" dirty="0" smtClean="0"/>
              <a:t>депутатов муниципального </a:t>
            </a:r>
            <a:r>
              <a:rPr lang="ru-RU" dirty="0"/>
              <a:t>образования «Шенкурский район» от 30.09.2005 года </a:t>
            </a:r>
            <a:r>
              <a:rPr lang="ru-RU" dirty="0" smtClean="0"/>
              <a:t>№ </a:t>
            </a:r>
            <a:r>
              <a:rPr lang="ru-RU" dirty="0"/>
              <a:t>53 «О едином налоге на вмененный доход для отдельных видов </a:t>
            </a:r>
            <a:r>
              <a:rPr lang="ru-RU" dirty="0" smtClean="0"/>
              <a:t>деятельности</a:t>
            </a:r>
            <a:r>
              <a:rPr lang="ru-RU" dirty="0"/>
              <a:t>» (от </a:t>
            </a:r>
            <a:r>
              <a:rPr lang="ru-RU" dirty="0" smtClean="0"/>
              <a:t>25.11.2016 №217)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об </a:t>
            </a:r>
            <a:r>
              <a:rPr lang="ru-RU" dirty="0"/>
              <a:t>образовании административной </a:t>
            </a:r>
            <a:r>
              <a:rPr lang="ru-RU" dirty="0" smtClean="0"/>
              <a:t>комиссии муниципального </a:t>
            </a:r>
            <a:r>
              <a:rPr lang="ru-RU" dirty="0"/>
              <a:t>образования </a:t>
            </a:r>
            <a:r>
              <a:rPr lang="ru-RU" dirty="0" smtClean="0"/>
              <a:t>«</a:t>
            </a:r>
            <a:r>
              <a:rPr lang="ru-RU" dirty="0"/>
              <a:t>Шенкурский муниципальный район</a:t>
            </a:r>
            <a:r>
              <a:rPr lang="ru-RU" dirty="0" smtClean="0"/>
              <a:t>» (от 19.12.2016 №234)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и дополнений  в Порядок формирования и использования бюджетных ассигнований муниципального дорожного фонда муниципального образования « Шенкурский муниципальный район», утвержденный  решением Собрания депутатов от 23 августа 2013 г.  №  239  «О создании муниципального дорожного фонда </a:t>
            </a:r>
            <a:r>
              <a:rPr lang="ru-RU" dirty="0" smtClean="0"/>
              <a:t>муниципального </a:t>
            </a:r>
            <a:r>
              <a:rPr lang="ru-RU" dirty="0"/>
              <a:t>образования «Шенкурский  муниципальный район</a:t>
            </a:r>
            <a:r>
              <a:rPr lang="ru-RU" dirty="0" smtClean="0"/>
              <a:t>»» (от 27.05.2016 №195)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411" y="188640"/>
            <a:ext cx="8496944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Устав МО «Шенкурский муниципальный район»</a:t>
            </a:r>
          </a:p>
          <a:p>
            <a:pPr algn="just"/>
            <a:r>
              <a:rPr lang="ru-RU" dirty="0" smtClean="0"/>
              <a:t>- Решения </a:t>
            </a:r>
            <a:r>
              <a:rPr lang="ru-RU" dirty="0"/>
              <a:t>о внесении изменений и дополнений в Устав МО «Шенкурский муниципальный район» (от 27.05.2016 №188; от 19.12.2016 №220</a:t>
            </a:r>
            <a:r>
              <a:rPr lang="ru-RU" dirty="0" smtClean="0"/>
              <a:t>)</a:t>
            </a:r>
          </a:p>
          <a:p>
            <a:pPr algn="just"/>
            <a:endParaRPr lang="ru-RU" dirty="0"/>
          </a:p>
          <a:p>
            <a:pPr algn="ctr"/>
            <a:r>
              <a:rPr lang="ru-RU" sz="2000" b="1" u="sng" dirty="0" smtClean="0"/>
              <a:t>Вопросы</a:t>
            </a:r>
            <a:r>
              <a:rPr lang="ru-RU" sz="2000" b="1" u="sng" dirty="0"/>
              <a:t>, касающиеся деятельности Собрания депутатов</a:t>
            </a:r>
            <a:endParaRPr lang="ru-RU" sz="2000" b="1" u="sng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о </a:t>
            </a:r>
            <a:r>
              <a:rPr lang="ru-RU" dirty="0"/>
              <a:t>внесении изменений в Регламент Собрания депутатов муниципального образования «Шенкурский муниципальный район» Архангельской области» (от </a:t>
            </a:r>
            <a:r>
              <a:rPr lang="ru-RU" dirty="0" smtClean="0"/>
              <a:t>15.02.2016 </a:t>
            </a:r>
            <a:r>
              <a:rPr lang="ru-RU" dirty="0"/>
              <a:t>№</a:t>
            </a:r>
            <a:r>
              <a:rPr lang="ru-RU" dirty="0" smtClean="0"/>
              <a:t>161)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</a:t>
            </a:r>
            <a:r>
              <a:rPr lang="ru-RU" dirty="0" smtClean="0"/>
              <a:t>Решения о </a:t>
            </a:r>
            <a:r>
              <a:rPr lang="ru-RU" dirty="0"/>
              <a:t>досрочном прекращении полномочий </a:t>
            </a:r>
            <a:r>
              <a:rPr lang="ru-RU" dirty="0" smtClean="0"/>
              <a:t>депутата Собрания </a:t>
            </a:r>
            <a:r>
              <a:rPr lang="ru-RU" dirty="0"/>
              <a:t>депутатов МО «Шенкурский муниципальный район</a:t>
            </a:r>
            <a:r>
              <a:rPr lang="ru-RU" dirty="0" smtClean="0"/>
              <a:t>» (от 01.04.2016 №173; от 27.05.2016 №200)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в </a:t>
            </a:r>
            <a:r>
              <a:rPr lang="ru-RU" dirty="0" smtClean="0"/>
              <a:t>Положение «О </a:t>
            </a:r>
            <a:r>
              <a:rPr lang="ru-RU" dirty="0"/>
              <a:t>порядке разработки, принятия и вступления в силу нормативных правовых актов Собрания депутатов муниципального образования </a:t>
            </a:r>
            <a:r>
              <a:rPr lang="ru-RU" dirty="0" smtClean="0"/>
              <a:t>«</a:t>
            </a:r>
            <a:r>
              <a:rPr lang="ru-RU" dirty="0"/>
              <a:t>Шенкурский муниципальный район</a:t>
            </a:r>
            <a:r>
              <a:rPr lang="ru-RU" dirty="0" smtClean="0"/>
              <a:t>» (от 01.05.2016 №177)</a:t>
            </a:r>
            <a:endParaRPr lang="ru-RU" dirty="0"/>
          </a:p>
          <a:p>
            <a:pPr algn="just"/>
            <a:r>
              <a:rPr lang="ru-RU" dirty="0"/>
              <a:t>- Решение </a:t>
            </a:r>
            <a:r>
              <a:rPr lang="ru-RU" dirty="0" smtClean="0"/>
              <a:t>об </a:t>
            </a:r>
            <a:r>
              <a:rPr lang="ru-RU" dirty="0"/>
              <a:t>утверждении Положения о порядке проверки достоверности </a:t>
            </a:r>
            <a:r>
              <a:rPr lang="ru-RU" dirty="0" smtClean="0"/>
              <a:t>и </a:t>
            </a:r>
            <a:r>
              <a:rPr lang="ru-RU" dirty="0"/>
              <a:t>полноты сведений о доходах, расходах, об имуществе и </a:t>
            </a:r>
            <a:r>
              <a:rPr lang="ru-RU" dirty="0" smtClean="0"/>
              <a:t>обязательствах </a:t>
            </a:r>
            <a:r>
              <a:rPr lang="ru-RU" dirty="0"/>
              <a:t>имущественного характера, представляемых депутатами Собрания депутатов муниципального образования «Шенкурский муниципальный район», и соблюдения ими ограничений, запретов, требований о предотвращении или урегулировании конфликта интересов, исполнения обязанностей, которые установлены Федеральным законом от 25 декабря 2008 года </a:t>
            </a:r>
            <a:r>
              <a:rPr lang="ru-RU" dirty="0" smtClean="0"/>
              <a:t>№ </a:t>
            </a:r>
            <a:r>
              <a:rPr lang="ru-RU" dirty="0"/>
              <a:t>273-ФЗ «О противодействии </a:t>
            </a:r>
            <a:r>
              <a:rPr lang="ru-RU" dirty="0" smtClean="0"/>
              <a:t>коррупции» и </a:t>
            </a:r>
            <a:r>
              <a:rPr lang="ru-RU" dirty="0"/>
              <a:t>другими федеральными </a:t>
            </a:r>
            <a:r>
              <a:rPr lang="ru-RU" dirty="0" smtClean="0"/>
              <a:t>законами (от 01.05.2016 №179)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05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71" y="260648"/>
            <a:ext cx="849694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 </a:t>
            </a:r>
            <a:r>
              <a:rPr lang="ru-RU" dirty="0"/>
              <a:t>составе комиссии Собрания депутатов муниципального </a:t>
            </a:r>
            <a:r>
              <a:rPr lang="ru-RU" dirty="0" smtClean="0"/>
              <a:t>образования «Шенкурский </a:t>
            </a:r>
            <a:r>
              <a:rPr lang="ru-RU" dirty="0"/>
              <a:t>муниципальный район» по контролю за достоверностью сведений о доходах, расходах, об имуществе и обязательствах имущественного характера, представляемых </a:t>
            </a:r>
            <a:r>
              <a:rPr lang="ru-RU" dirty="0" smtClean="0"/>
              <a:t>депутатами, и </a:t>
            </a:r>
            <a:r>
              <a:rPr lang="ru-RU" dirty="0"/>
              <a:t>соблюдения ими ограничений, запретов, требований о предотвращении или урегулировании конфликта интересов, исполнения обязанностей, которые установлены Федеральным законом от 25 декабря 2008 </a:t>
            </a:r>
            <a:r>
              <a:rPr lang="ru-RU" dirty="0" smtClean="0"/>
              <a:t>года № </a:t>
            </a:r>
            <a:r>
              <a:rPr lang="ru-RU" dirty="0"/>
              <a:t>273-ФЗ О противодействии коррупции» и другими федеральными </a:t>
            </a:r>
            <a:r>
              <a:rPr lang="ru-RU" dirty="0" smtClean="0"/>
              <a:t>законами (от 01.04.2016 №180)</a:t>
            </a:r>
          </a:p>
          <a:p>
            <a:pPr algn="just"/>
            <a:r>
              <a:rPr lang="ru-RU" dirty="0" smtClean="0"/>
              <a:t>- </a:t>
            </a:r>
            <a:r>
              <a:rPr lang="ru-RU" dirty="0"/>
              <a:t>Решения </a:t>
            </a:r>
            <a:r>
              <a:rPr lang="ru-RU" dirty="0" smtClean="0"/>
              <a:t>о </a:t>
            </a:r>
            <a:r>
              <a:rPr lang="ru-RU" dirty="0"/>
              <a:t>внесении дополнения в Положение о порядке проверки достоверности 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и полноты сведений о доходах, расходах, об имуществе и </a:t>
            </a:r>
            <a:r>
              <a:rPr lang="ru-RU" dirty="0" smtClean="0"/>
              <a:t>обязательствах </a:t>
            </a:r>
            <a:r>
              <a:rPr lang="ru-RU" dirty="0"/>
              <a:t>имущественного характера, представляемых депутатами Собрания депутатов муниципального образования «Шенкурский муниципальный район», и соблюдения ими ограничений, запретов, требований о предотвращении или урегулировании конфликта интересов, исполнения обязанностей, которые установлены Федеральным законом от 25 декабря 2008 года </a:t>
            </a:r>
            <a:r>
              <a:rPr lang="ru-RU" dirty="0" smtClean="0"/>
              <a:t>№ </a:t>
            </a:r>
            <a:r>
              <a:rPr lang="ru-RU" dirty="0"/>
              <a:t>273-ФЗ «О противодействии </a:t>
            </a:r>
            <a:r>
              <a:rPr lang="ru-RU" dirty="0" smtClean="0"/>
              <a:t>коррупции» и </a:t>
            </a:r>
            <a:r>
              <a:rPr lang="ru-RU" dirty="0"/>
              <a:t>другими федеральными </a:t>
            </a:r>
            <a:r>
              <a:rPr lang="ru-RU" dirty="0" smtClean="0"/>
              <a:t>законами (от 27.05.2016 №196)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Решение о</a:t>
            </a:r>
            <a:r>
              <a:rPr lang="ru-RU" dirty="0" smtClean="0"/>
              <a:t>б </a:t>
            </a:r>
            <a:r>
              <a:rPr lang="ru-RU" dirty="0"/>
              <a:t>утверждении  правил депутатской этики для депутатов Собрания депутатов муниципального образования «Шенкурский муниципальный район»</a:t>
            </a:r>
            <a:r>
              <a:rPr lang="ru-RU" dirty="0" smtClean="0"/>
              <a:t> (от 27.05.2016 №198)</a:t>
            </a:r>
            <a:endParaRPr lang="ru-RU" dirty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 </a:t>
            </a:r>
            <a:r>
              <a:rPr lang="ru-RU" dirty="0"/>
              <a:t>признании утратившим силу постановления Собрания депутатов МО «Шенкурский муниципальный район» от 16 марта 2007 года № 95 «Об утверждении правил депутатской этики</a:t>
            </a:r>
            <a:r>
              <a:rPr lang="ru-RU" dirty="0" smtClean="0"/>
              <a:t>» (от 26.08.2016 №207)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445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71" y="836712"/>
            <a:ext cx="8496944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Вопросы, касающиеся передачи полномочий по 131 ФЗ (одобрение соглашений</a:t>
            </a:r>
            <a:r>
              <a:rPr lang="ru-RU" sz="2000" b="1" u="sng" dirty="0" smtClean="0"/>
              <a:t>)</a:t>
            </a:r>
          </a:p>
          <a:p>
            <a:pPr algn="ctr"/>
            <a:endParaRPr lang="ru-RU" sz="2000" b="1" u="sng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Решения </a:t>
            </a:r>
            <a:r>
              <a:rPr lang="ru-RU" dirty="0" smtClean="0"/>
              <a:t>об </a:t>
            </a:r>
            <a:r>
              <a:rPr lang="ru-RU" dirty="0"/>
              <a:t>утверждении соглашений о расторжении соглашений между органами местного самоуправления муниципального образования «Шенкурский муниципальный район» и органами местного самоуправления </a:t>
            </a:r>
            <a:r>
              <a:rPr lang="ru-RU" dirty="0" smtClean="0"/>
              <a:t>МО-поселений </a:t>
            </a:r>
            <a:r>
              <a:rPr lang="ru-RU" dirty="0"/>
              <a:t>о передаче осуществления части полномочий по вопросам местного значения (от </a:t>
            </a:r>
            <a:r>
              <a:rPr lang="ru-RU" dirty="0" smtClean="0"/>
              <a:t>19.12.2016 №226; </a:t>
            </a:r>
            <a:r>
              <a:rPr lang="ru-RU" dirty="0"/>
              <a:t>от 19.12.2016 №</a:t>
            </a:r>
            <a:r>
              <a:rPr lang="ru-RU" dirty="0" smtClean="0"/>
              <a:t>227; </a:t>
            </a:r>
            <a:r>
              <a:rPr lang="ru-RU" dirty="0"/>
              <a:t>от 19.12.2016 №</a:t>
            </a:r>
            <a:r>
              <a:rPr lang="ru-RU" dirty="0" smtClean="0"/>
              <a:t>228; </a:t>
            </a:r>
            <a:r>
              <a:rPr lang="ru-RU" dirty="0"/>
              <a:t>от 19.12.2016 №</a:t>
            </a:r>
            <a:r>
              <a:rPr lang="ru-RU" dirty="0" smtClean="0"/>
              <a:t>229; </a:t>
            </a:r>
            <a:r>
              <a:rPr lang="ru-RU" dirty="0"/>
              <a:t>от 19.12.2016 №</a:t>
            </a:r>
            <a:r>
              <a:rPr lang="ru-RU" dirty="0" smtClean="0"/>
              <a:t>230; </a:t>
            </a:r>
            <a:r>
              <a:rPr lang="ru-RU" dirty="0"/>
              <a:t>от 19.12.2016 №</a:t>
            </a:r>
            <a:r>
              <a:rPr lang="ru-RU" dirty="0" smtClean="0"/>
              <a:t>231; </a:t>
            </a:r>
            <a:r>
              <a:rPr lang="ru-RU" dirty="0"/>
              <a:t>от 19.12.2016 </a:t>
            </a:r>
            <a:r>
              <a:rPr lang="ru-RU" dirty="0" smtClean="0"/>
              <a:t>№232; </a:t>
            </a:r>
            <a:r>
              <a:rPr lang="ru-RU" dirty="0"/>
              <a:t>от 19.12.2016 </a:t>
            </a:r>
            <a:r>
              <a:rPr lang="ru-RU" dirty="0" smtClean="0"/>
              <a:t>№233)</a:t>
            </a:r>
            <a:endParaRPr lang="ru-RU" dirty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Решение о внесении изменения в Порядок заключения соглашений администрацией МО «Шенкурский муниципальный район» Архангельской области с органами местного самоуправления отдельных поселений, входящих в состав Шенкурского муниципального района Архангельской области, о передаче (принятии) осуществления части полномочий по решению вопросов местного значения (от 01.04.2016 №176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5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71" y="188640"/>
            <a:ext cx="849694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/>
              <a:t>Отчеты </a:t>
            </a:r>
            <a:r>
              <a:rPr lang="ru-RU" sz="2000" b="1" u="sng" dirty="0"/>
              <a:t>(глава администрации, председатель Собрания, ревизионная комиссия)</a:t>
            </a:r>
            <a:endParaRPr lang="ru-RU" sz="2000" b="1" u="sng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об </a:t>
            </a:r>
            <a:r>
              <a:rPr lang="ru-RU" dirty="0"/>
              <a:t>отчете главы МО «Шенкурский муниципальный район» о результатах деятельности главы МО «Шенкурский муниципальный район» и администрации МО «Шенкурский муниципальный район» за 2015 год </a:t>
            </a:r>
            <a:r>
              <a:rPr lang="ru-RU" dirty="0" smtClean="0"/>
              <a:t>(от 15.02.2016 №160)</a:t>
            </a:r>
          </a:p>
          <a:p>
            <a:pPr algn="just"/>
            <a:r>
              <a:rPr lang="ru-RU" dirty="0" smtClean="0"/>
              <a:t>- Решение об </a:t>
            </a:r>
            <a:r>
              <a:rPr lang="ru-RU" dirty="0"/>
              <a:t>отчете председателя Собрания депутатов МО «Шенкурский муниципальный район» о работе Собрания депутатов МО «Шенкурский муниципальный район» пятого созыва </a:t>
            </a:r>
            <a:r>
              <a:rPr lang="ru-RU" dirty="0" smtClean="0"/>
              <a:t>за </a:t>
            </a:r>
            <a:r>
              <a:rPr lang="ru-RU" dirty="0"/>
              <a:t>2015 </a:t>
            </a:r>
            <a:r>
              <a:rPr lang="ru-RU" dirty="0" smtClean="0"/>
              <a:t>год (от 01.04.2016 №184)</a:t>
            </a:r>
          </a:p>
          <a:p>
            <a:pPr algn="just"/>
            <a:endParaRPr lang="ru-RU" dirty="0"/>
          </a:p>
          <a:p>
            <a:pPr algn="ctr"/>
            <a:r>
              <a:rPr lang="ru-RU" sz="2000" b="1" u="sng" dirty="0"/>
              <a:t>Информации, обращения, прочее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ходе выполнения муниципальной программы «Защита населения и территории Шенкурского района от чрезвычайных ситуаций, обеспечение пожарной безопасности  и безопасности людей на водных объектах на 2014-2017гг</a:t>
            </a:r>
            <a:r>
              <a:rPr lang="ru-RU" dirty="0" smtClean="0"/>
              <a:t>» (от 01.04.2016 №183)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ходе выполнения муниципальной программы «Улучшение эксплуатационного состояния автомобильных дорог общего пользования местного значения за счет капитального ремонта и содержания на 2014-2018гг</a:t>
            </a:r>
            <a:r>
              <a:rPr lang="ru-RU" dirty="0" smtClean="0"/>
              <a:t>» (</a:t>
            </a:r>
            <a:r>
              <a:rPr lang="ru-RU" dirty="0"/>
              <a:t>от 01.04.2016 №</a:t>
            </a:r>
            <a:r>
              <a:rPr lang="ru-RU" dirty="0" smtClean="0"/>
              <a:t>184)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работе полиции за 2015 </a:t>
            </a:r>
            <a:r>
              <a:rPr lang="ru-RU" dirty="0" smtClean="0"/>
              <a:t>год (</a:t>
            </a:r>
            <a:r>
              <a:rPr lang="ru-RU" dirty="0"/>
              <a:t>от 01.04.2016 №</a:t>
            </a:r>
            <a:r>
              <a:rPr lang="ru-RU" dirty="0" smtClean="0"/>
              <a:t>185)</a:t>
            </a:r>
          </a:p>
          <a:p>
            <a:pPr algn="just"/>
            <a:r>
              <a:rPr lang="ru-RU" dirty="0"/>
              <a:t>- Информация о ходе выполнения муниципальной программы «Развитие жилищного строительства и объектов социальной сферы Шенкурского района на 2014-2017 гг</a:t>
            </a:r>
            <a:r>
              <a:rPr lang="ru-RU" dirty="0" smtClean="0"/>
              <a:t>.»</a:t>
            </a:r>
            <a:r>
              <a:rPr lang="ru-RU" dirty="0"/>
              <a:t> </a:t>
            </a:r>
            <a:r>
              <a:rPr lang="ru-RU" dirty="0" smtClean="0"/>
              <a:t>(от 27.05.2016 №201)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77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71" y="548680"/>
            <a:ext cx="849694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- Информация о ходе выполнения муниципальной программы «Развитие системы образования Шенкурского района  на 2014-2016гг» (</a:t>
            </a:r>
            <a:r>
              <a:rPr lang="ru-RU" dirty="0" smtClean="0"/>
              <a:t>от 26.08.2016 №208)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ходе выполнения муниципальной программы «Развитие физической культуры, спорта и повышения эффективности реализации молодежной политики в Шенкурском районе на 2014-2016гг» </a:t>
            </a:r>
            <a:r>
              <a:rPr lang="ru-RU" dirty="0" smtClean="0"/>
              <a:t>(</a:t>
            </a:r>
            <a:r>
              <a:rPr lang="ru-RU" dirty="0"/>
              <a:t>от </a:t>
            </a:r>
            <a:r>
              <a:rPr lang="ru-RU" dirty="0" smtClean="0"/>
              <a:t>26.08.2016 №209)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ходе выполнения муниципальной программы «Энергосбережение и повышение энергетической эффективности муниципального образования «Шенкурский муниципальный район» </a:t>
            </a:r>
            <a:r>
              <a:rPr lang="ru-RU" dirty="0" smtClean="0"/>
              <a:t>на </a:t>
            </a:r>
            <a:r>
              <a:rPr lang="ru-RU" dirty="0"/>
              <a:t>2014-2020гг</a:t>
            </a:r>
            <a:r>
              <a:rPr lang="ru-RU" dirty="0" smtClean="0"/>
              <a:t>» (от 28.10.2016 №214)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Информация </a:t>
            </a:r>
            <a:r>
              <a:rPr lang="ru-RU" dirty="0"/>
              <a:t>о деятельности территориального общественного самоуправления на территории МО «Шенкурский муниципальный район» </a:t>
            </a:r>
            <a:r>
              <a:rPr lang="ru-RU" dirty="0" smtClean="0"/>
              <a:t>(от 28.10.2016 №215)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 работе территориальной комиссии </a:t>
            </a:r>
            <a:r>
              <a:rPr lang="ru-RU" dirty="0" smtClean="0"/>
              <a:t>по </a:t>
            </a:r>
            <a:r>
              <a:rPr lang="ru-RU" dirty="0"/>
              <a:t>делам несовершеннолетних и защите их прав по </a:t>
            </a:r>
            <a:r>
              <a:rPr lang="ru-RU" dirty="0" smtClean="0"/>
              <a:t>профилактике подростковой </a:t>
            </a:r>
            <a:r>
              <a:rPr lang="ru-RU" dirty="0"/>
              <a:t>преступности в Шенкурском районе </a:t>
            </a:r>
            <a:r>
              <a:rPr lang="ru-RU" dirty="0" smtClean="0"/>
              <a:t>за </a:t>
            </a:r>
            <a:r>
              <a:rPr lang="ru-RU" dirty="0"/>
              <a:t>2015 год и 8 месяцев 2016 </a:t>
            </a:r>
            <a:r>
              <a:rPr lang="ru-RU" dirty="0" smtClean="0"/>
              <a:t>года (</a:t>
            </a:r>
            <a:r>
              <a:rPr lang="ru-RU" dirty="0"/>
              <a:t>от 28.10.2016 №</a:t>
            </a:r>
            <a:r>
              <a:rPr lang="ru-RU" dirty="0" smtClean="0"/>
              <a:t>216)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Информация об освоении средств субсидии на </a:t>
            </a:r>
            <a:r>
              <a:rPr lang="ru-RU" dirty="0" err="1"/>
              <a:t>софинансирование</a:t>
            </a:r>
            <a:r>
              <a:rPr lang="ru-RU" dirty="0"/>
              <a:t> дорожной деятельности в отношении автомобильных дорог общего пользования местного значения, капитального ремонта и ремонта дворовых территорий многоквартирных домов, проездов к дворовым территориям многоквартирных домов населённых </a:t>
            </a:r>
            <a:r>
              <a:rPr lang="ru-RU" dirty="0" smtClean="0"/>
              <a:t>пунктов (от 19.12.2016 №236)</a:t>
            </a:r>
          </a:p>
          <a:p>
            <a:pPr algn="just"/>
            <a:r>
              <a:rPr lang="ru-RU" dirty="0"/>
              <a:t>- Об утверждении кандидатур в основной и резервный состав участковых избирательных комиссий</a:t>
            </a:r>
            <a:r>
              <a:rPr lang="ru-RU" dirty="0" smtClean="0"/>
              <a:t>» (от 01.04.2016 №181)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7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82222"/>
              </p:ext>
            </p:extLst>
          </p:nvPr>
        </p:nvGraphicFramePr>
        <p:xfrm>
          <a:off x="642910" y="1714488"/>
          <a:ext cx="7786741" cy="402554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01404"/>
                <a:gridCol w="3183933"/>
                <a:gridCol w="2301404"/>
              </a:tblGrid>
              <a:tr h="9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/>
                        <a:t>Комиссия</a:t>
                      </a:r>
                      <a:endParaRPr lang="ru-RU" sz="2000" b="1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( количество членов комиссии)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Количество заседаний, количество депутатов,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/>
                        <a:t>присутствовавших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на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заседании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/>
                        <a:t>Количество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рассмотренных</a:t>
                      </a:r>
                      <a:r>
                        <a:rPr lang="en-US" sz="2000" b="1" dirty="0"/>
                        <a:t> </a:t>
                      </a:r>
                      <a:r>
                        <a:rPr lang="en-US" sz="2000" b="1" dirty="0" err="1"/>
                        <a:t>вопросов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  <a:tr h="733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По бюджету и экономике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/>
                        <a:t> ( </a:t>
                      </a:r>
                      <a:r>
                        <a:rPr lang="ru-RU" sz="2000" dirty="0" smtClean="0"/>
                        <a:t>9 </a:t>
                      </a:r>
                      <a:r>
                        <a:rPr lang="ru-RU" sz="2000" dirty="0"/>
                        <a:t>человек)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 заседание, явка (средний показатель)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6 человек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  <a:tr h="733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/>
                        <a:t>По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социальным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вопросам</a:t>
                      </a:r>
                      <a:endParaRPr lang="ru-RU" sz="20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 </a:t>
                      </a:r>
                      <a:r>
                        <a:rPr lang="en-US" sz="2000" dirty="0" smtClean="0"/>
                        <a:t>(</a:t>
                      </a:r>
                      <a:r>
                        <a:rPr lang="ru-RU" sz="2000" dirty="0" smtClean="0"/>
                        <a:t>6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/>
                        <a:t>человек</a:t>
                      </a:r>
                      <a:r>
                        <a:rPr lang="en-US" sz="2000" dirty="0"/>
                        <a:t>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 заседание, явка (средний показатель)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6 человек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  <a:tr h="9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Совместные заседания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5 заседаний, явка (средний показатель)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8 человек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44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17032" y="163876"/>
            <a:ext cx="85706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Участие депутатов в работе постоянных комиссий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</a:t>
            </a:r>
            <a:r>
              <a:rPr kumimoji="0" lang="ru-RU" sz="24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в 2016 году</a:t>
            </a:r>
            <a:endParaRPr kumimoji="0" lang="ru-RU" sz="2400" b="0" u="sng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7032" y="188640"/>
            <a:ext cx="9246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Координационный Совет представительных органов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муниципальных образований поселений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при Собрании депутатов МО «Шенкурский муниципальный район»</a:t>
            </a:r>
            <a:endParaRPr lang="ru-RU" sz="2400" b="1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95566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12 февраля 2016 года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Повестка дня</a:t>
            </a:r>
          </a:p>
          <a:p>
            <a:endParaRPr lang="ru-RU" dirty="0"/>
          </a:p>
          <a:p>
            <a:pPr algn="just"/>
            <a:r>
              <a:rPr lang="ru-RU" dirty="0" smtClean="0"/>
              <a:t>1. О внесении изменений в отдельные законодательные акты РФ в части противодействия</a:t>
            </a:r>
          </a:p>
          <a:p>
            <a:pPr algn="just"/>
            <a:r>
              <a:rPr lang="ru-RU" dirty="0" smtClean="0"/>
              <a:t>Коррупции.</a:t>
            </a:r>
          </a:p>
          <a:p>
            <a:pPr algn="r"/>
            <a:r>
              <a:rPr lang="ru-RU" sz="1600" i="1" dirty="0" smtClean="0"/>
              <a:t>(Докладчик – Будилова Е.О. – </a:t>
            </a:r>
          </a:p>
          <a:p>
            <a:pPr algn="r"/>
            <a:r>
              <a:rPr lang="ru-RU" sz="1600" i="1" dirty="0" smtClean="0"/>
              <a:t>старший помощник прокурора Шенкурского района)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2. Механизм предоставления депутатами представительных органов муниципальных образований Архангельской области сведений о доходах, расходах, об имуществе и обязательствах имущественного характера своих, их супруг (супругов) и их несовершеннолетних детей и проверке достоверности указанных сведений.</a:t>
            </a:r>
          </a:p>
          <a:p>
            <a:pPr algn="just"/>
            <a:r>
              <a:rPr lang="ru-RU" dirty="0" smtClean="0"/>
              <a:t>Ответственность депутатов представительных органов муниципальных образований.</a:t>
            </a:r>
          </a:p>
          <a:p>
            <a:pPr algn="just"/>
            <a:endParaRPr lang="ru-RU" dirty="0"/>
          </a:p>
          <a:p>
            <a:pPr algn="r"/>
            <a:r>
              <a:rPr lang="ru-RU" sz="1600" i="1" dirty="0"/>
              <a:t>(Докладчик – </a:t>
            </a:r>
            <a:r>
              <a:rPr lang="ru-RU" sz="1600" i="1" dirty="0" err="1" smtClean="0"/>
              <a:t>Заседателева</a:t>
            </a:r>
            <a:r>
              <a:rPr lang="ru-RU" sz="1600" i="1" dirty="0" smtClean="0"/>
              <a:t> А.С. </a:t>
            </a:r>
            <a:r>
              <a:rPr lang="ru-RU" sz="1600" i="1" dirty="0"/>
              <a:t>– </a:t>
            </a:r>
          </a:p>
          <a:p>
            <a:pPr algn="r"/>
            <a:r>
              <a:rPr lang="ru-RU" sz="1600" i="1" dirty="0" smtClean="0"/>
              <a:t>Председатель Собрания депутатов</a:t>
            </a:r>
          </a:p>
          <a:p>
            <a:pPr algn="r"/>
            <a:r>
              <a:rPr lang="ru-RU" sz="1600" i="1" dirty="0" smtClean="0"/>
              <a:t>МО «Шенкурский муниципальный район»)</a:t>
            </a:r>
            <a:endParaRPr lang="ru-RU" sz="1600" i="1" dirty="0"/>
          </a:p>
          <a:p>
            <a:pPr algn="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01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7032" y="188640"/>
            <a:ext cx="9246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Координационный Совет представительных органов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муниципальных образований поселений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при Собрании депутатов МО «Шенкурский муниципальный район»</a:t>
            </a:r>
            <a:endParaRPr lang="ru-RU" sz="2400" b="1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95566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b="1" dirty="0"/>
              <a:t>3</a:t>
            </a:r>
            <a:r>
              <a:rPr lang="ru-RU" b="1" dirty="0" smtClean="0"/>
              <a:t> ноября 2016 года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Повестка дня</a:t>
            </a:r>
          </a:p>
          <a:p>
            <a:endParaRPr lang="ru-RU" dirty="0"/>
          </a:p>
          <a:p>
            <a:pPr algn="just"/>
            <a:r>
              <a:rPr lang="ru-RU" dirty="0"/>
              <a:t>1. О координационном Совете представительных органов муниципальных образований поселений при Собрании депутатов МО «Шенкурский муниципальный район».</a:t>
            </a:r>
          </a:p>
          <a:p>
            <a:pPr algn="r"/>
            <a:endParaRPr lang="ru-RU" sz="1600" i="1" dirty="0" smtClean="0"/>
          </a:p>
          <a:p>
            <a:pPr algn="r"/>
            <a:r>
              <a:rPr lang="ru-RU" sz="1600" i="1" dirty="0" smtClean="0"/>
              <a:t>(</a:t>
            </a:r>
            <a:r>
              <a:rPr lang="ru-RU" sz="1600" i="1" dirty="0"/>
              <a:t>Докладчик - </a:t>
            </a:r>
            <a:r>
              <a:rPr lang="ru-RU" sz="1600" i="1" dirty="0" err="1"/>
              <a:t>Заседателева</a:t>
            </a:r>
            <a:r>
              <a:rPr lang="ru-RU" sz="1600" i="1" dirty="0"/>
              <a:t> А.С.-</a:t>
            </a:r>
            <a:endParaRPr lang="ru-RU" sz="1600" dirty="0"/>
          </a:p>
          <a:p>
            <a:pPr algn="r"/>
            <a:r>
              <a:rPr lang="ru-RU" sz="1600" i="1" dirty="0"/>
              <a:t>Председатель Собрания депутатов</a:t>
            </a:r>
            <a:endParaRPr lang="ru-RU" sz="1600" dirty="0"/>
          </a:p>
          <a:p>
            <a:pPr algn="r"/>
            <a:r>
              <a:rPr lang="ru-RU" sz="1600" i="1" dirty="0"/>
              <a:t>МО «Шенкурский муниципальный район»)</a:t>
            </a:r>
            <a:endParaRPr lang="ru-RU" sz="1600" dirty="0"/>
          </a:p>
          <a:p>
            <a:r>
              <a:rPr lang="ru-RU" i="1" dirty="0"/>
              <a:t> </a:t>
            </a:r>
            <a:endParaRPr lang="ru-RU" dirty="0"/>
          </a:p>
          <a:p>
            <a:pPr algn="just"/>
            <a:r>
              <a:rPr lang="ru-RU" dirty="0"/>
              <a:t>2. О порядке рассмотрения актов прокурорского реагирования представительным органом МО.</a:t>
            </a:r>
          </a:p>
          <a:p>
            <a:r>
              <a:rPr lang="ru-RU" dirty="0"/>
              <a:t> </a:t>
            </a:r>
          </a:p>
          <a:p>
            <a:pPr algn="r"/>
            <a:r>
              <a:rPr lang="ru-RU" sz="1600" i="1" dirty="0"/>
              <a:t>(Докладчик – Будилова Е.О.- </a:t>
            </a:r>
            <a:endParaRPr lang="ru-RU" sz="1600" dirty="0"/>
          </a:p>
          <a:p>
            <a:pPr algn="r"/>
            <a:r>
              <a:rPr lang="ru-RU" sz="1600" i="1" dirty="0"/>
              <a:t>Старший помощник прокурора </a:t>
            </a:r>
            <a:endParaRPr lang="ru-RU" sz="1600" dirty="0"/>
          </a:p>
          <a:p>
            <a:pPr algn="r"/>
            <a:r>
              <a:rPr lang="ru-RU" sz="1600" i="1" dirty="0"/>
              <a:t>Шенкурского района)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083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646" y="332656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3. Об организации взаимодействия органов местного самоуправления муниципального образования «Шенкурский муниципальный район» с органами местного самоуправления сельских поселений по управленческим, информационным, финансовым вопросам.</a:t>
            </a:r>
          </a:p>
          <a:p>
            <a:pPr algn="r"/>
            <a:endParaRPr lang="ru-RU" sz="1600" i="1" dirty="0" smtClean="0"/>
          </a:p>
          <a:p>
            <a:pPr algn="r"/>
            <a:r>
              <a:rPr lang="ru-RU" sz="1600" i="1" dirty="0" smtClean="0"/>
              <a:t>(</a:t>
            </a:r>
            <a:r>
              <a:rPr lang="ru-RU" sz="1600" i="1" dirty="0"/>
              <a:t>Докладчик – Капустина Г.В.- </a:t>
            </a:r>
            <a:endParaRPr lang="ru-RU" sz="1600" dirty="0"/>
          </a:p>
          <a:p>
            <a:pPr algn="r"/>
            <a:r>
              <a:rPr lang="ru-RU" sz="1600" i="1" dirty="0"/>
              <a:t>Заместитель главы</a:t>
            </a:r>
            <a:endParaRPr lang="ru-RU" sz="1600" dirty="0"/>
          </a:p>
          <a:p>
            <a:pPr algn="r"/>
            <a:r>
              <a:rPr lang="ru-RU" sz="1600" i="1" dirty="0"/>
              <a:t> МО «Шенкурский муниципальный район»)</a:t>
            </a:r>
            <a:endParaRPr lang="ru-RU" sz="1600" dirty="0"/>
          </a:p>
          <a:p>
            <a:r>
              <a:rPr lang="ru-RU" i="1" dirty="0"/>
              <a:t> </a:t>
            </a:r>
            <a:endParaRPr lang="ru-RU" dirty="0"/>
          </a:p>
          <a:p>
            <a:pPr algn="just"/>
            <a:r>
              <a:rPr lang="ru-RU" dirty="0"/>
              <a:t>4. О передаче полномочий по внешнему финансовому контролю и взаимодействии ревизионной комиссии с администрациями муниципальных образований.</a:t>
            </a:r>
          </a:p>
          <a:p>
            <a:r>
              <a:rPr lang="ru-RU" dirty="0"/>
              <a:t> </a:t>
            </a:r>
          </a:p>
          <a:p>
            <a:pPr algn="r"/>
            <a:r>
              <a:rPr lang="ru-RU" sz="1600" i="1" dirty="0"/>
              <a:t>(Докладчики:</a:t>
            </a:r>
            <a:endParaRPr lang="ru-RU" sz="1600" dirty="0"/>
          </a:p>
          <a:p>
            <a:pPr algn="r"/>
            <a:r>
              <a:rPr lang="ru-RU" sz="1600" i="1" dirty="0" err="1"/>
              <a:t>Лапичева</a:t>
            </a:r>
            <a:r>
              <a:rPr lang="ru-RU" sz="1600" i="1" dirty="0"/>
              <a:t> Н.Л. – председатель ревизионной комиссии</a:t>
            </a:r>
            <a:endParaRPr lang="ru-RU" sz="1600" dirty="0"/>
          </a:p>
          <a:p>
            <a:pPr algn="r"/>
            <a:r>
              <a:rPr lang="ru-RU" sz="1600" i="1" dirty="0"/>
              <a:t>МО «Шенкурский муниципальный район»;</a:t>
            </a:r>
            <a:endParaRPr lang="ru-RU" sz="1600" dirty="0"/>
          </a:p>
          <a:p>
            <a:pPr algn="r"/>
            <a:r>
              <a:rPr lang="ru-RU" sz="1600" i="1" dirty="0"/>
              <a:t>Попова Е.Н. – главный ревизор ревизионной комиссии </a:t>
            </a:r>
            <a:endParaRPr lang="ru-RU" sz="1600" dirty="0"/>
          </a:p>
          <a:p>
            <a:pPr algn="r"/>
            <a:r>
              <a:rPr lang="ru-RU" sz="1600" i="1" dirty="0"/>
              <a:t>МО «Шенкурский муниципальный район»)</a:t>
            </a:r>
            <a:endParaRPr lang="ru-RU" sz="1600" dirty="0"/>
          </a:p>
          <a:p>
            <a:pPr algn="r"/>
            <a:r>
              <a:rPr lang="ru-RU" sz="1600" dirty="0"/>
              <a:t> </a:t>
            </a:r>
          </a:p>
          <a:p>
            <a:pPr algn="just"/>
            <a:r>
              <a:rPr lang="ru-RU" dirty="0"/>
              <a:t>5. Практика организации и проведения учебы депутатов на примере представительного органа МО «</a:t>
            </a:r>
            <a:r>
              <a:rPr lang="ru-RU" dirty="0" err="1"/>
              <a:t>Шенкурское</a:t>
            </a:r>
            <a:r>
              <a:rPr lang="ru-RU" dirty="0"/>
              <a:t>».</a:t>
            </a:r>
          </a:p>
          <a:p>
            <a:r>
              <a:rPr lang="ru-RU" dirty="0"/>
              <a:t> </a:t>
            </a:r>
          </a:p>
          <a:p>
            <a:pPr algn="r"/>
            <a:r>
              <a:rPr lang="ru-RU" dirty="0"/>
              <a:t> </a:t>
            </a:r>
            <a:r>
              <a:rPr lang="ru-RU" sz="1600" i="1" dirty="0"/>
              <a:t>(Докладчик – </a:t>
            </a:r>
            <a:r>
              <a:rPr lang="ru-RU" sz="1600" i="1" dirty="0" err="1"/>
              <a:t>Питолина</a:t>
            </a:r>
            <a:r>
              <a:rPr lang="ru-RU" sz="1600" i="1" dirty="0"/>
              <a:t> И.В.- </a:t>
            </a:r>
            <a:endParaRPr lang="ru-RU" sz="1600" dirty="0"/>
          </a:p>
          <a:p>
            <a:pPr algn="r"/>
            <a:r>
              <a:rPr lang="ru-RU" sz="1600" i="1" dirty="0"/>
              <a:t>председатель муниципального Совета – </a:t>
            </a:r>
            <a:endParaRPr lang="ru-RU" sz="1600" dirty="0"/>
          </a:p>
          <a:p>
            <a:pPr algn="r"/>
            <a:r>
              <a:rPr lang="ru-RU" sz="1600" i="1" dirty="0"/>
              <a:t>руководитель Шенкурского городского поселения)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507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solidFill>
                  <a:schemeClr val="accent4"/>
                </a:solidFill>
              </a:rPr>
              <a:t>В 2016 году  организовано и проведено: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579296" cy="4525963"/>
          </a:xfrm>
        </p:spPr>
        <p:txBody>
          <a:bodyPr/>
          <a:lstStyle/>
          <a:p>
            <a:r>
              <a:rPr lang="ru-RU" dirty="0" smtClean="0"/>
              <a:t>8 </a:t>
            </a:r>
            <a:r>
              <a:rPr lang="ru-RU" dirty="0"/>
              <a:t>сессий (6 очередных и 2 внеочередных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 </a:t>
            </a:r>
            <a:r>
              <a:rPr lang="ru-RU" dirty="0"/>
              <a:t>сессиях рассмотрено 78 </a:t>
            </a:r>
            <a:r>
              <a:rPr lang="ru-RU" dirty="0" smtClean="0"/>
              <a:t>вопросов</a:t>
            </a:r>
          </a:p>
          <a:p>
            <a:r>
              <a:rPr lang="ru-RU" dirty="0" smtClean="0"/>
              <a:t>Комиссий по бюджету и экономике – 1</a:t>
            </a:r>
          </a:p>
          <a:p>
            <a:r>
              <a:rPr lang="ru-RU" dirty="0" smtClean="0"/>
              <a:t>Комиссий по социальным вопросам и МСУ – 2</a:t>
            </a:r>
          </a:p>
          <a:p>
            <a:r>
              <a:rPr lang="ru-RU" dirty="0" smtClean="0"/>
              <a:t>Совместных комиссий – 5</a:t>
            </a:r>
          </a:p>
          <a:p>
            <a:r>
              <a:rPr lang="ru-RU" dirty="0" smtClean="0"/>
              <a:t>Координационных Советов - 3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71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7032" y="188640"/>
            <a:ext cx="9246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Координационный Совет представительных органов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муниципальных образований поселений </a:t>
            </a:r>
          </a:p>
          <a:p>
            <a:pPr algn="ctr"/>
            <a:r>
              <a:rPr lang="ru-RU" sz="2400" b="1" dirty="0" smtClean="0">
                <a:solidFill>
                  <a:schemeClr val="accent4"/>
                </a:solidFill>
              </a:rPr>
              <a:t>при Собрании депутатов МО «Шенкурский муниципальный район»</a:t>
            </a:r>
            <a:endParaRPr lang="ru-RU" sz="2400" b="1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9556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5 декабря 2016 года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Повестка дня</a:t>
            </a:r>
          </a:p>
          <a:p>
            <a:endParaRPr lang="ru-RU" dirty="0"/>
          </a:p>
          <a:p>
            <a:r>
              <a:rPr lang="ru-RU" dirty="0"/>
              <a:t>1. Порядок формирования бюджета муниципального образования.</a:t>
            </a:r>
          </a:p>
          <a:p>
            <a:pPr algn="r"/>
            <a:endParaRPr lang="ru-RU" sz="1600" i="1" dirty="0" smtClean="0"/>
          </a:p>
          <a:p>
            <a:pPr algn="r"/>
            <a:r>
              <a:rPr lang="ru-RU" sz="1600" i="1" dirty="0" smtClean="0"/>
              <a:t>(</a:t>
            </a:r>
            <a:r>
              <a:rPr lang="ru-RU" sz="1600" i="1" dirty="0"/>
              <a:t>Докладчик - Лукошков С.Н.-</a:t>
            </a:r>
            <a:endParaRPr lang="ru-RU" sz="1600" dirty="0"/>
          </a:p>
          <a:p>
            <a:pPr algn="r"/>
            <a:r>
              <a:rPr lang="ru-RU" sz="1600" i="1" dirty="0"/>
              <a:t>                                             Председатель комитета по финансам и экономике</a:t>
            </a:r>
            <a:endParaRPr lang="ru-RU" sz="1600" dirty="0"/>
          </a:p>
          <a:p>
            <a:pPr algn="r"/>
            <a:r>
              <a:rPr lang="ru-RU" sz="1600" i="1" dirty="0"/>
              <a:t>                            администрации  МО «Шенкурский муниципальный район»)</a:t>
            </a:r>
            <a:endParaRPr lang="ru-RU" sz="1600" dirty="0"/>
          </a:p>
          <a:p>
            <a:pPr algn="r"/>
            <a:r>
              <a:rPr lang="ru-RU" sz="1600" i="1" dirty="0"/>
              <a:t> </a:t>
            </a:r>
            <a:endParaRPr lang="ru-RU" sz="1600" dirty="0"/>
          </a:p>
          <a:p>
            <a:r>
              <a:rPr lang="ru-RU" dirty="0"/>
              <a:t>2. Анализ налоговых поступлений в бюджеты поселений.</a:t>
            </a:r>
          </a:p>
          <a:p>
            <a:r>
              <a:rPr lang="ru-RU" dirty="0"/>
              <a:t> </a:t>
            </a:r>
          </a:p>
          <a:p>
            <a:pPr algn="r"/>
            <a:r>
              <a:rPr lang="ru-RU" sz="1600" i="1" dirty="0"/>
              <a:t>(Докладчик – Попова Е.Н. –</a:t>
            </a:r>
            <a:endParaRPr lang="ru-RU" sz="1600" dirty="0"/>
          </a:p>
          <a:p>
            <a:pPr algn="r"/>
            <a:r>
              <a:rPr lang="ru-RU" sz="1600" i="1" dirty="0"/>
              <a:t>главный ревизор ревизионной комиссии </a:t>
            </a:r>
            <a:endParaRPr lang="ru-RU" sz="1600" dirty="0"/>
          </a:p>
          <a:p>
            <a:pPr algn="r"/>
            <a:r>
              <a:rPr lang="ru-RU" sz="1600" i="1" dirty="0"/>
              <a:t>МО «Шенкурский муниципальный район»)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840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646" y="836712"/>
            <a:ext cx="914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3. Мероприятия, направленные на увеличение доходной части бюджетов муниципальных образований по налоговым и неналоговым платежам.</a:t>
            </a:r>
          </a:p>
          <a:p>
            <a:pPr algn="r"/>
            <a:r>
              <a:rPr lang="ru-RU" sz="1600" i="1" dirty="0"/>
              <a:t>(Докладчик – </a:t>
            </a:r>
            <a:r>
              <a:rPr lang="ru-RU" sz="1600" i="1" dirty="0" err="1"/>
              <a:t>Жигульская</a:t>
            </a:r>
            <a:r>
              <a:rPr lang="ru-RU" sz="1600" i="1" dirty="0"/>
              <a:t> О.А.- </a:t>
            </a:r>
            <a:endParaRPr lang="ru-RU" sz="1600" dirty="0"/>
          </a:p>
          <a:p>
            <a:pPr algn="r"/>
            <a:r>
              <a:rPr lang="ru-RU" sz="1600" i="1" dirty="0"/>
              <a:t>Председатель комитета по управлению имуществом</a:t>
            </a:r>
            <a:endParaRPr lang="ru-RU" sz="1600" dirty="0"/>
          </a:p>
          <a:p>
            <a:pPr algn="r"/>
            <a:r>
              <a:rPr lang="ru-RU" sz="1600" i="1" dirty="0"/>
              <a:t> администрации МО «Шенкурский муниципальный район»)</a:t>
            </a:r>
            <a:endParaRPr lang="ru-RU" sz="1600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4. Особенности формирования бюджета на 2017 год.</a:t>
            </a:r>
          </a:p>
          <a:p>
            <a:r>
              <a:rPr lang="ru-RU" dirty="0"/>
              <a:t> </a:t>
            </a:r>
          </a:p>
          <a:p>
            <a:pPr algn="r"/>
            <a:r>
              <a:rPr lang="ru-RU" sz="1600" i="1" dirty="0"/>
              <a:t>(Докладчик - Лукошков С.Н.-</a:t>
            </a:r>
            <a:endParaRPr lang="ru-RU" sz="1600" dirty="0"/>
          </a:p>
          <a:p>
            <a:pPr algn="r"/>
            <a:r>
              <a:rPr lang="ru-RU" sz="1600" i="1" dirty="0"/>
              <a:t>                                             Председатель комитета по финансам и экономике</a:t>
            </a:r>
            <a:endParaRPr lang="ru-RU" sz="1600" dirty="0"/>
          </a:p>
          <a:p>
            <a:pPr algn="r"/>
            <a:r>
              <a:rPr lang="ru-RU" sz="1600" i="1" dirty="0"/>
              <a:t>                            администрации  МО «Шенкурский муниципальный район»)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911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accent4"/>
                </a:solidFill>
              </a:rPr>
              <a:t>    </a:t>
            </a:r>
            <a:r>
              <a:rPr lang="ru-RU" sz="2400" b="1" u="sng" dirty="0" smtClean="0">
                <a:solidFill>
                  <a:schemeClr val="accent4"/>
                </a:solidFill>
              </a:rPr>
              <a:t>Явка депутатов на сессии Собрания депутатов</a:t>
            </a:r>
            <a:r>
              <a:rPr lang="en-US" sz="2400" b="1" u="sng" dirty="0" smtClean="0">
                <a:solidFill>
                  <a:schemeClr val="accent4"/>
                </a:solidFill>
              </a:rPr>
              <a:t/>
            </a:r>
            <a:br>
              <a:rPr lang="en-US" sz="2400" b="1" u="sng" dirty="0" smtClean="0">
                <a:solidFill>
                  <a:schemeClr val="accent4"/>
                </a:solidFill>
              </a:rPr>
            </a:br>
            <a:r>
              <a:rPr lang="ru-RU" sz="2400" b="1" u="sng" dirty="0" smtClean="0">
                <a:solidFill>
                  <a:schemeClr val="accent4"/>
                </a:solidFill>
              </a:rPr>
              <a:t> 5 созыва в 2016 г</a:t>
            </a:r>
            <a:r>
              <a:rPr lang="ru-RU" sz="2400" dirty="0" smtClean="0">
                <a:solidFill>
                  <a:schemeClr val="accent4"/>
                </a:solidFill>
              </a:rPr>
              <a:t/>
            </a:r>
            <a:br>
              <a:rPr lang="ru-RU" sz="2400" dirty="0" smtClean="0">
                <a:solidFill>
                  <a:schemeClr val="accent4"/>
                </a:solidFill>
              </a:rPr>
            </a:br>
            <a:r>
              <a:rPr lang="ru-RU" sz="2400" dirty="0" smtClean="0">
                <a:solidFill>
                  <a:schemeClr val="accent4"/>
                </a:solidFill>
              </a:rPr>
              <a:t>       Всего депутатов в Собрании 17 человек</a:t>
            </a:r>
            <a:endParaRPr lang="ru-RU" sz="2400" dirty="0">
              <a:solidFill>
                <a:schemeClr val="accent4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07105"/>
              </p:ext>
            </p:extLst>
          </p:nvPr>
        </p:nvGraphicFramePr>
        <p:xfrm>
          <a:off x="714348" y="1785926"/>
          <a:ext cx="7715304" cy="47320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857652"/>
                <a:gridCol w="3857652"/>
              </a:tblGrid>
              <a:tr h="788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Количество депутатов, чел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№ сессии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20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13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25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14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26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394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/>
                        <a:t>27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  <a:tr h="788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/>
                        <a:t>14 </a:t>
                      </a:r>
                      <a:r>
                        <a:rPr lang="ru-RU" sz="2400" b="1" dirty="0"/>
                        <a:t>чел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/>
                        <a:t>Средний показатель за год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447525"/>
              </p:ext>
            </p:extLst>
          </p:nvPr>
        </p:nvGraphicFramePr>
        <p:xfrm>
          <a:off x="539552" y="1412776"/>
          <a:ext cx="8208912" cy="3962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47362"/>
                <a:gridCol w="1701109"/>
                <a:gridCol w="2016224"/>
                <a:gridCol w="1944217"/>
              </a:tblGrid>
              <a:tr h="9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Субъекты правотворческой инициативы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Принятых решений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2014г.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Принятых решений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2015г.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Принятых решений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/>
                        <a:t>2016г.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  <a:tr h="733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Глава МО «Шенкурский муниципальный район»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72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54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48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  <a:tr h="733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Депутаты Собрания депутатов МО «Шенкурский муниципальный район»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17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32" marR="671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34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71472" y="214290"/>
            <a:ext cx="762599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Сводная таблица по количеству рассмотренных вопросов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на сессиях Собрания депутатов </a:t>
            </a:r>
            <a:r>
              <a:rPr lang="ru-RU" sz="2000" b="1" u="sng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</a:rPr>
              <a:t>5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созыва в 2016</a:t>
            </a:r>
            <a:r>
              <a:rPr kumimoji="0" lang="ru-RU" sz="2000" b="1" u="sng" strike="noStrike" cap="none" normalizeH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г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47956"/>
              </p:ext>
            </p:extLst>
          </p:nvPr>
        </p:nvGraphicFramePr>
        <p:xfrm>
          <a:off x="285720" y="982133"/>
          <a:ext cx="8501122" cy="535175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250561"/>
                <a:gridCol w="4250561"/>
              </a:tblGrid>
              <a:tr h="239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Краткое наименование вопроса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Количество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546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Бюджет (принятие и внесение изменений, отчет об исполнении)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Вопросы, касающиеся ревизионной комиссии МО «Шенкурский </a:t>
                      </a:r>
                      <a:r>
                        <a:rPr lang="ru-RU" sz="1600" dirty="0" err="1" smtClean="0"/>
                        <a:t>мун</a:t>
                      </a:r>
                      <a:r>
                        <a:rPr lang="ru-RU" sz="1600" dirty="0" smtClean="0"/>
                        <a:t> р-н»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Вопросы, касающиеся управления и распоряжения имуществом, земельными участками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479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Вопросы, касающиеся деятельности администрации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718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/>
                        <a:t>Вопросы, касающиеся передачи полномочий по 131 ФЗ (одобрение соглашений)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2929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/>
                        <a:t>Изменения в Устав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813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smtClean="0"/>
                        <a:t>Отчеты </a:t>
                      </a:r>
                      <a:r>
                        <a:rPr lang="ru-RU" sz="1600" dirty="0" smtClean="0"/>
                        <a:t>(глава администрации, председатель Собрания, ревизионная комиссия)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39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Информации, обращения, прочее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  <a:tr h="443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Вопросы, касающиеся деятельности Собрания депутатов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04" marR="6220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71472" y="214290"/>
            <a:ext cx="7758021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Вопросы, рассмотренные на сессиях Собрания депутатов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</a:rPr>
              <a:t>                                       </a:t>
            </a:r>
            <a:r>
              <a:rPr lang="ru-RU" sz="2000" b="1" u="sng" dirty="0">
                <a:solidFill>
                  <a:schemeClr val="accent4"/>
                </a:solidFill>
                <a:latin typeface="Arial" pitchFamily="34" charset="0"/>
                <a:ea typeface="Times New Roman" pitchFamily="18" charset="0"/>
              </a:rPr>
              <a:t>5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созыва в 2016</a:t>
            </a:r>
            <a:r>
              <a:rPr kumimoji="0" lang="ru-RU" sz="2000" b="1" u="sng" strike="noStrike" cap="none" normalizeH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imes New Roman" pitchFamily="18" charset="0"/>
              </a:rPr>
              <a:t>г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" y="980728"/>
            <a:ext cx="849694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Бюджет (принятие и внесение изменений, отчет об исполнении)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Решения </a:t>
            </a:r>
            <a:r>
              <a:rPr lang="ru-RU" dirty="0"/>
              <a:t>о внесении  изменений  и  дополнений  в решение сессии  Собрания депутатов МО «Шенкурский муниципальный район» от 18 декабря 2015 года № 149 «О бюджете муниципального образования «Шенкурский муниципальный район» на 2016 год</a:t>
            </a:r>
            <a:r>
              <a:rPr lang="ru-RU" dirty="0" smtClean="0"/>
              <a:t>» (от 01.04.2016 </a:t>
            </a:r>
            <a:r>
              <a:rPr lang="ru-RU" dirty="0"/>
              <a:t>№174; </a:t>
            </a:r>
            <a:r>
              <a:rPr lang="ru-RU" dirty="0" smtClean="0"/>
              <a:t>от 27.05.2016 </a:t>
            </a:r>
            <a:r>
              <a:rPr lang="ru-RU" dirty="0"/>
              <a:t>№187; </a:t>
            </a:r>
            <a:r>
              <a:rPr lang="ru-RU" dirty="0" smtClean="0"/>
              <a:t>от 26.08.2016 №203; от 28.10.2016 №210; от 19.12.2016 №219)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и дополнений в решение Собрания депутатов муниципального образования «Шенкурский муниципальный район» от 12 сентября 2008 г. № 189 «Об утверждении положения о бюджетном процессе в муниципальном образовании «Шенкурский муниципальный район</a:t>
            </a:r>
            <a:r>
              <a:rPr lang="ru-RU" dirty="0" smtClean="0"/>
              <a:t>» (от 26.08.2016 № 202)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</a:t>
            </a:r>
            <a:r>
              <a:rPr lang="ru-RU" dirty="0"/>
              <a:t>о</a:t>
            </a:r>
            <a:r>
              <a:rPr lang="ru-RU" dirty="0" smtClean="0"/>
              <a:t>б  </a:t>
            </a:r>
            <a:r>
              <a:rPr lang="ru-RU" dirty="0"/>
              <a:t>исполнении </a:t>
            </a:r>
            <a:r>
              <a:rPr lang="ru-RU" dirty="0" smtClean="0"/>
              <a:t>бюджета муниципального </a:t>
            </a:r>
            <a:r>
              <a:rPr lang="ru-RU" dirty="0"/>
              <a:t>образования «Шенкурский муниципальный район» </a:t>
            </a:r>
            <a:r>
              <a:rPr lang="ru-RU" dirty="0" smtClean="0"/>
              <a:t>за </a:t>
            </a:r>
            <a:r>
              <a:rPr lang="ru-RU" dirty="0"/>
              <a:t>2015 </a:t>
            </a:r>
            <a:r>
              <a:rPr lang="ru-RU" dirty="0" smtClean="0"/>
              <a:t>год (от 27.05.2016 №186)</a:t>
            </a:r>
          </a:p>
          <a:p>
            <a:pPr algn="just"/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бюджете муниципального </a:t>
            </a:r>
            <a:r>
              <a:rPr lang="ru-RU" dirty="0" smtClean="0"/>
              <a:t>образования «Шенкурский </a:t>
            </a:r>
            <a:r>
              <a:rPr lang="ru-RU" dirty="0"/>
              <a:t>муниципальный район» на 2017 </a:t>
            </a:r>
            <a:r>
              <a:rPr lang="ru-RU" dirty="0" smtClean="0"/>
              <a:t>год (от 19.12.2016 №218)</a:t>
            </a:r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4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471" y="260648"/>
            <a:ext cx="849694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Вопросы, касающиеся ревизионной комиссии МО «Шенкурский муниципальный район»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о досрочном освобождении  от занимаемой должности председателя  Ревизионной комиссии муниципального образования «Шенкурский муниципальный район» (от 15.02.2016 №162)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о внесении изменений и дополнений в Положение  «О ревизионной комиссии муниципального образования  «Шенкурский муниципальный район» Архангельской области» (от 27.05.2016 №193</a:t>
            </a:r>
            <a:r>
              <a:rPr lang="ru-RU" dirty="0" smtClean="0"/>
              <a:t>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 </a:t>
            </a:r>
            <a:r>
              <a:rPr lang="ru-RU" dirty="0"/>
              <a:t>назначении на </a:t>
            </a:r>
            <a:r>
              <a:rPr lang="ru-RU" dirty="0" smtClean="0"/>
              <a:t>должность председателя </a:t>
            </a:r>
            <a:r>
              <a:rPr lang="ru-RU" dirty="0"/>
              <a:t>ревизионной </a:t>
            </a:r>
            <a:r>
              <a:rPr lang="ru-RU" dirty="0" smtClean="0"/>
              <a:t>комиссии МО </a:t>
            </a:r>
            <a:r>
              <a:rPr lang="ru-RU" dirty="0"/>
              <a:t>«Шенкурский муниципальный район» </a:t>
            </a:r>
            <a:r>
              <a:rPr lang="ru-RU" dirty="0" smtClean="0"/>
              <a:t>Архангельской области (от 27.05.2016 №199)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принятии полномочий по </a:t>
            </a:r>
            <a:r>
              <a:rPr lang="ru-RU" dirty="0" smtClean="0"/>
              <a:t>осуществлению внешнего </a:t>
            </a:r>
            <a:r>
              <a:rPr lang="ru-RU" dirty="0"/>
              <a:t>муниципального финансового контроля (от </a:t>
            </a:r>
            <a:r>
              <a:rPr lang="ru-RU" dirty="0" smtClean="0"/>
              <a:t>19.12.2016 №225)</a:t>
            </a:r>
            <a:endParaRPr lang="ru-RU" dirty="0"/>
          </a:p>
          <a:p>
            <a:pPr algn="just"/>
            <a:endParaRPr lang="ru-RU" dirty="0" smtClean="0"/>
          </a:p>
          <a:p>
            <a:pPr algn="ctr"/>
            <a:r>
              <a:rPr lang="ru-RU" sz="2000" b="1" u="sng" dirty="0"/>
              <a:t>Вопросы, касающиеся управления и распоряжения имуществом, земельными участками</a:t>
            </a:r>
            <a:endParaRPr lang="ru-RU" sz="2000" b="1" u="sng" dirty="0" smtClean="0"/>
          </a:p>
          <a:p>
            <a:pPr algn="just"/>
            <a:r>
              <a:rPr lang="ru-RU" dirty="0" smtClean="0"/>
              <a:t>- Решения об утверждении/согласовании </a:t>
            </a:r>
            <a:r>
              <a:rPr lang="ru-RU" dirty="0"/>
              <a:t>перечня объектов муниципальной </a:t>
            </a:r>
            <a:r>
              <a:rPr lang="ru-RU" dirty="0" smtClean="0"/>
              <a:t>собственности МО-поселения передаваемых/предназначенных к передаче в муниципальную </a:t>
            </a:r>
            <a:r>
              <a:rPr lang="ru-RU" dirty="0"/>
              <a:t>собственность  </a:t>
            </a:r>
            <a:r>
              <a:rPr lang="ru-RU" dirty="0" smtClean="0"/>
              <a:t>МО-поселения (от 15.02.2016 №165; </a:t>
            </a:r>
            <a:r>
              <a:rPr lang="ru-RU" dirty="0"/>
              <a:t>от 15.02.2016 №</a:t>
            </a:r>
            <a:r>
              <a:rPr lang="ru-RU" dirty="0" smtClean="0"/>
              <a:t>166; </a:t>
            </a:r>
            <a:r>
              <a:rPr lang="ru-RU" dirty="0"/>
              <a:t>от 15.02.2016 №</a:t>
            </a:r>
            <a:r>
              <a:rPr lang="ru-RU" dirty="0" smtClean="0"/>
              <a:t>167; </a:t>
            </a:r>
            <a:r>
              <a:rPr lang="ru-RU" dirty="0"/>
              <a:t>от 15.02.2016 №</a:t>
            </a:r>
            <a:r>
              <a:rPr lang="ru-RU" dirty="0" smtClean="0"/>
              <a:t>168; </a:t>
            </a:r>
            <a:r>
              <a:rPr lang="ru-RU" dirty="0"/>
              <a:t>от 15.02.2016 №</a:t>
            </a:r>
            <a:r>
              <a:rPr lang="ru-RU" dirty="0" smtClean="0"/>
              <a:t>169; от 01.04.2016 №176; </a:t>
            </a:r>
            <a:r>
              <a:rPr lang="ru-RU" dirty="0"/>
              <a:t>от 01.04.2016 №</a:t>
            </a:r>
            <a:r>
              <a:rPr lang="ru-RU" dirty="0" smtClean="0"/>
              <a:t>178; от 27.05.2016 №189; </a:t>
            </a:r>
            <a:r>
              <a:rPr lang="ru-RU" dirty="0"/>
              <a:t>от 27.05.2016 №</a:t>
            </a:r>
            <a:r>
              <a:rPr lang="ru-RU" dirty="0" smtClean="0"/>
              <a:t>190; </a:t>
            </a:r>
            <a:r>
              <a:rPr lang="ru-RU" dirty="0"/>
              <a:t>от 27.05.2016 №</a:t>
            </a:r>
            <a:r>
              <a:rPr lang="ru-RU" dirty="0" smtClean="0"/>
              <a:t>191; от 26.08.2016 №204; от 28.10.2016 №212; от 19.12.2016 №224)</a:t>
            </a:r>
          </a:p>
        </p:txBody>
      </p:sp>
    </p:spTree>
    <p:extLst>
      <p:ext uri="{BB962C8B-B14F-4D97-AF65-F5344CB8AC3E}">
        <p14:creationId xmlns:p14="http://schemas.microsoft.com/office/powerpoint/2010/main" val="28577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" y="332656"/>
            <a:ext cx="8496944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- </a:t>
            </a:r>
            <a:r>
              <a:rPr lang="ru-RU" dirty="0" smtClean="0"/>
              <a:t>Решения </a:t>
            </a:r>
            <a:r>
              <a:rPr lang="ru-RU" dirty="0"/>
              <a:t>об утверждении генерального плана и правил землепользования и застройки МО-поселений (от 27.05.2016 №</a:t>
            </a:r>
            <a:r>
              <a:rPr lang="ru-RU" dirty="0" smtClean="0"/>
              <a:t>194; от 26.08.2016 №205)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</a:t>
            </a:r>
            <a:r>
              <a:rPr lang="ru-RU" dirty="0" smtClean="0"/>
              <a:t>Решения </a:t>
            </a:r>
            <a:r>
              <a:rPr lang="ru-RU" dirty="0"/>
              <a:t>о внесении дополнений в прогнозный план приватизации муниципального имущества муниципального образования «Шенкурский муниципальный район» на 2016 год (от 15.02.2016 №</a:t>
            </a:r>
            <a:r>
              <a:rPr lang="ru-RU" dirty="0" smtClean="0"/>
              <a:t>164; от 19.12.2016 №222)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об </a:t>
            </a:r>
            <a:r>
              <a:rPr lang="ru-RU" dirty="0"/>
              <a:t>утверждении Положения о порядке и условиях приватизации муниципального имущества МО «Шенкурский муниципальный район</a:t>
            </a:r>
            <a:r>
              <a:rPr lang="ru-RU" dirty="0" smtClean="0"/>
              <a:t>» (от 19.12.2016 №221)</a:t>
            </a:r>
            <a:endParaRPr lang="ru-RU" dirty="0"/>
          </a:p>
          <a:p>
            <a:pPr algn="just"/>
            <a:r>
              <a:rPr lang="ru-RU" dirty="0"/>
              <a:t>- Решение </a:t>
            </a:r>
            <a:r>
              <a:rPr lang="ru-RU" dirty="0" smtClean="0"/>
              <a:t>об </a:t>
            </a:r>
            <a:r>
              <a:rPr lang="ru-RU" dirty="0"/>
              <a:t>утверждении прогнозного плана приватизации </a:t>
            </a:r>
            <a:r>
              <a:rPr lang="ru-RU" dirty="0" smtClean="0"/>
              <a:t>муниципального имущества </a:t>
            </a:r>
            <a:r>
              <a:rPr lang="ru-RU" dirty="0"/>
              <a:t>муниципального </a:t>
            </a:r>
            <a:r>
              <a:rPr lang="ru-RU" dirty="0" smtClean="0"/>
              <a:t>образования «Шенкурский </a:t>
            </a:r>
            <a:r>
              <a:rPr lang="ru-RU" dirty="0"/>
              <a:t>муниципальный район» на 2017 </a:t>
            </a:r>
            <a:r>
              <a:rPr lang="ru-RU" dirty="0" smtClean="0"/>
              <a:t>год (от 19.12.2016 №223)</a:t>
            </a:r>
            <a:endParaRPr lang="ru-RU" dirty="0"/>
          </a:p>
          <a:p>
            <a:endParaRPr lang="ru-RU" dirty="0" smtClean="0"/>
          </a:p>
          <a:p>
            <a:pPr algn="ctr"/>
            <a:r>
              <a:rPr lang="ru-RU" sz="2000" b="1" u="sng" dirty="0"/>
              <a:t>Вопросы, касающиеся деятельности администрации 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изменения в решение Собрания депутатов муниципального образования «Шенкурский муниципальный район» от 18.12.2015 №</a:t>
            </a:r>
            <a:r>
              <a:rPr lang="ru-RU" dirty="0" smtClean="0"/>
              <a:t>152 «О </a:t>
            </a:r>
            <a:r>
              <a:rPr lang="ru-RU" dirty="0"/>
              <a:t>назначении конкурса по отбору кандидатур на должность главы муниципального образования «Шенкурский муниципальный район</a:t>
            </a:r>
            <a:r>
              <a:rPr lang="ru-RU" dirty="0" smtClean="0"/>
              <a:t>» (от 15.02.2016 №163)</a:t>
            </a:r>
            <a:endParaRPr lang="ru-RU" dirty="0"/>
          </a:p>
          <a:p>
            <a:pPr algn="just"/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в решение Собрания депутатов  МО «Шенкурский муниципальный район» от 03.06.2009 № 12 «О гарантиях лиц, занимавших должности муниципальной службы в МО «Шенкурский </a:t>
            </a:r>
            <a:r>
              <a:rPr lang="ru-RU" dirty="0" smtClean="0"/>
              <a:t>муниципальный </a:t>
            </a:r>
            <a:r>
              <a:rPr lang="ru-RU" dirty="0"/>
              <a:t>район</a:t>
            </a:r>
            <a:r>
              <a:rPr lang="ru-RU" dirty="0" smtClean="0"/>
              <a:t>» (15.02.2016 №170)</a:t>
            </a:r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42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179" y="476672"/>
            <a:ext cx="8496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- Решение </a:t>
            </a:r>
            <a:r>
              <a:rPr lang="ru-RU" dirty="0" smtClean="0"/>
              <a:t>о </a:t>
            </a:r>
            <a:r>
              <a:rPr lang="ru-RU" dirty="0"/>
              <a:t>внесении изменений в решение Собрания депутатов МО «Шенкурский муниципальный район» от 17.03.2006 № </a:t>
            </a:r>
            <a:r>
              <a:rPr lang="ru-RU" dirty="0" smtClean="0"/>
              <a:t>27 «Об </a:t>
            </a:r>
            <a:r>
              <a:rPr lang="ru-RU" dirty="0"/>
              <a:t>организации и проведении публичных слушаний </a:t>
            </a:r>
            <a:r>
              <a:rPr lang="ru-RU" dirty="0" smtClean="0"/>
              <a:t>на </a:t>
            </a:r>
            <a:r>
              <a:rPr lang="ru-RU" dirty="0"/>
              <a:t>территории МО «Шенкурский муниципальный район</a:t>
            </a:r>
            <a:r>
              <a:rPr lang="ru-RU" dirty="0" smtClean="0"/>
              <a:t>» (от 15.02.2016 №171)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об </a:t>
            </a:r>
            <a:r>
              <a:rPr lang="ru-RU" dirty="0"/>
              <a:t>избрании главы </a:t>
            </a:r>
            <a:r>
              <a:rPr lang="ru-RU" dirty="0" smtClean="0"/>
              <a:t>муниципального </a:t>
            </a:r>
            <a:r>
              <a:rPr lang="ru-RU" dirty="0"/>
              <a:t>образования «Шенкурский муниципальный район</a:t>
            </a:r>
            <a:r>
              <a:rPr lang="ru-RU" dirty="0" smtClean="0"/>
              <a:t>» (от 04.03.2016 №172)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ru-RU" dirty="0" smtClean="0"/>
              <a:t>- Решение об </a:t>
            </a:r>
            <a:r>
              <a:rPr lang="ru-RU" dirty="0"/>
              <a:t>утверждении  положения о комитете по финансам и экономике </a:t>
            </a:r>
            <a:r>
              <a:rPr lang="ru-RU" dirty="0" smtClean="0"/>
              <a:t>администрации </a:t>
            </a:r>
            <a:r>
              <a:rPr lang="ru-RU" dirty="0"/>
              <a:t>муниципального образования «Шенкурский муниципальный район» Архангельской </a:t>
            </a:r>
            <a:r>
              <a:rPr lang="ru-RU" dirty="0" smtClean="0"/>
              <a:t>области (от 01.04.2016 №175)</a:t>
            </a:r>
          </a:p>
          <a:p>
            <a:pPr algn="just"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Решение </a:t>
            </a:r>
            <a:r>
              <a:rPr lang="ru-RU" dirty="0" smtClean="0"/>
              <a:t>об </a:t>
            </a:r>
            <a:r>
              <a:rPr lang="ru-RU" dirty="0"/>
              <a:t>утверждении описания и </a:t>
            </a:r>
            <a:r>
              <a:rPr lang="ru-RU" dirty="0" smtClean="0"/>
              <a:t>образца удостоверения Главы муниципального образования «Шенкурский муниципальный район» (от 27.05.2016 №197)</a:t>
            </a:r>
          </a:p>
          <a:p>
            <a:pPr algn="just"/>
            <a:r>
              <a:rPr lang="ru-RU" dirty="0" smtClean="0"/>
              <a:t>- Решения о  внесении  изменений и дополнений  в решение Собрания депутатов МО «Шенкурский муниципальный район» от 21 февраля 2014 года № 21 «Об утверждении перечней должностных лиц органов местного самоуправления муниципального образования «Шенкурский муниципальный район», уполномоченных составлять протоколы об административных правонарушениях» (от 27.05.2016 №192; от 19.05.2016 №235)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608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2418</Words>
  <Application>Microsoft Office PowerPoint</Application>
  <PresentationFormat>Экран (4:3)</PresentationFormat>
  <Paragraphs>244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Отчет председателя Собрания депутатов МО «Шенкурский муниципальный район» о работе Собрания депутатов МО «Шенкурский  муниципальный   район» пятого созыва за 2016 год </vt:lpstr>
      <vt:lpstr>В 2016 году  организовано и проведено: </vt:lpstr>
      <vt:lpstr>    Явка депутатов на сессии Собрания депутатов  5 созыва в 2016 г        Всего депутатов в Собрании 17 человек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работе Собрания депутатов МО «Шенкурский  муниципальный   район» за 2013 год</dc:title>
  <cp:lastModifiedBy>СобрДеп - Ляпин Тимофей Юрьевич</cp:lastModifiedBy>
  <cp:revision>47</cp:revision>
  <cp:lastPrinted>2017-05-24T09:42:42Z</cp:lastPrinted>
  <dcterms:modified xsi:type="dcterms:W3CDTF">2017-05-24T09:47:26Z</dcterms:modified>
</cp:coreProperties>
</file>