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9" r:id="rId2"/>
    <p:sldId id="260" r:id="rId3"/>
    <p:sldId id="292" r:id="rId4"/>
    <p:sldId id="296" r:id="rId5"/>
    <p:sldId id="263" r:id="rId6"/>
    <p:sldId id="290" r:id="rId7"/>
    <p:sldId id="291" r:id="rId8"/>
    <p:sldId id="264" r:id="rId9"/>
    <p:sldId id="265" r:id="rId10"/>
    <p:sldId id="284" r:id="rId11"/>
    <p:sldId id="285" r:id="rId12"/>
    <p:sldId id="286" r:id="rId13"/>
    <p:sldId id="287" r:id="rId14"/>
    <p:sldId id="289" r:id="rId15"/>
    <p:sldId id="288" r:id="rId16"/>
    <p:sldId id="268" r:id="rId17"/>
    <p:sldId id="293" r:id="rId18"/>
    <p:sldId id="294" r:id="rId19"/>
    <p:sldId id="295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26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2.0622461297851027E-2"/>
          <c:y val="1.6376355322448644E-3"/>
          <c:w val="0.48753307398498114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911225750478699E-3"/>
                  <c:y val="8.682317077229290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97" b="0" i="0" u="none" strike="noStrike" baseline="0" dirty="0" smtClean="0"/>
                      <a:t>87.9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pPr/>
            </c:dLbl>
            <c:dLbl>
              <c:idx val="1"/>
              <c:layout>
                <c:manualLayout>
                  <c:x val="-1.5497271893343141E-2"/>
                  <c:y val="-4.331920048455481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97" b="0" i="0" u="none" strike="noStrike" baseline="0" dirty="0" smtClean="0"/>
                      <a:t>12.1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 formatCode="#,##0.00">
                  <c:v>492969865.12</c:v>
                </c:pt>
                <c:pt idx="1">
                  <c:v>67869737.780000001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45394866579184961"/>
          <c:y val="0.47827929792799662"/>
          <c:w val="0.45401229510162888"/>
          <c:h val="0.38331480754255076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109496637357951E-2"/>
          <c:y val="0.15682016262602991"/>
          <c:w val="0.49537293509228886"/>
          <c:h val="0.78872102185320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4"/>
            <c:explosion val="28"/>
          </c:dPt>
          <c:dLbls>
            <c:dLbl>
              <c:idx val="0"/>
              <c:layout>
                <c:manualLayout>
                  <c:x val="0.1761359415074723"/>
                  <c:y val="5.257848555179751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sz="1400" dirty="0"/>
                      <a:t>43 480 190,05   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341887181905691"/>
                  <c:y val="0.20449585394746103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6.0001033665182928E-3"/>
                  <c:y val="8.575955575328488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14 337 148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3.0051190653082586E-2"/>
                  <c:y val="-2.629181563332509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3 725 318,00</a:t>
                    </a:r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На совокупный доход</c:v>
                </c:pt>
                <c:pt idx="3">
                  <c:v>От использования имущества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 formatCode="_-* #,##0.00\ _₽_-;\-* #,##0.00\ _₽_-;_-* &quot;-&quot;??\ _₽_-;_-@_-">
                  <c:v>0</c:v>
                </c:pt>
                <c:pt idx="1">
                  <c:v>13083396.58</c:v>
                </c:pt>
                <c:pt idx="2" formatCode="#,##0">
                  <c:v>8000000</c:v>
                </c:pt>
                <c:pt idx="3">
                  <c:v>3725318</c:v>
                </c:pt>
                <c:pt idx="4" formatCode="General">
                  <c:v>485505667.11000001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baseline="30000"/>
            </a:pPr>
            <a:endParaRPr lang="ru-RU"/>
          </a:p>
        </c:txPr>
      </c:legendEntry>
      <c:layout>
        <c:manualLayout>
          <c:xMode val="edge"/>
          <c:yMode val="edge"/>
          <c:x val="0.59812187881567813"/>
          <c:y val="0.21542749634171895"/>
          <c:w val="0.40187805124765252"/>
          <c:h val="0.77900673755986893"/>
        </c:manualLayout>
      </c:layout>
      <c:txPr>
        <a:bodyPr/>
        <a:lstStyle/>
        <a:p>
          <a:pPr>
            <a:defRPr kern="7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2.0622461297851006E-2"/>
          <c:y val="1.6376355322448638E-3"/>
          <c:w val="0.48753307398498102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911225750478695E-3"/>
                  <c:y val="8.68231707722927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97" b="0" i="0" u="none" strike="noStrike" baseline="0" dirty="0" smtClean="0"/>
                      <a:t>87.37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pPr/>
            </c:dLbl>
            <c:dLbl>
              <c:idx val="1"/>
              <c:layout>
                <c:manualLayout>
                  <c:x val="-1.5497271893343137E-2"/>
                  <c:y val="-4.331920048455481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97" b="0" i="0" u="none" strike="noStrike" baseline="0" dirty="0" smtClean="0"/>
                      <a:t>12.63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 formatCode="#,##0.00">
                  <c:v>480976495.86000001</c:v>
                </c:pt>
                <c:pt idx="1">
                  <c:v>69534264.019999996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45394866579184939"/>
          <c:y val="0.47827929792799651"/>
          <c:w val="0.45401229510162888"/>
          <c:h val="0.38331480754255043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109496637357951E-2"/>
          <c:y val="0.15682016262602991"/>
          <c:w val="0.49537293509228858"/>
          <c:h val="0.78872102185320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4"/>
            <c:explosion val="28"/>
          </c:dPt>
          <c:dLbls>
            <c:dLbl>
              <c:idx val="0"/>
              <c:layout>
                <c:manualLayout>
                  <c:x val="0.17613594150747219"/>
                  <c:y val="5.257848555179751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sz="1400" dirty="0"/>
                      <a:t>43 480 190,05   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341887181905691"/>
                  <c:y val="0.2044958539474609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6.0001033665182928E-3"/>
                  <c:y val="8.5759555753284811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14 337 148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3.0051190653082586E-2"/>
                  <c:y val="-2.6291815633325073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3 725 318,00</a:t>
                    </a:r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На совокупный доход</c:v>
                </c:pt>
                <c:pt idx="3">
                  <c:v>От использования имущества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 formatCode="_-* #,##0.00\ _₽_-;\-* #,##0.00\ _₽_-;_-* &quot;-&quot;??\ _₽_-;_-@_-">
                  <c:v>41987853.140000001</c:v>
                </c:pt>
                <c:pt idx="1">
                  <c:v>13725392.880000006</c:v>
                </c:pt>
                <c:pt idx="2" formatCode="#,##0">
                  <c:v>0</c:v>
                </c:pt>
                <c:pt idx="3">
                  <c:v>3725318</c:v>
                </c:pt>
                <c:pt idx="4" formatCode="General">
                  <c:v>493667040.72999936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baseline="30000"/>
            </a:pPr>
            <a:endParaRPr lang="ru-RU"/>
          </a:p>
        </c:txPr>
      </c:legendEntry>
      <c:layout>
        <c:manualLayout>
          <c:xMode val="edge"/>
          <c:yMode val="edge"/>
          <c:x val="0.59812187881567813"/>
          <c:y val="0.21542749634171887"/>
          <c:w val="0.4018780512476523"/>
          <c:h val="0.77900673755986871"/>
        </c:manualLayout>
      </c:layout>
      <c:txPr>
        <a:bodyPr/>
        <a:lstStyle/>
        <a:p>
          <a:pPr>
            <a:defRPr kern="7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2.062246129785102E-2"/>
          <c:y val="1.6376355322448633E-3"/>
          <c:w val="0.48753307398498091"/>
          <c:h val="0.80061314820854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97" b="0" i="0" u="none" strike="noStrike" baseline="0" dirty="0" smtClean="0"/>
                      <a:t>87.08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pPr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97" b="0" i="0" u="none" strike="noStrike" baseline="0" dirty="0" smtClean="0"/>
                      <a:t>12.92</a:t>
                    </a:r>
                    <a:r>
                      <a:rPr lang="ru-RU" dirty="0" smtClean="0"/>
                      <a:t> %</a:t>
                    </a:r>
                    <a:endParaRPr lang="en-US" dirty="0"/>
                  </a:p>
                </c:rich>
              </c:tx>
              <c:spPr/>
            </c:dLbl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Безвозмездные поступления</c:v>
                </c:pt>
                <c:pt idx="1">
                  <c:v>Налоговые и 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_-* #,##0.00\ _₽_-;\-* #,##0.00\ _₽_-;_-* "-"??\ _₽_-;_-@_-</c:formatCode>
                <c:ptCount val="2"/>
                <c:pt idx="0" formatCode="#,##0.00">
                  <c:v>483466343.21999979</c:v>
                </c:pt>
                <c:pt idx="1">
                  <c:v>71743355.540000007</c:v>
                </c:pt>
              </c:numCache>
            </c:numRef>
          </c:val>
        </c:ser>
      </c:pie3DChart>
      <c:spPr>
        <a:noFill/>
        <a:ln w="2539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7" baseline="0"/>
            </a:pPr>
            <a:endParaRPr lang="ru-RU"/>
          </a:p>
        </c:txPr>
      </c:legendEntry>
      <c:layout>
        <c:manualLayout>
          <c:xMode val="edge"/>
          <c:yMode val="edge"/>
          <c:x val="0.45394866579184912"/>
          <c:y val="0.47827929792799639"/>
          <c:w val="0.45401229510162888"/>
          <c:h val="0.3833148075425501"/>
        </c:manualLayout>
      </c:layout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109496637357951E-2"/>
          <c:y val="0.15682016262602991"/>
          <c:w val="0.49537293509228836"/>
          <c:h val="0.78872102185320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4"/>
            <c:explosion val="28"/>
          </c:dPt>
          <c:dLbls>
            <c:dLbl>
              <c:idx val="0"/>
              <c:layout>
                <c:manualLayout>
                  <c:x val="0.17613594150747208"/>
                  <c:y val="5.2578485551797519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 43 480 190,05   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341887181905691"/>
                  <c:y val="0.20449585394746081"/>
                </c:manualLayout>
              </c:layout>
              <c:showVal val="1"/>
            </c:dLbl>
            <c:dLbl>
              <c:idx val="2"/>
              <c:layout>
                <c:manualLayout>
                  <c:x val="-6.0001033665182928E-3"/>
                  <c:y val="8.575955575328475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/>
                      <a:t>14 337 148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3.0051190653082586E-2"/>
                  <c:y val="-2.6291815633325055E-2"/>
                </c:manualLayout>
              </c:layout>
              <c:showVal val="1"/>
            </c:dLbl>
            <c:dLbl>
              <c:idx val="4"/>
              <c:spPr/>
              <c:txPr>
                <a:bodyPr/>
                <a:lstStyle/>
                <a:p>
                  <a:pPr>
                    <a:defRPr sz="1800"/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На совокупный доход</c:v>
                </c:pt>
                <c:pt idx="3">
                  <c:v>От использования имущества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_-* #,##0.00\ _₽_-;\-* #,##0.00\ _₽_-;_-* &quot;-&quot;??\ _₽_-;_-@_-">
                  <c:v>43480190.050000004</c:v>
                </c:pt>
                <c:pt idx="1">
                  <c:v>14337148.49</c:v>
                </c:pt>
                <c:pt idx="2" formatCode="#,##0">
                  <c:v>8185000</c:v>
                </c:pt>
                <c:pt idx="3" formatCode="#,##0.00">
                  <c:v>3725318</c:v>
                </c:pt>
                <c:pt idx="4">
                  <c:v>493667040.72999936</c:v>
                </c:pt>
              </c:numCache>
            </c:numRef>
          </c:val>
        </c:ser>
      </c:pie3DChart>
      <c:spPr>
        <a:noFill/>
        <a:ln w="25379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627" kern="700" baseline="30000"/>
            </a:pPr>
            <a:endParaRPr lang="ru-RU"/>
          </a:p>
        </c:txPr>
      </c:legendEntry>
      <c:layout>
        <c:manualLayout>
          <c:xMode val="edge"/>
          <c:yMode val="edge"/>
          <c:x val="0.59812187881567813"/>
          <c:y val="0.21542749634171879"/>
          <c:w val="0.40187805124765202"/>
          <c:h val="0.77900673755986838"/>
        </c:manualLayout>
      </c:layout>
      <c:txPr>
        <a:bodyPr/>
        <a:lstStyle/>
        <a:p>
          <a:pPr>
            <a:defRPr kern="700" baseline="30000"/>
          </a:pPr>
          <a:endParaRPr lang="ru-RU"/>
        </a:p>
      </c:txPr>
    </c:legend>
    <c:plotVisOnly val="1"/>
    <c:dispBlanksAs val="zero"/>
  </c:chart>
  <c:txPr>
    <a:bodyPr/>
    <a:lstStyle/>
    <a:p>
      <a:pPr>
        <a:defRPr sz="1797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9206416530355724E-2"/>
          <c:y val="0.17876887682958301"/>
          <c:w val="0.56161318897637758"/>
          <c:h val="0.729530594968599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(план)</c:v>
                </c:pt>
              </c:strCache>
            </c:strRef>
          </c:tx>
          <c:explosion val="25"/>
          <c:dPt>
            <c:idx val="0"/>
            <c:spPr>
              <a:solidFill>
                <a:srgbClr val="C20888"/>
              </a:solidFill>
            </c:spPr>
          </c:dPt>
          <c:dPt>
            <c:idx val="1"/>
            <c:spPr>
              <a:solidFill>
                <a:srgbClr val="99CC00"/>
              </a:solidFill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5"/>
            <c:explosion val="64"/>
          </c:dPt>
          <c:dLbls>
            <c:dLbl>
              <c:idx val="0"/>
              <c:layout>
                <c:manualLayout>
                  <c:x val="-0.1202763592797372"/>
                  <c:y val="-7.2980158484632185E-2"/>
                </c:manualLayout>
              </c:layout>
              <c:showVal val="1"/>
            </c:dLbl>
            <c:dLbl>
              <c:idx val="1"/>
              <c:layout>
                <c:manualLayout>
                  <c:x val="-3.863904524285889E-2"/>
                  <c:y val="-9.7905420802202228E-2"/>
                </c:manualLayout>
              </c:layout>
              <c:showVal val="1"/>
            </c:dLbl>
            <c:dLbl>
              <c:idx val="2"/>
              <c:layout>
                <c:manualLayout>
                  <c:x val="-5.5105621307774523E-3"/>
                  <c:y val="-4.33486103544701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1.8674888134860051E-2"/>
                  <c:y val="-1.691765348577154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190873697159814E-2"/>
                  <c:y val="3.4601358784639359E-2"/>
                </c:manualLayout>
              </c:layout>
              <c:showVal val="1"/>
            </c:dLbl>
            <c:dLbl>
              <c:idx val="9"/>
              <c:layout>
                <c:manualLayout>
                  <c:x val="4.9525565915942323E-2"/>
                  <c:y val="-0.1565233810859718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 ПОЛИТИКА</c:v>
                </c:pt>
                <c:pt idx="8">
                  <c:v>ФИЗИЧЕСКАЯ КУЛЬТУРА И СПОРТ</c:v>
                </c:pt>
                <c:pt idx="9">
                  <c:v>МЕЖБЮДЖЕТНЫЕ ТРАНСФЕРТЫ 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73363703.979999989</c:v>
                </c:pt>
                <c:pt idx="1">
                  <c:v>1440528.6400000001</c:v>
                </c:pt>
                <c:pt idx="2">
                  <c:v>16754396.58</c:v>
                </c:pt>
                <c:pt idx="3">
                  <c:v>1544509.56</c:v>
                </c:pt>
                <c:pt idx="4">
                  <c:v>100000</c:v>
                </c:pt>
                <c:pt idx="5">
                  <c:v>377674937.14000022</c:v>
                </c:pt>
                <c:pt idx="6">
                  <c:v>43738771.540000007</c:v>
                </c:pt>
                <c:pt idx="7">
                  <c:v>16615051.310000002</c:v>
                </c:pt>
                <c:pt idx="8">
                  <c:v>367000</c:v>
                </c:pt>
                <c:pt idx="9">
                  <c:v>36004409.010000005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111691089992298"/>
          <c:y val="5.5485466708719962E-2"/>
          <c:w val="0.32778816710411307"/>
          <c:h val="0.84389595729879208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9206416530355724E-2"/>
          <c:y val="0.17876887682958301"/>
          <c:w val="0.56161318897637758"/>
          <c:h val="0.729530594968599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(план)</c:v>
                </c:pt>
              </c:strCache>
            </c:strRef>
          </c:tx>
          <c:explosion val="25"/>
          <c:dPt>
            <c:idx val="0"/>
            <c:spPr>
              <a:solidFill>
                <a:srgbClr val="C20888"/>
              </a:solidFill>
            </c:spPr>
          </c:dPt>
          <c:dPt>
            <c:idx val="1"/>
            <c:spPr>
              <a:solidFill>
                <a:srgbClr val="99CC00"/>
              </a:solidFill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5"/>
            <c:explosion val="64"/>
          </c:dPt>
          <c:dLbls>
            <c:dLbl>
              <c:idx val="0"/>
              <c:layout>
                <c:manualLayout>
                  <c:x val="-0.1202763592797372"/>
                  <c:y val="-7.2980158484632185E-2"/>
                </c:manualLayout>
              </c:layout>
              <c:showVal val="1"/>
            </c:dLbl>
            <c:dLbl>
              <c:idx val="1"/>
              <c:layout>
                <c:manualLayout>
                  <c:x val="-3.863904524285889E-2"/>
                  <c:y val="-9.7905420802202228E-2"/>
                </c:manualLayout>
              </c:layout>
              <c:showVal val="1"/>
            </c:dLbl>
            <c:dLbl>
              <c:idx val="2"/>
              <c:layout>
                <c:manualLayout>
                  <c:x val="-5.5105621307774523E-3"/>
                  <c:y val="-4.33486103544701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1.8674888134860054E-2"/>
                  <c:y val="-1.691765348577154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190873697159821E-2"/>
                  <c:y val="3.4601358784639366E-2"/>
                </c:manualLayout>
              </c:layout>
              <c:showVal val="1"/>
            </c:dLbl>
            <c:dLbl>
              <c:idx val="8"/>
              <c:layout>
                <c:manualLayout>
                  <c:x val="-0.12787678865937568"/>
                  <c:y val="-0.17180989691406184"/>
                </c:manualLayout>
              </c:layout>
              <c:showVal val="1"/>
            </c:dLbl>
            <c:dLbl>
              <c:idx val="9"/>
              <c:layout>
                <c:manualLayout>
                  <c:x val="4.9525565915942323E-2"/>
                  <c:y val="-0.15652338108597186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 ПОЛИТИКА</c:v>
                </c:pt>
                <c:pt idx="8">
                  <c:v>ФИЗИЧЕСКАЯ КУЛЬТУРА И СПОРТ</c:v>
                </c:pt>
                <c:pt idx="9">
                  <c:v>МЕЖБЮДЖЕТНЫЕ ТРАНСФЕРТЫ 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57175190.349999994</c:v>
                </c:pt>
                <c:pt idx="1">
                  <c:v>1489473.8</c:v>
                </c:pt>
                <c:pt idx="2">
                  <c:v>17475142.879999999</c:v>
                </c:pt>
                <c:pt idx="3">
                  <c:v>597000</c:v>
                </c:pt>
                <c:pt idx="4">
                  <c:v>100000</c:v>
                </c:pt>
                <c:pt idx="5">
                  <c:v>385429528.13999999</c:v>
                </c:pt>
                <c:pt idx="6">
                  <c:v>50239350.870000005</c:v>
                </c:pt>
                <c:pt idx="7">
                  <c:v>15910019.089999991</c:v>
                </c:pt>
                <c:pt idx="8">
                  <c:v>367000</c:v>
                </c:pt>
                <c:pt idx="9">
                  <c:v>2951922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111691089992298"/>
          <c:y val="5.5485466708719962E-2"/>
          <c:w val="0.32778816710411318"/>
          <c:h val="0.84389595729879241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9206416530355724E-2"/>
          <c:y val="0.17876887682958301"/>
          <c:w val="0.56161318897637758"/>
          <c:h val="0.729530594968599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(план)</c:v>
                </c:pt>
              </c:strCache>
            </c:strRef>
          </c:tx>
          <c:explosion val="25"/>
          <c:dPt>
            <c:idx val="0"/>
            <c:spPr>
              <a:solidFill>
                <a:srgbClr val="C20888"/>
              </a:solidFill>
            </c:spPr>
          </c:dPt>
          <c:dPt>
            <c:idx val="1"/>
            <c:spPr>
              <a:solidFill>
                <a:srgbClr val="99CC00"/>
              </a:solidFill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5"/>
            <c:explosion val="64"/>
          </c:dPt>
          <c:dLbls>
            <c:dLbl>
              <c:idx val="0"/>
              <c:layout>
                <c:manualLayout>
                  <c:x val="-6.2672782636908108E-3"/>
                  <c:y val="-7.2980158484632185E-2"/>
                </c:manualLayout>
              </c:layout>
              <c:showVal val="1"/>
            </c:dLbl>
            <c:dLbl>
              <c:idx val="1"/>
              <c:layout>
                <c:manualLayout>
                  <c:x val="5.6233566639179158E-3"/>
                  <c:y val="-5.9574534709824684E-2"/>
                </c:manualLayout>
              </c:layout>
              <c:showVal val="1"/>
            </c:dLbl>
            <c:dLbl>
              <c:idx val="2"/>
              <c:layout>
                <c:manualLayout>
                  <c:x val="1.1926120848147325E-2"/>
                  <c:y val="-7.413404642866310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dLbl>
              <c:idx val="3"/>
              <c:layout>
                <c:manualLayout>
                  <c:x val="1.8674888134860037E-2"/>
                  <c:y val="4.537003641434185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190873697159824E-2"/>
                  <c:y val="3.460135878463938E-2"/>
                </c:manualLayout>
              </c:layout>
              <c:showVal val="1"/>
            </c:dLbl>
            <c:dLbl>
              <c:idx val="7"/>
              <c:layout>
                <c:manualLayout>
                  <c:x val="-3.4322278060914153E-2"/>
                  <c:y val="-0.19995914138815166"/>
                </c:manualLayout>
              </c:layout>
              <c:showVal val="1"/>
            </c:dLbl>
            <c:dLbl>
              <c:idx val="8"/>
              <c:layout>
                <c:manualLayout>
                  <c:x val="9.3434956842361486E-2"/>
                  <c:y val="-0.13347901082168442"/>
                </c:manualLayout>
              </c:layout>
              <c:showVal val="1"/>
            </c:dLbl>
            <c:dLbl>
              <c:idx val="9"/>
              <c:layout>
                <c:manualLayout>
                  <c:x val="4.9525565915942323E-2"/>
                  <c:y val="-0.15652338108597191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 ПОЛИТИКА</c:v>
                </c:pt>
                <c:pt idx="7">
                  <c:v>ФИЗИЧЕСКАЯ КУЛЬТУРА И СПОРТ</c:v>
                </c:pt>
                <c:pt idx="8">
                  <c:v>МЕЖБЮДЖЕТНЫЕ ТРАНСФЕРТЫ 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Лист1!$B$2:$B$10</c:f>
              <c:numCache>
                <c:formatCode>#,##0.00</c:formatCode>
                <c:ptCount val="9"/>
                <c:pt idx="0">
                  <c:v>60165442.980000004</c:v>
                </c:pt>
                <c:pt idx="1">
                  <c:v>1542572.95</c:v>
                </c:pt>
                <c:pt idx="2">
                  <c:v>18167398.48999998</c:v>
                </c:pt>
                <c:pt idx="3">
                  <c:v>686179</c:v>
                </c:pt>
                <c:pt idx="4">
                  <c:v>393017045.59000003</c:v>
                </c:pt>
                <c:pt idx="5">
                  <c:v>45883532.280000001</c:v>
                </c:pt>
                <c:pt idx="6">
                  <c:v>16896660.880000003</c:v>
                </c:pt>
                <c:pt idx="7">
                  <c:v>817000</c:v>
                </c:pt>
                <c:pt idx="8">
                  <c:v>2992495.3200000003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111691089992298"/>
          <c:y val="5.5485466708719962E-2"/>
          <c:w val="0.32778816710411329"/>
          <c:h val="0.84389595729879274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4040188" cy="322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eaLnBrk="1" hangingPunct="1"/>
          <a:r>
            <a:rPr lang="ru-RU" dirty="0" smtClean="0"/>
            <a:t>Доходы  района в 2022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-792088" y="0"/>
          <a:ext cx="3960439" cy="3222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eaLnBrk="1" hangingPunct="1"/>
          <a:r>
            <a:rPr lang="ru-RU" dirty="0" smtClean="0"/>
            <a:t>Доходы  района в 2023</a:t>
          </a:r>
          <a:r>
            <a:rPr lang="en-US" dirty="0" smtClean="0"/>
            <a:t> </a:t>
          </a:r>
          <a:r>
            <a:rPr lang="ru-RU" dirty="0" smtClean="0"/>
            <a:t>году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0.0858</cdr:y>
    </cdr:to>
    <cdr:sp macro="" textlink="">
      <cdr:nvSpPr>
        <cdr:cNvPr id="2" name="Текст 20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4040188" cy="322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b" anchorCtr="0" compatLnSpc="1">
          <a:prstTxWarp prst="textNoShape">
            <a:avLst/>
          </a:prstTxWarp>
        </a:bodyPr>
        <a:lstStyle xmlns:a="http://schemas.openxmlformats.org/drawingml/2006/main">
          <a:lvl1pPr marL="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400" b="1" kern="1200">
              <a:solidFill>
                <a:sysClr val="windowText" lastClr="000000"/>
              </a:solidFill>
              <a:latin typeface="Calibri"/>
            </a:defRPr>
          </a:lvl1pPr>
          <a:lvl2pPr marL="4572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2000" b="1" kern="1200">
              <a:solidFill>
                <a:sysClr val="windowText" lastClr="000000"/>
              </a:solidFill>
              <a:latin typeface="Calibri"/>
            </a:defRPr>
          </a:lvl2pPr>
          <a:lvl3pPr marL="9144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800" b="1" kern="1200">
              <a:solidFill>
                <a:sysClr val="windowText" lastClr="000000"/>
              </a:solidFill>
              <a:latin typeface="Calibri"/>
            </a:defRPr>
          </a:lvl3pPr>
          <a:lvl4pPr marL="13716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4pPr>
          <a:lvl5pPr marL="1828800" indent="0" algn="l" rtl="0" eaLnBrk="0" fontAlgn="base" hangingPunct="0">
            <a:spcBef>
              <a:spcPct val="20000"/>
            </a:spcBef>
            <a:spcAft>
              <a:spcPct val="0"/>
            </a:spcAft>
            <a:buFont typeface="Arial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5pPr>
          <a:lvl6pPr marL="22860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6pPr>
          <a:lvl7pPr marL="27432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7pPr>
          <a:lvl8pPr marL="32004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8pPr>
          <a:lvl9pPr marL="3657600" indent="0" algn="l" defTabSz="914400" rtl="0" eaLnBrk="1" latinLnBrk="0" hangingPunct="1">
            <a:spcBef>
              <a:spcPct val="20000"/>
            </a:spcBef>
            <a:buFont typeface="Arial" pitchFamily="34" charset="0"/>
            <a:buNone/>
            <a:defRPr sz="1600" b="1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eaLnBrk="1" hangingPunct="1"/>
          <a:r>
            <a:rPr lang="ru-RU" dirty="0" smtClean="0"/>
            <a:t>Доходы  района в 202</a:t>
          </a:r>
          <a:r>
            <a:rPr lang="en-US" dirty="0" smtClean="0"/>
            <a:t>4 </a:t>
          </a:r>
          <a:r>
            <a:rPr lang="ru-RU" dirty="0" smtClean="0"/>
            <a:t>году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A9A1D-B2DD-4A34-AE36-375EBCD204EA}" type="datetimeFigureOut">
              <a:rPr lang="ru-RU" smtClean="0"/>
              <a:pPr/>
              <a:t>28.12.2021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485D7-CEDA-48C0-9957-432FAD70A1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485D7-CEDA-48C0-9957-432FAD70A13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2508FA-A7F2-4CBA-B43D-E14D20264F10}" type="datetime1">
              <a:rPr lang="fr-FR" smtClean="0"/>
              <a:pPr>
                <a:defRPr/>
              </a:pPr>
              <a:t>28/12/2021</a:t>
            </a:fld>
            <a:endParaRPr lang="fr-FR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F60367-8699-4148-A984-B05C0721295E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260648"/>
            <a:ext cx="55115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Подготовлено: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Комитет по финансам и экономике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администрации муниципального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образования «Шенкурский муниципальный район» Архангельской области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Символи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5728"/>
            <a:ext cx="2304256" cy="309634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143240" y="2428868"/>
            <a:ext cx="5500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Бюджет  муниципального образования «Шенкурский муниципальный район» Архангельской области для граждан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муниципального образования «Шенкурский муниципальный район» на 2022 год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251520" y="2132856"/>
          <a:ext cx="3960439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Содержимое 25"/>
          <p:cNvGraphicFramePr>
            <a:graphicFrameLocks noGrp="1"/>
          </p:cNvGraphicFramePr>
          <p:nvPr/>
        </p:nvGraphicFramePr>
        <p:xfrm>
          <a:off x="4139953" y="1916832"/>
          <a:ext cx="4953248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2022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3888432" cy="329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(руб.)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Безвозмездные 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492 969 865,12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Налоговые  и неналоговые 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67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869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737,78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2060848"/>
          <a:ext cx="4680520" cy="2184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2340260"/>
              </a:tblGrid>
              <a:tr h="115212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(руб.)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31970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567 603 307,76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МО «</a:t>
            </a:r>
            <a:r>
              <a:rPr lang="ru-RU" sz="320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Шенкурский муниципальный район»</a:t>
            </a:r>
            <a:br>
              <a:rPr lang="ru-RU" sz="320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2023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251520" y="2132856"/>
          <a:ext cx="3960439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Содержимое 25"/>
          <p:cNvGraphicFramePr>
            <a:graphicFrameLocks noGrp="1"/>
          </p:cNvGraphicFramePr>
          <p:nvPr/>
        </p:nvGraphicFramePr>
        <p:xfrm>
          <a:off x="4139953" y="1916832"/>
          <a:ext cx="4953248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2023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3888432" cy="329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(руб.)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Безвозмездные 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480 976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495,86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85725" marT="9525" marB="0" anchor="ctr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Налоговые  и неналоговые 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69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534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264,02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2060848"/>
          <a:ext cx="4680520" cy="1254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2340260"/>
              </a:tblGrid>
              <a:tr h="62749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(руб.)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553 014 231,13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бюджета муниципального образования «Шенкурский муниципальный район» на 2024 год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24"/>
          <p:cNvGraphicFramePr>
            <a:graphicFrameLocks noGrp="1"/>
          </p:cNvGraphicFramePr>
          <p:nvPr/>
        </p:nvGraphicFramePr>
        <p:xfrm>
          <a:off x="251520" y="2132856"/>
          <a:ext cx="3960439" cy="375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25"/>
          <p:cNvGraphicFramePr>
            <a:graphicFrameLocks noGrp="1"/>
          </p:cNvGraphicFramePr>
          <p:nvPr/>
        </p:nvGraphicFramePr>
        <p:xfrm>
          <a:off x="4139953" y="1916832"/>
          <a:ext cx="4953248" cy="466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Текст 22"/>
          <p:cNvSpPr txBox="1">
            <a:spLocks/>
          </p:cNvSpPr>
          <p:nvPr/>
        </p:nvSpPr>
        <p:spPr>
          <a:xfrm>
            <a:off x="4214813" y="1928813"/>
            <a:ext cx="4929187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Источники налоговых и неналоговых доходов,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Структура доходов и расходов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2024 год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060848"/>
          <a:ext cx="3888432" cy="3294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</a:tblGrid>
              <a:tr h="10981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(руб.)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Безвозмездные поступления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483 466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343,22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85725" marT="9525" marB="0" anchor="ctr"/>
                </a:tc>
              </a:tr>
              <a:tr h="1098122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Налоговые  и неналоговые доходы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71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743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355,54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85725" marT="9525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3968" y="2060848"/>
          <a:ext cx="4680520" cy="1254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260"/>
                <a:gridCol w="2340260"/>
              </a:tblGrid>
              <a:tr h="62749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 (руб.)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7498"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553 014 231,13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муниципального образования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«Шенкурский муниципальный район»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2022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49475774"/>
              </p:ext>
            </p:extLst>
          </p:nvPr>
        </p:nvGraphicFramePr>
        <p:xfrm>
          <a:off x="-324544" y="1556792"/>
          <a:ext cx="946854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Расходы бюджета муниципального образования «Шенкурский муниципальный район» </a:t>
            </a:r>
            <a:b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 2023 год (план), в рублях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49475774"/>
              </p:ext>
            </p:extLst>
          </p:nvPr>
        </p:nvGraphicFramePr>
        <p:xfrm>
          <a:off x="-324544" y="1556792"/>
          <a:ext cx="946854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Расходы бюджета муниципального образования «Шенкурский муниципальный район»</a:t>
            </a:r>
            <a:br>
              <a:rPr lang="ru-RU" sz="2800" dirty="0" smtClean="0"/>
            </a:br>
            <a:r>
              <a:rPr lang="ru-RU" sz="2800" dirty="0" smtClean="0"/>
              <a:t> на 2024 год (план), в рублях</a:t>
            </a:r>
            <a:endParaRPr lang="ru-RU" sz="28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49475774"/>
              </p:ext>
            </p:extLst>
          </p:nvPr>
        </p:nvGraphicFramePr>
        <p:xfrm>
          <a:off x="-324544" y="1556792"/>
          <a:ext cx="946854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Дефицит бюджета и </a:t>
            </a:r>
            <a:b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муниципальный долг</a:t>
            </a:r>
            <a:endParaRPr lang="ru-RU" sz="32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00808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/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Дефицит бюджета </a:t>
            </a:r>
            <a:r>
              <a:rPr lang="ru-RU" sz="1400" dirty="0" smtClean="0"/>
              <a:t>муниципального образования «Шенкурский муниципальный район» </a:t>
            </a:r>
          </a:p>
          <a:p>
            <a:pPr lvl="0" indent="449263" algn="just"/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Доходная и расходная часть проекта бюджета района сформирована с дефицитом: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2022 году – в размере 6 763 704,86  рублей (9,97 процента от общего объема доходов бюджета без учёта безвозмездных поступлений);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2023 году – в размере  2 503 471,25 рублей (3,6 процента от общего объема доходов бюджета без учёта безвозмездных поступлений);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2024 году – в размере 6 238 232,73 рублей (8,7 процента от общего объема доходов бюджета без учёта безвозмездных поступлений).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49263" algn="just" eaLnBrk="0" hangingPunct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Источником покрытия дефицита послужит снижение остатка средств на счете бюджета </a:t>
            </a:r>
            <a:r>
              <a:rPr lang="ru-RU" sz="1400" dirty="0" smtClean="0"/>
              <a:t>муниципального образования «Шенкурский муниципальный район»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Муниципальный долг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Размер верхнего предела муниципального внутреннего долга на 01 января 2023 года составит 0,00  рублей, на 01 января 2024 года составит 0,00 рублей, на 01 января 2025 года составит 0,00 рублей. В 2022-2024 годах  привлечение  и погашение кредитов не предусматривается.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Верхний предел долга по муниципальным  гарантиям  на 1 января 2023 года, на 1 января 2024 года и на 1 января 2025 года отсутствует, так как в течение 2022 – 2024 годов предоставление муниципальных гарантий не планируется.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Что такое бюджет?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72816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Бюдже́т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финансовый план определённого субъекта (семьи, бизнеса, организации, государства и т. д.), устанавливаемый на определённый период времени, обычно на один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По-честному или по справедливости? Как поделят федеральный бюджет-2019 |  Экономика | Деньги | Аргументы и Факт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12976"/>
            <a:ext cx="5400600" cy="3283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Бюджет муниципального образования</a:t>
            </a:r>
            <a:endParaRPr lang="ru-RU" sz="36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187624" y="1772816"/>
            <a:ext cx="23034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499992" y="1772816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Расходы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1071538" y="264318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Налоговые</a:t>
            </a:r>
            <a:endParaRPr lang="ru-RU" dirty="0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899592" y="2060848"/>
            <a:ext cx="0" cy="25202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 flipH="1" flipV="1">
            <a:off x="899592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4211960" y="2060848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211960" y="2060848"/>
            <a:ext cx="0" cy="41764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500562" y="2643182"/>
            <a:ext cx="4320480" cy="12241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решением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вопросов местного значения,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установленные законодательством РФ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и законодательством субъекта РФ;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4500562" y="5715016"/>
            <a:ext cx="4320480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иные расходы, предусмотренные </a:t>
            </a:r>
          </a:p>
          <a:p>
            <a:pPr algn="ctr"/>
            <a:r>
              <a:rPr lang="ru-RU" dirty="0" smtClean="0"/>
              <a:t>уставом муниципального образования.</a:t>
            </a:r>
            <a:endParaRPr lang="ru-RU" dirty="0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500562" y="4071942"/>
            <a:ext cx="4320480" cy="12961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расходы, связанные с осуществлением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отдельных государственных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полномочий, переданных органам </a:t>
            </a:r>
          </a:p>
          <a:p>
            <a:pPr marL="320040" indent="-320040"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местного самоуправления;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071538" y="3357562"/>
            <a:ext cx="1582738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Неналоговые</a:t>
            </a:r>
            <a:endParaRPr lang="ru-RU" dirty="0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1071538" y="4214818"/>
            <a:ext cx="1728192" cy="5760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Безвозмездные </a:t>
            </a:r>
          </a:p>
          <a:p>
            <a:pPr algn="ctr"/>
            <a:r>
              <a:rPr lang="ru-RU" dirty="0" smtClean="0"/>
              <a:t>поступления</a:t>
            </a:r>
            <a:endParaRPr lang="ru-RU" dirty="0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H="1" flipV="1">
            <a:off x="4214810" y="478632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 flipV="1">
            <a:off x="4214810" y="3286124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H="1" flipV="1">
            <a:off x="4214810" y="6215082"/>
            <a:ext cx="288032" cy="1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 flipV="1">
            <a:off x="928662" y="292893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 flipV="1">
            <a:off x="928662" y="3643314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" name="Line 14"/>
          <p:cNvSpPr>
            <a:spLocks noChangeShapeType="1"/>
          </p:cNvSpPr>
          <p:nvPr/>
        </p:nvSpPr>
        <p:spPr bwMode="auto">
          <a:xfrm flipV="1">
            <a:off x="928662" y="4572008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Налоговые и неналоговые доходы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8448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налогов, установленных Налоговым кодексом Российской Федерации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Неналоговые доходы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поступления от уплаты других пошлин и сборов, установленных законодательством Российской Федерации, а также штрафов за нарушения законодательства.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Безвозмездные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поступления 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бюджет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Безвозмездные поступления</a:t>
            </a:r>
            <a:r>
              <a:rPr lang="ru-RU" sz="2000" dirty="0" smtClean="0"/>
              <a:t> - это добровольные и безвозмездные поступления денежных средств, материалов, основных средств и других активов от юридических и физических лиц.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996952"/>
            <a:ext cx="911839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Безвозмездные поступления состоят из:</a:t>
            </a:r>
          </a:p>
          <a:p>
            <a:endParaRPr lang="ru-RU" sz="2000" b="1" dirty="0" smtClean="0"/>
          </a:p>
          <a:p>
            <a:pPr>
              <a:buFontTx/>
              <a:buChar char="-"/>
            </a:pPr>
            <a:r>
              <a:rPr lang="ru-RU" sz="2000" dirty="0" smtClean="0"/>
              <a:t> Дотации от других бюджетов бюджетной системы Российской Федерации</a:t>
            </a:r>
          </a:p>
          <a:p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Субсидии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Субвенции бюджетам бюджетной системы Российской федерации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Иные межбюджетные трансферты</a:t>
            </a:r>
          </a:p>
          <a:p>
            <a:pPr>
              <a:buFontTx/>
              <a:buChar char="-"/>
            </a:pPr>
            <a:endParaRPr lang="ru-RU" sz="2000" dirty="0" smtClean="0"/>
          </a:p>
          <a:p>
            <a:pPr>
              <a:buFontTx/>
              <a:buChar char="-"/>
            </a:pPr>
            <a:r>
              <a:rPr lang="ru-RU" sz="2000" dirty="0" smtClean="0"/>
              <a:t> Безвозмездные поступления от юридических и физических лиц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Участники бюджетного процесса</a:t>
            </a:r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06" y="1772816"/>
            <a:ext cx="92695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sz="2400" dirty="0" smtClean="0"/>
              <a:t>-</a:t>
            </a:r>
            <a:r>
              <a:rPr lang="ru-RU" sz="2400" b="1" dirty="0" smtClean="0"/>
              <a:t> </a:t>
            </a:r>
            <a:r>
              <a:rPr lang="ru-RU" sz="2400" dirty="0" smtClean="0"/>
              <a:t>Представительные органы власти;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местного самоуправления;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Органы  муниципального финансового контроля;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Главные распорядители бюджетных средств (распорядители бюджетных средств);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400" dirty="0" smtClean="0"/>
              <a:t>- Иные органы, на которые возложены бюджетные, налоговые и иные полномочия.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Консолидированный бюджет</a:t>
            </a:r>
            <a:endParaRPr lang="ru-RU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1402358" y="1844675"/>
            <a:ext cx="6049963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Консолидированный бюджет района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1115021" y="2781300"/>
            <a:ext cx="23034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района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5002808" y="2781300"/>
            <a:ext cx="23764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Бюджеты поселений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2843808" y="4005263"/>
            <a:ext cx="1582738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/>
              <a:t>Городской</a:t>
            </a:r>
            <a:endParaRPr lang="ru-RU" dirty="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6947520" y="4005064"/>
            <a:ext cx="1512887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Сельских</a:t>
            </a:r>
          </a:p>
          <a:p>
            <a:pPr algn="ctr"/>
            <a:r>
              <a:rPr lang="ru-RU"/>
              <a:t>поселений </a:t>
            </a:r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H="1">
            <a:off x="3923308" y="3357563"/>
            <a:ext cx="21605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>
            <a:off x="6083896" y="3357563"/>
            <a:ext cx="15113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4283671" y="2349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>
            <a:off x="2338983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6083896" y="2565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>
            <a:off x="2338983" y="2565400"/>
            <a:ext cx="3744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92880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Основные характеристики бюджета муниципального образования «Шенкурский муниципальный район» на 2022 год  </a:t>
            </a:r>
            <a:endParaRPr lang="ru-RU" sz="28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285992"/>
          <a:ext cx="8564690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345"/>
                <a:gridCol w="4282345"/>
              </a:tblGrid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Характеристика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500" dirty="0" smtClean="0"/>
                        <a:t>Руб.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Доходы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Times New Roman" pitchFamily="18" charset="0"/>
                        </a:rPr>
                        <a:t>560 839 602,9</a:t>
                      </a:r>
                      <a:endParaRPr lang="ru-RU" sz="24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Расходы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567 603 307,76</a:t>
                      </a:r>
                      <a:endParaRPr lang="ru-RU" sz="2400" dirty="0"/>
                    </a:p>
                  </a:txBody>
                  <a:tcPr marL="128471" marR="128471" marT="64235" marB="64235"/>
                </a:tc>
              </a:tr>
              <a:tr h="900100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Дефицит</a:t>
                      </a:r>
                      <a:endParaRPr lang="ru-RU" sz="2500" dirty="0"/>
                    </a:p>
                  </a:txBody>
                  <a:tcPr marL="128471" marR="128471" marT="64235" marB="64235"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6 763 704,86</a:t>
                      </a:r>
                      <a:endParaRPr lang="ru-RU" sz="2400" dirty="0"/>
                    </a:p>
                  </a:txBody>
                  <a:tcPr marL="128471" marR="128471" marT="64235" marB="6423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6D06C8-5474-4D40-A574-C3E5EF8B67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6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Основные характеристики бюджета муниципального образования «Шенкурский муниципальный район» на плановый период 2023 и 2024 годы</a:t>
            </a:r>
            <a:endParaRPr lang="ru-RU" sz="26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7" y="1916832"/>
          <a:ext cx="8532441" cy="3456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456"/>
                <a:gridCol w="2783185"/>
                <a:gridCol w="2771800"/>
              </a:tblGrid>
              <a:tr h="924722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Характеристика \ год</a:t>
                      </a:r>
                      <a:endParaRPr lang="ru-RU" sz="2500" dirty="0"/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/>
                        <a:t>2023 (руб.)</a:t>
                      </a:r>
                      <a:endParaRPr lang="ru-RU" sz="2500" dirty="0"/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/>
                        <a:t>2024 (руб.)</a:t>
                      </a:r>
                      <a:endParaRPr lang="ru-RU" sz="2500" dirty="0"/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Доходы</a:t>
                      </a:r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550 510 759,88</a:t>
                      </a:r>
                      <a:endParaRPr lang="ru-RU" sz="2000" dirty="0"/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555 209 698,76</a:t>
                      </a:r>
                      <a:endParaRPr lang="ru-RU" sz="2000" dirty="0"/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Расходы</a:t>
                      </a:r>
                      <a:endParaRPr lang="ru-RU" sz="2500" dirty="0"/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553 014 231,13</a:t>
                      </a:r>
                      <a:endParaRPr lang="ru-RU" sz="2000" dirty="0"/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561 447 931,49</a:t>
                      </a:r>
                      <a:endParaRPr lang="ru-RU" sz="2000" dirty="0"/>
                    </a:p>
                  </a:txBody>
                  <a:tcPr marL="159799" marR="159799" marT="79899" marB="79899"/>
                </a:tc>
              </a:tr>
              <a:tr h="843887">
                <a:tc>
                  <a:txBody>
                    <a:bodyPr/>
                    <a:lstStyle/>
                    <a:p>
                      <a:r>
                        <a:rPr lang="ru-RU" sz="2500" dirty="0" smtClean="0"/>
                        <a:t>Дефицит</a:t>
                      </a:r>
                      <a:endParaRPr lang="ru-RU" sz="2500" dirty="0"/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2 503 471,25</a:t>
                      </a:r>
                      <a:endParaRPr lang="ru-RU" sz="2000" dirty="0"/>
                    </a:p>
                  </a:txBody>
                  <a:tcPr marL="159799" marR="159799" marT="79899" marB="79899"/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6 238 232,73</a:t>
                      </a:r>
                      <a:endParaRPr lang="ru-RU" sz="2000" dirty="0"/>
                    </a:p>
                  </a:txBody>
                  <a:tcPr marL="159799" marR="159799" marT="79899" marB="7989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660</TotalTime>
  <Words>560</Words>
  <Application>Microsoft Office PowerPoint</Application>
  <PresentationFormat>Экран (4:3)</PresentationFormat>
  <Paragraphs>161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Слайд 1</vt:lpstr>
      <vt:lpstr>Что такое бюджет?</vt:lpstr>
      <vt:lpstr>Бюджет муниципального образования</vt:lpstr>
      <vt:lpstr>Налоговые и неналоговые доходы</vt:lpstr>
      <vt:lpstr>Безвозмездные поступления   в бюджет</vt:lpstr>
      <vt:lpstr>Участники бюджетного процесса</vt:lpstr>
      <vt:lpstr>Консолидированный бюджет</vt:lpstr>
      <vt:lpstr>Основные характеристики бюджета муниципального образования «Шенкурский муниципальный район» на 2022 год  </vt:lpstr>
      <vt:lpstr>Основные характеристики бюджета муниципального образования «Шенкурский муниципальный район» на плановый период 2023 и 2024 годы</vt:lpstr>
      <vt:lpstr>Структура доходов бюджета муниципального образования «Шенкурский муниципальный район» на 2022 год </vt:lpstr>
      <vt:lpstr>Структура доходов и расходов  на 2022 год</vt:lpstr>
      <vt:lpstr>Структура доходов бюджета МО «Шенкурский муниципальный район»  на 2023 год</vt:lpstr>
      <vt:lpstr>Структура доходов и расходов  на 2023 год</vt:lpstr>
      <vt:lpstr>Структура доходов бюджета муниципального образования «Шенкурский муниципальный район» на 2024 год</vt:lpstr>
      <vt:lpstr>Структура доходов и расходов  на 2024 год</vt:lpstr>
      <vt:lpstr>Расходы бюджета  муниципального образования  «Шенкурский муниципальный район»  на 2022 год (план), в рублях</vt:lpstr>
      <vt:lpstr>Расходы бюджета муниципального образования «Шенкурский муниципальный район»  на 2023 год (план), в рублях</vt:lpstr>
      <vt:lpstr>Расходы бюджета муниципального образования «Шенкурский муниципальный район»  на 2024 год (план), в рублях</vt:lpstr>
      <vt:lpstr>Дефицит бюджета и  муниципальный долг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Eric</dc:creator>
  <cp:lastModifiedBy>КФиЭ - Ипатова Елена Викторовна</cp:lastModifiedBy>
  <cp:revision>92</cp:revision>
  <dcterms:created xsi:type="dcterms:W3CDTF">2008-06-11T14:49:56Z</dcterms:created>
  <dcterms:modified xsi:type="dcterms:W3CDTF">2021-12-28T09:23:04Z</dcterms:modified>
</cp:coreProperties>
</file>