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2" r:id="rId6"/>
    <p:sldId id="263" r:id="rId7"/>
    <p:sldId id="267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FF"/>
    <a:srgbClr val="FF5050"/>
    <a:srgbClr val="FF7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9671E-B5E5-469A-8BAC-B66C58C094C8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8EA34-17AF-4156-9AB4-E70BADA172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740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E6E6402-915C-4A4D-8BB4-7A011CA31D23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CDB75C0-4548-428F-A990-CBBD0B2ED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6402-915C-4A4D-8BB4-7A011CA31D23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75C0-4548-428F-A990-CBBD0B2ED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6402-915C-4A4D-8BB4-7A011CA31D23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75C0-4548-428F-A990-CBBD0B2ED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E6E6402-915C-4A4D-8BB4-7A011CA31D23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75C0-4548-428F-A990-CBBD0B2ED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E6E6402-915C-4A4D-8BB4-7A011CA31D23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CDB75C0-4548-428F-A990-CBBD0B2ED15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E6E6402-915C-4A4D-8BB4-7A011CA31D23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CDB75C0-4548-428F-A990-CBBD0B2ED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E6E6402-915C-4A4D-8BB4-7A011CA31D23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CDB75C0-4548-428F-A990-CBBD0B2ED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6402-915C-4A4D-8BB4-7A011CA31D23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75C0-4548-428F-A990-CBBD0B2ED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E6E6402-915C-4A4D-8BB4-7A011CA31D23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CDB75C0-4548-428F-A990-CBBD0B2ED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E6E6402-915C-4A4D-8BB4-7A011CA31D23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CDB75C0-4548-428F-A990-CBBD0B2ED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E6E6402-915C-4A4D-8BB4-7A011CA31D23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CDB75C0-4548-428F-A990-CBBD0B2ED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E6E6402-915C-4A4D-8BB4-7A011CA31D23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CDB75C0-4548-428F-A990-CBBD0B2ED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0268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dirty="0" smtClean="0"/>
              <a:t>Личные права и свободы несовершеннолетнего</a:t>
            </a:r>
            <a:endParaRPr lang="ru-RU" sz="4800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7200800" cy="46895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Право ребенка свободно передвигаться, выбирать место</a:t>
            </a:r>
            <a:r>
              <a:rPr lang="ru-RU" dirty="0" smtClean="0"/>
              <a:t> </a:t>
            </a:r>
            <a:r>
              <a:rPr lang="ru-RU" i="1" dirty="0" smtClean="0"/>
              <a:t>пребывания и жительства 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772816"/>
            <a:ext cx="5220072" cy="5085184"/>
          </a:xfr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Несовершеннолетний гражданин РФ, как правило, выезжает из РФ совместно хотя бы с одним из родителей, усыновителей, опекунов или попечителей.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5602" name="Picture 2" descr="http://stat16.privet.ru/lr/0b034dfb071d28170218cccb67381e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44824"/>
            <a:ext cx="5327154" cy="4619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Право на жизнь 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96752"/>
            <a:ext cx="91440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/>
              <a:t>1) установление полного запрета применения пыток и насилия, а также различных форм жестокого обращения;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08920"/>
            <a:ext cx="91440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/>
              <a:t>2)социальное обеспечение ребенка, включая установление права на охрану здоровья и бесплатную медицинскую помощь;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293096"/>
            <a:ext cx="9144000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/>
              <a:t>3)осуществление государственной политики в области борьбы с преступностью, </a:t>
            </a:r>
            <a:r>
              <a:rPr lang="ru-RU" sz="2800" dirty="0" err="1" smtClean="0"/>
              <a:t>наркозависимостью</a:t>
            </a:r>
            <a:r>
              <a:rPr lang="ru-RU" sz="2800" dirty="0" smtClean="0"/>
              <a:t> и токсикоманией в подростковой и молодежной среде.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66526"/>
          </a:xfr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smtClean="0"/>
              <a:t>Право на охрану чести и достоинства личности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204864"/>
            <a:ext cx="9073008" cy="138499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/>
              <a:t>Н</a:t>
            </a:r>
            <a:r>
              <a:rPr lang="ru-RU" sz="2800" dirty="0" smtClean="0"/>
              <a:t>икто не может подвергаться унижающему человеческое достоинство обращению или наказанию;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077072"/>
            <a:ext cx="9144000" cy="138499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Никто не может быть подвергнут медицинским, научным или иным опытам без добровольного согласия.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4631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Право на неприкосновенность личности, жилища, частной жизни, тайну переписки, телефонных переговоров, почтовых, телеграфных и иных форм сообщений </a:t>
            </a:r>
            <a:endParaRPr lang="ru-RU" sz="2800" b="1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92896"/>
            <a:ext cx="9144000" cy="1384995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/>
              <a:t>никто не может быть арестован, заключен или содержаться под стражей иначе как по судебному решению;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149080"/>
            <a:ext cx="9144000" cy="2246769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/>
              <a:t>никто не вправе проникать в жилище против воли проживающих в нем лиц (только в случаях, установленных действующем законодательством, или на основании решения суда);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_58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/>
              <a:t>никто не может быть ограничен в свободе общения между людьми (важнейшее право человека на неприкосновенность частной жизни).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08105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</a:p>
          <a:p>
            <a:pPr algn="ctr"/>
            <a:r>
              <a:rPr lang="ru-RU" sz="3200" b="1" dirty="0" smtClean="0">
                <a:solidFill>
                  <a:srgbClr val="FFFFFF"/>
                </a:solidFill>
              </a:rPr>
              <a:t>Право ребенка на свободу совести и вероисповедания</a:t>
            </a:r>
            <a:endParaRPr lang="ru-RU" sz="3200" b="1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20608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28800"/>
            <a:ext cx="9144000" cy="1384995"/>
          </a:xfrm>
          <a:prstGeom prst="rect">
            <a:avLst/>
          </a:prstGeom>
          <a:solidFill>
            <a:srgbClr val="FF5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FFFF"/>
                </a:solidFill>
              </a:rPr>
              <a:t>Интересы родителей о решение вопроса об отношении к Богу и о выборе религии их ребёнка;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140968"/>
            <a:ext cx="9144000" cy="1815882"/>
          </a:xfrm>
          <a:prstGeom prst="rect">
            <a:avLst/>
          </a:prstGeom>
          <a:solidFill>
            <a:srgbClr val="FF5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FFFF"/>
                </a:solidFill>
              </a:rPr>
              <a:t>Образовательные учреждения не вправе обязывать несовершеннолетних учащихся посещать учебные занятия или факультативы религиозного содержания;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042118"/>
            <a:ext cx="9144000" cy="1815882"/>
          </a:xfrm>
          <a:prstGeom prst="rect">
            <a:avLst/>
          </a:prstGeom>
          <a:solidFill>
            <a:srgbClr val="FF5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FFFFFF"/>
                </a:solidFill>
              </a:rPr>
              <a:t>У</a:t>
            </a:r>
            <a:r>
              <a:rPr lang="ru-RU" sz="2800" dirty="0" smtClean="0">
                <a:solidFill>
                  <a:srgbClr val="FFFFFF"/>
                </a:solidFill>
              </a:rPr>
              <a:t>становление запрета вовлечения несовершеннолетних в религиозные организации без учета мнения ребенка и письменного согласия родителей.</a:t>
            </a:r>
            <a:endParaRPr lang="ru-RU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s/chelovek/Prava-rebjonka.files/0002-002-Deti-imejut-pravo-govorit-na-svojom-rodnom-jazyke-ispovedovat-svoj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25000"/>
              <a:lumOff val="75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Право ребенка на свободу мысли, слова, свободу массовой информации.</a:t>
            </a:r>
            <a:endParaRPr lang="ru-RU" sz="3200" b="1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140968"/>
            <a:ext cx="8229600" cy="3346392"/>
          </a:xfrm>
          <a:solidFill>
            <a:schemeClr val="tx1">
              <a:lumMod val="25000"/>
              <a:lumOff val="75000"/>
            </a:schemeClr>
          </a:solidFill>
          <a:ln w="38100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никто не может быть принужден к выражению своего мнения и убеждений или наоборот отказываться от них (декларируемая свобода мысли и слова)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067944" y="1772816"/>
            <a:ext cx="1008112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 cstate="print"/>
          <a:srcRect b="195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15">
      <a:dk1>
        <a:sysClr val="windowText" lastClr="000000"/>
      </a:dk1>
      <a:lt1>
        <a:srgbClr val="002060"/>
      </a:lt1>
      <a:dk2>
        <a:srgbClr val="FFFF99"/>
      </a:dk2>
      <a:lt2>
        <a:srgbClr val="66FFFF"/>
      </a:lt2>
      <a:accent1>
        <a:srgbClr val="0CFFFE"/>
      </a:accent1>
      <a:accent2>
        <a:srgbClr val="E56DEE"/>
      </a:accent2>
      <a:accent3>
        <a:srgbClr val="0CFFFE"/>
      </a:accent3>
      <a:accent4>
        <a:srgbClr val="CC00FF"/>
      </a:accent4>
      <a:accent5>
        <a:srgbClr val="00FF00"/>
      </a:accent5>
      <a:accent6>
        <a:srgbClr val="00B4FA"/>
      </a:accent6>
      <a:hlink>
        <a:srgbClr val="FF3399"/>
      </a:hlink>
      <a:folHlink>
        <a:srgbClr val="66FFF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302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Личные права и свободы несовершеннолетнего</vt:lpstr>
      <vt:lpstr>Слайд 2</vt:lpstr>
      <vt:lpstr>Право на охрану чести и достоинства личности</vt:lpstr>
      <vt:lpstr>Право на неприкосновенность личности, жилища, частной жизни, тайну переписки, телефонных переговоров, почтовых, телеграфных и иных форм сообщений </vt:lpstr>
      <vt:lpstr>Слайд 5</vt:lpstr>
      <vt:lpstr>Слайд 6</vt:lpstr>
      <vt:lpstr>Слайд 7</vt:lpstr>
      <vt:lpstr>Право ребенка на свободу мысли, слова, свободу массовой информации.</vt:lpstr>
      <vt:lpstr>Слайд 9</vt:lpstr>
      <vt:lpstr>Право ребенка свободно передвигаться, выбирать место пребывания и жительства 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Личные права и свободы несовершеннолетнего</dc:title>
  <dc:creator>Liberty</dc:creator>
  <cp:lastModifiedBy>Яшечка</cp:lastModifiedBy>
  <cp:revision>2</cp:revision>
  <dcterms:created xsi:type="dcterms:W3CDTF">2014-03-10T17:40:59Z</dcterms:created>
  <dcterms:modified xsi:type="dcterms:W3CDTF">2018-09-24T11:57:49Z</dcterms:modified>
</cp:coreProperties>
</file>